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29" r:id="rId3"/>
    <p:sldId id="302" r:id="rId4"/>
    <p:sldId id="303" r:id="rId5"/>
    <p:sldId id="346" r:id="rId6"/>
    <p:sldId id="306" r:id="rId7"/>
    <p:sldId id="309" r:id="rId8"/>
    <p:sldId id="311" r:id="rId9"/>
    <p:sldId id="347" r:id="rId10"/>
    <p:sldId id="313" r:id="rId11"/>
    <p:sldId id="348" r:id="rId12"/>
    <p:sldId id="321" r:id="rId13"/>
    <p:sldId id="349" r:id="rId14"/>
    <p:sldId id="314" r:id="rId15"/>
    <p:sldId id="257" r:id="rId16"/>
    <p:sldId id="350" r:id="rId17"/>
    <p:sldId id="352" r:id="rId18"/>
    <p:sldId id="353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24" y="96"/>
      </p:cViewPr>
      <p:guideLst>
        <p:guide orient="horz" pos="2186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" y="0"/>
            <a:ext cx="12194540" cy="6871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1190" y="1569188"/>
            <a:ext cx="1161542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国学经典诵读</a:t>
            </a:r>
            <a:endParaRPr lang="en-US" altLang="zh-CN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《论语 为政（二）》</a:t>
            </a:r>
            <a:r>
              <a:rPr lang="zh-CN" altLang="en-US" sz="5400" b="1" dirty="0">
                <a:latin typeface="隶书" panose="02010509060101010101" pitchFamily="49" charset="-122"/>
                <a:ea typeface="隶书" panose="02010509060101010101" pitchFamily="49" charset="-122"/>
              </a:rPr>
              <a:t>（节选</a:t>
            </a:r>
            <a:r>
              <a:rPr lang="zh-CN" altLang="en-US" sz="5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endParaRPr lang="zh-CN" altLang="en-US" sz="5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2616" y="4268271"/>
            <a:ext cx="6593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棠外附小   韩 黎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3"/>
          <p:cNvPicPr>
            <a:picLocks noChangeAspect="1"/>
          </p:cNvPicPr>
          <p:nvPr/>
        </p:nvPicPr>
        <p:blipFill rotWithShape="1">
          <a:blip r:embed="rId4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14420" y="198120"/>
            <a:ext cx="5535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 smtClean="0">
                <a:solidFill>
                  <a:srgbClr val="FF0000"/>
                </a:solidFill>
              </a:rPr>
              <a:t>熟读成诵，</a:t>
            </a:r>
            <a:r>
              <a:rPr lang="zh-CN" altLang="en-US" sz="4400" b="1" u="sng" dirty="0">
                <a:solidFill>
                  <a:srgbClr val="FF0000"/>
                </a:solidFill>
              </a:rPr>
              <a:t>自由诵读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1950" y="926465"/>
            <a:ext cx="11710035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子曰：“学而不思则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罔，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思而不学则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由！诲女知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乎！知之为知之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，不知为不知，是知也。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子张学干禄，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子曰：“多闻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阙疑，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慎言其余，则寡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尤；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多见阙殆，慎行其余，则寡悔。言寡尤，行寡悔，禄在其中矣。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曰：“何为则民服？”孔子对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“举直错诸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则民服；举枉错诸直，则民不服。”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于秋璇 - 汉宫秋月(降音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89870" y="7352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8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1950" y="926465"/>
            <a:ext cx="11710035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子曰：“学而不思则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罔，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思而不学则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！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诲女知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之乎？知之为知之，不知为不知，是知也。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子张学干禄，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子曰：“多闻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阙疑，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慎言其余，则寡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尤；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多见阙殆，慎行其余，则寡悔。言寡尤，行寡悔，禄在其中矣。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曰：“何为则民服？”孔子对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“举直错诸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则民服；举枉错诸直，则民不服。”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035" y="259560"/>
            <a:ext cx="5535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 smtClean="0">
                <a:solidFill>
                  <a:srgbClr val="FF0000"/>
                </a:solidFill>
              </a:rPr>
              <a:t>读快节奏，尝试背诵</a:t>
            </a:r>
            <a:endParaRPr lang="zh-CN" altLang="en-US" sz="4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0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28035" y="259560"/>
            <a:ext cx="5535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>
                <a:solidFill>
                  <a:srgbClr val="FF0000"/>
                </a:solidFill>
              </a:rPr>
              <a:t>读快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节奏，尝试背诵</a:t>
            </a:r>
            <a:endParaRPr lang="zh-CN" altLang="en-US" sz="4400" b="1" u="sng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950" y="926465"/>
            <a:ext cx="11710035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则罔，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则殆。”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攻乎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！知之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，不知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是知也。”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子张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子曰：“多闻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阙疑，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多见阙殆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言寡尤，行寡悔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何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为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？”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孔子对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曰：“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r>
              <a:rPr lang="zh-CN" altLang="en-US" sz="3200" b="1" u="sng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7775" y="1251186"/>
            <a:ext cx="99250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子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曰：“学而不思则罔，思而不学则殆。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女知之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！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知之为知之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，不知为不知，是知也。”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679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t="11413" b="11620"/>
          <a:stretch>
            <a:fillRect/>
          </a:stretch>
        </p:blipFill>
        <p:spPr>
          <a:xfrm>
            <a:off x="-23495" y="-29210"/>
            <a:ext cx="12238990" cy="69164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13886" y="365125"/>
            <a:ext cx="431482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学</a:t>
            </a:r>
            <a:endParaRPr lang="zh-CN" altLang="en-US" sz="28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9644" b="18141"/>
          <a:stretch/>
        </p:blipFill>
        <p:spPr>
          <a:xfrm>
            <a:off x="-12700" y="0"/>
            <a:ext cx="122174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3375" y="736880"/>
            <a:ext cx="11525250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子曰：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学而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习之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，不亦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说乎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？有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朋自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远方来，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不亦乐乎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人不知，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而不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愠，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不亦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君子乎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弟子入则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孝，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出则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弟，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谨而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信，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泛爱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众，而亲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仁。行有余力，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则以学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文。”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夏曰：贤贤，易色；事父母，能竭其力；事君，能致其身；与朋友交，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言而有信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。虽曰未学，吾必谓之学矣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君子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食无求饱，居无求安，敏于事而慎于言，就有道而正焉，可谓好学也已。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曾子曰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：“吾日三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省吾身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：为人谋而不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忠乎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？与朋友交而不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信乎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？传不习乎？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曰：“吾十有五而志于学，三十而立，四十而不惑，五十而知天命，六十而耳顺，七十而从心所欲，不逾矩。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曰：“吾与回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言终日，不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违，如愚。退而省其私，亦足以发，回也不愚。” 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曰：“温故而知新，可以为师矣。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曰：“学而不思则罔，思而不学则殆。”</a:t>
            </a:r>
          </a:p>
          <a:p>
            <a:pPr fontAlgn="auto">
              <a:lnSpc>
                <a:spcPct val="130000"/>
              </a:lnSpc>
            </a:pP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    子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曰：“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由！诲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女知之乎？知之为知之，不知为不知，是知也。”</a:t>
            </a:r>
          </a:p>
          <a:p>
            <a:pPr fontAlgn="auto">
              <a:lnSpc>
                <a:spcPct val="130000"/>
              </a:lnSpc>
            </a:pPr>
            <a:endParaRPr lang="en-US" altLang="zh-CN" sz="2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7076" y="14497"/>
            <a:ext cx="6372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思考：如何做到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学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呢？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rcRect t="11413" b="11620"/>
          <a:stretch>
            <a:fillRect/>
          </a:stretch>
        </p:blipFill>
        <p:spPr>
          <a:xfrm>
            <a:off x="-23495" y="-29210"/>
            <a:ext cx="12238990" cy="6916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3187" y="2300288"/>
            <a:ext cx="69056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韦 编 三 绝</a:t>
            </a:r>
            <a:endParaRPr lang="zh-CN" altLang="en-US" sz="8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rcRect t="11413" b="11620"/>
          <a:stretch>
            <a:fillRect/>
          </a:stretch>
        </p:blipFill>
        <p:spPr>
          <a:xfrm>
            <a:off x="-23495" y="-29210"/>
            <a:ext cx="12238990" cy="6916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10202" y="716962"/>
            <a:ext cx="7596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关于学习的古诗文</a:t>
            </a:r>
            <a:endParaRPr lang="zh-CN" altLang="en-US" sz="6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8408" y="1961236"/>
            <a:ext cx="11954033" cy="3145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黑发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不知勤学早，白首方悔读书迟。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——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真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卿（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少壮不努力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，老大徒伤悲。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汉乐府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长歌行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读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万卷书，行万里路。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刘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彝（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yí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86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1950" y="926465"/>
            <a:ext cx="11710035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子曰：“学而不思则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罔，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思而不学则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由！诲女知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乎！知之为知之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，不知为不知，是知也。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子张学干禄，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子曰：“多闻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阙疑，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慎言其余，则寡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尤；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多见阙殆，慎行其余，则寡悔。言寡尤，行寡悔，禄在其中矣。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曰：“何为则民服？”孔子对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“举直错诸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则民服；举枉错诸直，则民不服。”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92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1950" y="926465"/>
            <a:ext cx="11710035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子曰：“学而不思则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罔，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思而不学则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由！诲女知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！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知之为知之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，不知为不知，是知也。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子张学干禄，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子曰：“多闻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阙疑，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慎言其余，则寡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尤；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多见阙殆，慎行其余，则寡悔。言寡尤，行寡悔，禄在其中矣。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曰：“何为则民服？”孔子对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“举直错诸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则民服；举枉错诸直，则民不服。”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于秋璇 - 汉宫秋月(降音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74555" y="861696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09975" y="180975"/>
            <a:ext cx="5535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 smtClean="0">
                <a:solidFill>
                  <a:srgbClr val="FF0000"/>
                </a:solidFill>
              </a:rPr>
              <a:t>听老师读，听清字音</a:t>
            </a:r>
            <a:endParaRPr lang="zh-CN" altLang="en-US" sz="4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8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0761" y="1161482"/>
            <a:ext cx="11871239" cy="555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子曰：“学而不思则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</a:rPr>
              <a:t>罔，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思而不学则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</a:rPr>
              <a:t>殆。”</a:t>
            </a:r>
            <a:endParaRPr lang="en-US" altLang="zh-CN" sz="4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4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</a:t>
            </a:r>
            <a:r>
              <a:rPr lang="en-US" altLang="zh-CN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!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诲女知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乎！知之为知之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，不知为不知，是知也。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4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7659" y="759851"/>
            <a:ext cx="1386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wǎng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9975" y="180975"/>
            <a:ext cx="5535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>
                <a:solidFill>
                  <a:srgbClr val="FF0000"/>
                </a:solidFill>
              </a:rPr>
              <a:t>读准字音，读通句子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2559" y="1748392"/>
            <a:ext cx="1386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dài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31185" y="3457117"/>
            <a:ext cx="1386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huì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2288" y="3445386"/>
            <a:ext cx="1386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rǔ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1723" y="1017130"/>
            <a:ext cx="11633354" cy="518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4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子张学干禄，子曰：“多闻阙疑，慎言其余，则寡尤；多见阙殆，慎行其余，则寡悔。言寡尤，行寡悔，禄在其中矣。”</a:t>
            </a:r>
            <a:endParaRPr lang="en-US" altLang="zh-CN" sz="4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4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哀公问曰：“何为则民服？”孔子对曰：“举直错诸枉，则民服；举枉错诸直，则民不服。”</a:t>
            </a:r>
            <a:endParaRPr lang="en-US" altLang="zh-CN" sz="4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2315" y="103505"/>
            <a:ext cx="59321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 dirty="0">
                <a:solidFill>
                  <a:srgbClr val="FF0000"/>
                </a:solidFill>
              </a:rPr>
              <a:t>读准字音，读通句子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03586" y="760452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quē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2256" y="1590397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guǎ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4970" y="2367407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lù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5500" y="1497965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quē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8940" y="1497965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dài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99501" y="4069662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zhū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37876" y="3244659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Arial" panose="020B0604020202020204" pitchFamily="34" charset="0"/>
              </a:rPr>
              <a:t>ā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86926" y="3236849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wéi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3110" y="4052923"/>
            <a:ext cx="1508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wǎng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3"/>
          <p:cNvPicPr>
            <a:picLocks noChangeAspect="1"/>
          </p:cNvPicPr>
          <p:nvPr/>
        </p:nvPicPr>
        <p:blipFill rotWithShape="1">
          <a:blip r:embed="rId4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2770" y="105410"/>
            <a:ext cx="331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 dirty="0">
                <a:solidFill>
                  <a:srgbClr val="FF0000"/>
                </a:solidFill>
              </a:rPr>
              <a:t>读好停顿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61950" y="761705"/>
            <a:ext cx="11710035" cy="644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15.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子曰：“学而不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思 则罔，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思而不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学 则殆。”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攻乎异端，斯害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已。”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由！诲女 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乎！知之 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知之，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不知 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不知，是知也。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子张 学干禄，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子曰：“多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闻 阙疑，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慎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言 其余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，则寡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尤；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多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见 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殆，慎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行 其余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，则寡悔。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言 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尤，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行 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悔，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禄 在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其中矣。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公 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曰：“何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为 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民服？”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孔子 对曰：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“举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直 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则民服；举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枉 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诸直，则民不服。”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350059" y="921073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7365107" y="921073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7045221" y="2052266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9714710" y="2101693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1896108" y="3252381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216967" y="3252381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3123546" y="3806960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890234" y="3881066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424751" y="3252381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375732" y="2101693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8424751" y="3857572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0252315" y="3857572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1896108" y="4986780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4530399" y="4986780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7609205" y="5002080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10252315" y="5002080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2930729" y="5578729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605081" y="3857572"/>
            <a:ext cx="180340" cy="3543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论语为政15-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52315" y="76170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18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7681" t="1260" r="26564" b="-1260"/>
          <a:stretch>
            <a:fillRect/>
          </a:stretch>
        </p:blipFill>
        <p:spPr>
          <a:xfrm>
            <a:off x="156845" y="1553845"/>
            <a:ext cx="4380230" cy="3383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8"/>
          <p:cNvSpPr txBox="1"/>
          <p:nvPr/>
        </p:nvSpPr>
        <p:spPr>
          <a:xfrm>
            <a:off x="5123180" y="304800"/>
            <a:ext cx="6038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 dirty="0">
                <a:solidFill>
                  <a:srgbClr val="FF0000"/>
                </a:solidFill>
              </a:rPr>
              <a:t>读好停顿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929023" y="1424046"/>
            <a:ext cx="6809895" cy="2633798"/>
            <a:chOff x="4929023" y="1424046"/>
            <a:chExt cx="6809895" cy="2633798"/>
          </a:xfrm>
        </p:grpSpPr>
        <p:sp>
          <p:nvSpPr>
            <p:cNvPr id="15" name="矩形 14"/>
            <p:cNvSpPr/>
            <p:nvPr/>
          </p:nvSpPr>
          <p:spPr>
            <a:xfrm>
              <a:off x="4929023" y="1424046"/>
              <a:ext cx="6809895" cy="2633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15.</a:t>
              </a:r>
              <a:r>
                <a:rPr lang="zh-CN" altLang="en-US" sz="4800" b="1" dirty="0">
                  <a:latin typeface="楷体" panose="02010609060101010101" charset="-122"/>
                  <a:ea typeface="楷体" panose="02010609060101010101" charset="-122"/>
                </a:rPr>
                <a:t>子曰：“学而不思 则罔，思而不学 则殆。</a:t>
              </a:r>
              <a:r>
                <a:rPr lang="zh-CN" altLang="en-US" sz="4800" b="1" dirty="0" smtClean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en-US" altLang="zh-CN" sz="4800" b="1" dirty="0" smtClean="0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en-US" altLang="zh-CN" sz="4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10915616" y="1690688"/>
              <a:ext cx="172514" cy="41465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9391616" y="2562099"/>
              <a:ext cx="172514" cy="41465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4929023" y="3320791"/>
            <a:ext cx="6096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4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16.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子曰：“攻乎异端，斯害也已。”</a:t>
            </a:r>
            <a:endParaRPr lang="en-US" altLang="zh-CN" sz="4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3550" y="1271905"/>
            <a:ext cx="6072505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en-US" altLang="zh-CN" sz="4000" b="1" dirty="0"/>
          </a:p>
          <a:p>
            <a:pPr fontAlgn="auto"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17.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子曰：“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由！诲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女 知之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乎！知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 为知之，不知 为不知，是知也。”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4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38634"/>
          <a:stretch>
            <a:fillRect/>
          </a:stretch>
        </p:blipFill>
        <p:spPr>
          <a:xfrm>
            <a:off x="6536055" y="1830070"/>
            <a:ext cx="4985385" cy="3411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直接连接符 6"/>
          <p:cNvCxnSpPr/>
          <p:nvPr/>
        </p:nvCxnSpPr>
        <p:spPr>
          <a:xfrm flipH="1">
            <a:off x="5842000" y="2384108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31645" y="399075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014787" y="3213816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07865" y="471805"/>
            <a:ext cx="6845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</a:rPr>
              <a:t>读好停顿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" y="2102485"/>
            <a:ext cx="4454525" cy="3084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894580" y="563245"/>
            <a:ext cx="63741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</a:rPr>
              <a:t>读好停顿</a:t>
            </a:r>
          </a:p>
        </p:txBody>
      </p:sp>
      <p:sp>
        <p:nvSpPr>
          <p:cNvPr id="16" name="矩形 15"/>
          <p:cNvSpPr/>
          <p:nvPr/>
        </p:nvSpPr>
        <p:spPr>
          <a:xfrm>
            <a:off x="4644390" y="1393190"/>
            <a:ext cx="73723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18.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子张 学干禄，子曰：“多闻 阙疑，慎言 其余，则寡尤；多见 阙殆，慎行 其余，则寡悔。言 寡尤，行 寡悔，禄 在其中矣。”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946900" y="163166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594475" y="2494280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9985375" y="2494280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462327" y="332070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747250" y="427320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432425" y="514442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213089" y="5144422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3"/>
          <p:cNvPicPr>
            <a:picLocks noChangeAspect="1"/>
          </p:cNvPicPr>
          <p:nvPr/>
        </p:nvPicPr>
        <p:blipFill rotWithShape="1">
          <a:blip r:embed="rId2"/>
          <a:srcRect t="18897" b="18125"/>
          <a:stretch/>
        </p:blipFill>
        <p:spPr>
          <a:xfrm>
            <a:off x="0" y="-142876"/>
            <a:ext cx="12238990" cy="70008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94580" y="563245"/>
            <a:ext cx="63741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</a:rPr>
              <a:t>读好停顿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528127"/>
            <a:ext cx="47625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5172710" y="1591310"/>
            <a:ext cx="6096000" cy="440659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19.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哀公 问曰：“何为 则民服？”孔子 对曰：“举直 错诸枉，则民服；举枉 错诸直，则民不服。”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451725" y="1831975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976937" y="2641600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034462" y="3548225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043986" y="4405475"/>
            <a:ext cx="238125" cy="4927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3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1674</Words>
  <Application>Microsoft Office PowerPoint</Application>
  <PresentationFormat>宽屏</PresentationFormat>
  <Paragraphs>89</Paragraphs>
  <Slides>18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黑体</vt:lpstr>
      <vt:lpstr>楷体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tw</cp:lastModifiedBy>
  <cp:revision>93</cp:revision>
  <dcterms:created xsi:type="dcterms:W3CDTF">2017-09-24T10:29:00Z</dcterms:created>
  <dcterms:modified xsi:type="dcterms:W3CDTF">2017-11-13T10:11:28Z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