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4" r:id="rId3"/>
    <p:sldId id="256" r:id="rId4"/>
    <p:sldId id="271" r:id="rId5"/>
    <p:sldId id="289" r:id="rId6"/>
    <p:sldId id="258" r:id="rId7"/>
    <p:sldId id="295" r:id="rId8"/>
    <p:sldId id="290" r:id="rId9"/>
    <p:sldId id="291" r:id="rId10"/>
    <p:sldId id="292" r:id="rId11"/>
    <p:sldId id="273" r:id="rId12"/>
    <p:sldId id="274" r:id="rId13"/>
    <p:sldId id="277" r:id="rId14"/>
    <p:sldId id="293" r:id="rId15"/>
    <p:sldId id="296" r:id="rId16"/>
    <p:sldId id="284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CC"/>
    <a:srgbClr val="FF0000"/>
    <a:srgbClr val="FFFF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 varScale="1">
        <p:scale>
          <a:sx n="65" d="100"/>
          <a:sy n="65" d="100"/>
        </p:scale>
        <p:origin x="-7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AA79-3AA0-4339-8494-8E97DF1859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69D3-E6C9-461C-9B69-D43B635197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282F-D3F6-499B-8008-E6B2EBEE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05B57-D8DC-46A1-9752-ED2F78DF43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6270-54D5-4724-9597-FE5F345A5F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8729-723A-4195-8AAB-D973E389A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81407-F206-495F-90FF-4247950B5E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A629-8C1D-4BE5-89B7-61483FD1E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4CEE-635C-429E-8700-526DFFD865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BD56-8126-4BE8-88C0-BA64F8D586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9889-47B2-4780-AD6B-CE3B3A6F2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E992335-08D7-4E22-BB5E-4DF0A9ED27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8229600" cy="1981200"/>
          </a:xfrm>
        </p:spPr>
        <p:txBody>
          <a:bodyPr/>
          <a:lstStyle/>
          <a:p>
            <a:pPr eaLnBrk="1" hangingPunct="1"/>
            <a:r>
              <a:rPr lang="zh-CN" altLang="en-US" sz="6000" b="1" smtClean="0"/>
              <a:t>岁寒三友：松 竹 梅</a:t>
            </a:r>
          </a:p>
        </p:txBody>
      </p:sp>
      <p:pic>
        <p:nvPicPr>
          <p:cNvPr id="46084" name="Picture 4" descr="t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7987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42166d224f4a20a41a16ddec9a529822720ed095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2819400" y="838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2e2eb9389b504fc2839ba02befdde71191ef6dd3"/>
          <p:cNvPicPr>
            <a:picLocks noChangeAspect="1" noChangeArrowheads="1"/>
          </p:cNvPicPr>
          <p:nvPr/>
        </p:nvPicPr>
        <p:blipFill>
          <a:blip r:embed="rId4"/>
          <a:srcRect b="6277"/>
          <a:stretch>
            <a:fillRect/>
          </a:stretch>
        </p:blipFill>
        <p:spPr bwMode="auto">
          <a:xfrm>
            <a:off x="5486400" y="1295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吾家洗砚池头树， 个个花开淡墨痕。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447800" y="2819400"/>
            <a:ext cx="5648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/>
              <a:t>       </a:t>
            </a:r>
            <a:r>
              <a:rPr lang="zh-CN" altLang="en-US" sz="3200" b="1"/>
              <a:t>我家洗砚池边的这棵梅花树上，朵朵花都是淡淡的墨痕。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</a:rPr>
              <a:t>洗砚池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781800" y="13716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</a:rPr>
              <a:t>淡墨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1524000" cy="519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懂诗意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153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smtClean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4000" b="1" smtClean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</a:br>
            <a:endParaRPr lang="en-US" altLang="zh-CN" sz="4000" b="1" smtClean="0">
              <a:solidFill>
                <a:srgbClr val="FF0066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000" b="1" smtClean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不要人夸好颜色， 只留清气满乾坤。</a:t>
            </a:r>
            <a:r>
              <a:rPr lang="zh-CN" altLang="en-US" sz="4000" b="1" smtClean="0">
                <a:solidFill>
                  <a:srgbClr val="FF0066"/>
                </a:solidFill>
              </a:rPr>
              <a:t> </a:t>
            </a:r>
            <a:br>
              <a:rPr lang="zh-CN" altLang="en-US" sz="4000" b="1" smtClean="0">
                <a:solidFill>
                  <a:srgbClr val="FF0066"/>
                </a:solidFill>
              </a:rPr>
            </a:br>
            <a:endParaRPr lang="zh-CN" altLang="en-US" sz="4000" b="1" smtClean="0">
              <a:solidFill>
                <a:srgbClr val="FF0066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38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2800" b="1">
                <a:latin typeface="楷体_GB2312" pitchFamily="49" charset="-122"/>
                <a:ea typeface="楷体_GB2312" pitchFamily="49" charset="-122"/>
              </a:rPr>
            </a:b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清气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清香的气味。</a:t>
            </a:r>
            <a:r>
              <a:rPr lang="zh-CN" altLang="en-US" sz="2800" b="1">
                <a:ea typeface="楷体_GB2312" pitchFamily="49" charset="-122"/>
              </a:rPr>
              <a:t>这里指纯洁的人品，高尚的节操。</a:t>
            </a:r>
            <a:r>
              <a:rPr lang="zh-CN" altLang="en-US"/>
              <a:t>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乾（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qi</a:t>
            </a:r>
            <a:r>
              <a:rPr lang="en-US" altLang="zh-CN" sz="2800" b="1">
                <a:ea typeface="楷体_GB2312" pitchFamily="49" charset="-122"/>
              </a:rPr>
              <a:t>á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）坤（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kūn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指天地，人间。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457200" y="4114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/>
              <a:t>       </a:t>
            </a:r>
            <a:r>
              <a:rPr lang="zh-CN" altLang="en-US" sz="3200" b="1"/>
              <a:t>不图人们夸赞它颜色的鲜艳，只求飘散的清香充满天地。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8839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一棵虬枝盘结的腊梅，生长在我家洗砚池旁； 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那盛开着如墨的梅花，每朵每瓣都透出幽幽淡淡花香。 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不需要别人夸它美丽的颜色；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只愿留下清香的气味在人间。</a:t>
            </a:r>
            <a:br>
              <a:rPr lang="zh-CN" altLang="en-US" sz="2800" b="1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838200"/>
            <a:ext cx="2930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/>
              <a:t>【</a:t>
            </a:r>
            <a:r>
              <a:rPr lang="zh-CN" altLang="en-US" sz="3600" b="1">
                <a:ea typeface="华文中宋" pitchFamily="2" charset="-122"/>
              </a:rPr>
              <a:t>古诗大意</a:t>
            </a:r>
            <a:r>
              <a:rPr lang="en-US" altLang="zh-CN" sz="3600" b="1"/>
              <a:t>】</a:t>
            </a:r>
            <a:br>
              <a:rPr lang="en-US" altLang="zh-CN" sz="3600" b="1"/>
            </a:br>
            <a:endParaRPr lang="en-US" altLang="zh-CN" sz="3600" b="1"/>
          </a:p>
        </p:txBody>
      </p:sp>
      <p:pic>
        <p:nvPicPr>
          <p:cNvPr id="13316" name="Picture 7" descr="墨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11625"/>
            <a:ext cx="4267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7630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3200"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中国古代文人喜爱寄物抒情，借以自然物来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表现自己的理想品格和对精神境界的追求，至今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仍有许多文人墨客争效仿。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828800" y="4114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</a:rPr>
              <a:t>借物喻人    以诗言志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0" y="22098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4000" b="1"/>
              <a:t>梅超凡脱俗，象征了诗人卓尔不群的气节和人品。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1524000" cy="519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悟诗情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905000" y="1981200"/>
            <a:ext cx="4495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/>
              <a:t>勾圈略异杨家法，</a:t>
            </a:r>
            <a:endParaRPr lang="en-US" altLang="zh-CN" sz="4800" b="1"/>
          </a:p>
          <a:p>
            <a:pPr eaLnBrk="1" hangingPunct="1"/>
            <a:r>
              <a:rPr lang="zh-CN" altLang="en-US" sz="4800" b="1"/>
              <a:t>春满冰心雪压腰。</a:t>
            </a:r>
            <a:endParaRPr lang="en-US" altLang="zh-CN" sz="4800" b="1"/>
          </a:p>
          <a:p>
            <a:pPr eaLnBrk="1" hangingPunct="1"/>
            <a:r>
              <a:rPr lang="zh-CN" altLang="en-US" sz="4800" b="1"/>
              <a:t>河碍旁人唤作杏，</a:t>
            </a:r>
            <a:endParaRPr lang="en-US" altLang="zh-CN" sz="4800" b="1"/>
          </a:p>
          <a:p>
            <a:pPr eaLnBrk="1" hangingPunct="1"/>
            <a:r>
              <a:rPr lang="zh-CN" altLang="en-US" sz="4800" b="1"/>
              <a:t>问他杏得尔清标。</a:t>
            </a:r>
            <a:endParaRPr lang="en-US" altLang="zh-CN" sz="4800" b="1"/>
          </a:p>
          <a:p>
            <a:pPr eaLnBrk="1" hangingPunct="1"/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2819400" y="2514600"/>
            <a:ext cx="3367088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/>
                <a:ea typeface="隶书"/>
              </a:rPr>
              <a:t>再见！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b="1" smtClean="0"/>
              <a:t>梅 花</a:t>
            </a:r>
            <a:br>
              <a:rPr lang="zh-CN" altLang="en-US" sz="3600" b="1" smtClean="0"/>
            </a:br>
            <a:r>
              <a:rPr lang="zh-CN" altLang="en-US" sz="3200" b="1" smtClean="0"/>
              <a:t>宋  王安石</a:t>
            </a:r>
            <a:r>
              <a:rPr lang="zh-CN" altLang="en-US" sz="3600" b="1" smtClean="0"/>
              <a:t/>
            </a:r>
            <a:br>
              <a:rPr lang="zh-CN" altLang="en-US" sz="3600" b="1" smtClean="0"/>
            </a:br>
            <a:endParaRPr lang="zh-CN" altLang="en-US" sz="36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590800"/>
            <a:ext cx="396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600" b="1" smtClean="0"/>
              <a:t>墙角数枝梅，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凌寒独自开。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遥知不是雪，</a:t>
            </a:r>
          </a:p>
          <a:p>
            <a:pPr eaLnBrk="1" hangingPunct="1">
              <a:buFontTx/>
              <a:buNone/>
            </a:pPr>
            <a:r>
              <a:rPr lang="zh-CN" altLang="en-US" sz="3600" b="1" smtClean="0"/>
              <a:t>为有暗香来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5334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墨梅图题诗 </a:t>
            </a:r>
          </a:p>
        </p:txBody>
      </p:sp>
      <p:pic>
        <p:nvPicPr>
          <p:cNvPr id="4099" name="Picture 7" descr="墨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4213"/>
            <a:ext cx="91440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954676589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8534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王冕（</a:t>
            </a:r>
            <a:r>
              <a:rPr lang="en-US" altLang="zh-CN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1300-1359</a:t>
            </a:r>
            <a:r>
              <a:rPr lang="zh-CN" altLang="en-US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），元代诗人、文学家、书法家、画家，他既是诗坛名家，又是丹青高手。是元代画苑中以画墨梅开创写意新风的花鸟画家。他所画的</a:t>
            </a:r>
            <a:r>
              <a:rPr lang="en-US" altLang="zh-CN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墨梅图</a:t>
            </a:r>
            <a:r>
              <a:rPr lang="en-US" altLang="zh-CN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8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，神韵秀逸，令后人赞叹不已，对明清画坛产生了十分深远的影响。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228600" y="2133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52600" y="990600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>
                <a:ea typeface="华文行楷" pitchFamily="2" charset="-122"/>
              </a:rPr>
              <a:t>王冕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858000" y="304800"/>
            <a:ext cx="1524000" cy="519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知诗人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5791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墨梅图题诗 </a:t>
            </a:r>
          </a:p>
        </p:txBody>
      </p:sp>
      <p:pic>
        <p:nvPicPr>
          <p:cNvPr id="6147" name="Picture 3" descr="墨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391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667000" y="5410200"/>
            <a:ext cx="475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>
                <a:latin typeface="隶书" pitchFamily="49" charset="-122"/>
                <a:ea typeface="隶书" pitchFamily="49" charset="-122"/>
              </a:rPr>
              <a:t>墨梅：水墨画的梅花。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1524000" cy="519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解诗题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墨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315200" y="1676400"/>
            <a:ext cx="915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ea typeface="楷体_GB2312" pitchFamily="49" charset="-122"/>
              </a:rPr>
              <a:t>题画诗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0301563413_1f57045d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685800"/>
            <a:ext cx="5638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838200"/>
            <a:ext cx="5943600" cy="11430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FF0000"/>
                </a:solidFill>
              </a:rPr>
              <a:t>惠崇</a:t>
            </a:r>
            <a:r>
              <a:rPr lang="en-US" altLang="zh-CN" sz="3200" b="1" smtClean="0">
                <a:solidFill>
                  <a:srgbClr val="FF0000"/>
                </a:solidFill>
              </a:rPr>
              <a:t>《</a:t>
            </a:r>
            <a:r>
              <a:rPr lang="zh-CN" altLang="en-US" sz="3200" b="1" smtClean="0">
                <a:solidFill>
                  <a:srgbClr val="FF0000"/>
                </a:solidFill>
              </a:rPr>
              <a:t>春江晚景</a:t>
            </a:r>
            <a:r>
              <a:rPr lang="en-US" altLang="zh-CN" sz="3200" b="1" smtClean="0">
                <a:solidFill>
                  <a:srgbClr val="FF0000"/>
                </a:solidFill>
              </a:rPr>
              <a:t>》</a:t>
            </a:r>
            <a:br>
              <a:rPr lang="en-US" altLang="zh-CN" sz="3200" b="1" smtClean="0">
                <a:solidFill>
                  <a:srgbClr val="FF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宋  苏轼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2133600"/>
            <a:ext cx="495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竹外桃花三两枝，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春江水暖鸭先知。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蒌蒿满地芦芽短，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正是河豚欲上时。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86000" y="6858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/>
              <a:t>   </a:t>
            </a:r>
            <a:r>
              <a:rPr lang="zh-CN" altLang="en-US" sz="3200" b="1">
                <a:ea typeface="黑体" pitchFamily="2" charset="-122"/>
              </a:rPr>
              <a:t>墨梅图题诗</a:t>
            </a:r>
            <a:br>
              <a:rPr lang="zh-CN" altLang="en-US" sz="3200" b="1">
                <a:ea typeface="黑体" pitchFamily="2" charset="-122"/>
              </a:rPr>
            </a:br>
            <a:endParaRPr lang="zh-CN" altLang="en-US" sz="3200" b="1">
              <a:ea typeface="黑体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/>
              <a:t>　</a:t>
            </a: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（元）王冕 </a:t>
            </a:r>
            <a:br>
              <a:rPr lang="zh-CN" altLang="en-US" sz="3200" b="1">
                <a:latin typeface="华文中宋" pitchFamily="2" charset="-122"/>
                <a:ea typeface="华文中宋" pitchFamily="2" charset="-122"/>
              </a:rPr>
            </a:br>
            <a:endParaRPr lang="zh-CN" altLang="en-US" sz="3200" b="1">
              <a:latin typeface="华文中宋" pitchFamily="2" charset="-122"/>
              <a:ea typeface="华文中宋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吾家洗砚池头树， </a:t>
            </a:r>
            <a:br>
              <a:rPr lang="zh-CN" altLang="en-US" sz="3200" b="1">
                <a:latin typeface="华文中宋" pitchFamily="2" charset="-122"/>
                <a:ea typeface="华文中宋" pitchFamily="2" charset="-122"/>
              </a:rPr>
            </a:br>
            <a:endParaRPr lang="zh-CN" altLang="en-US" sz="3200" b="1">
              <a:latin typeface="华文中宋" pitchFamily="2" charset="-122"/>
              <a:ea typeface="华文中宋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个个花开淡墨痕。 </a:t>
            </a:r>
            <a:br>
              <a:rPr lang="zh-CN" altLang="en-US" sz="3200" b="1">
                <a:latin typeface="华文中宋" pitchFamily="2" charset="-122"/>
                <a:ea typeface="华文中宋" pitchFamily="2" charset="-122"/>
              </a:rPr>
            </a:br>
            <a:endParaRPr lang="zh-CN" altLang="en-US" sz="3200" b="1">
              <a:latin typeface="华文中宋" pitchFamily="2" charset="-122"/>
              <a:ea typeface="华文中宋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不要人夸好颜色， </a:t>
            </a:r>
            <a:br>
              <a:rPr lang="zh-CN" altLang="en-US" sz="3200" b="1">
                <a:latin typeface="华文中宋" pitchFamily="2" charset="-122"/>
                <a:ea typeface="华文中宋" pitchFamily="2" charset="-122"/>
              </a:rPr>
            </a:br>
            <a:endParaRPr lang="zh-CN" altLang="en-US" sz="3200" b="1">
              <a:latin typeface="华文中宋" pitchFamily="2" charset="-122"/>
              <a:ea typeface="华文中宋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>
                <a:latin typeface="华文中宋" pitchFamily="2" charset="-122"/>
                <a:ea typeface="华文中宋" pitchFamily="2" charset="-122"/>
              </a:rPr>
              <a:t>只留清气满乾坤。</a:t>
            </a:r>
            <a:r>
              <a:rPr lang="zh-CN" altLang="en-US" sz="3200" b="1"/>
              <a:t> </a:t>
            </a:r>
            <a:br>
              <a:rPr lang="zh-CN" altLang="en-US" sz="3200" b="1"/>
            </a:br>
            <a:endParaRPr lang="zh-CN" altLang="en-US" sz="3200" b="1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1524000" cy="5191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读诗句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244" name="Picture 4" descr="墨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310</Words>
  <Application>Microsoft PowerPoint</Application>
  <PresentationFormat>全屏显示(4:3)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Calibri</vt:lpstr>
      <vt:lpstr>楷体_GB2312</vt:lpstr>
      <vt:lpstr>华文行楷</vt:lpstr>
      <vt:lpstr>隶书</vt:lpstr>
      <vt:lpstr>黑体</vt:lpstr>
      <vt:lpstr>华文中宋</vt:lpstr>
      <vt:lpstr>默认设计模板</vt:lpstr>
      <vt:lpstr>幻灯片 1</vt:lpstr>
      <vt:lpstr>梅 花 宋  王安石 </vt:lpstr>
      <vt:lpstr>幻灯片 3</vt:lpstr>
      <vt:lpstr>幻灯片 4</vt:lpstr>
      <vt:lpstr>幻灯片 5</vt:lpstr>
      <vt:lpstr>幻灯片 6</vt:lpstr>
      <vt:lpstr>惠崇《春江晚景》 宋  苏轼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</dc:creator>
  <cp:lastModifiedBy>tw</cp:lastModifiedBy>
  <cp:revision>33</cp:revision>
  <cp:lastPrinted>1601-01-01T00:00:00Z</cp:lastPrinted>
  <dcterms:created xsi:type="dcterms:W3CDTF">1601-01-01T00:00:00Z</dcterms:created>
  <dcterms:modified xsi:type="dcterms:W3CDTF">2017-11-27T08:08:01Z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