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80" r:id="rId3"/>
    <p:sldId id="281" r:id="rId4"/>
    <p:sldId id="282" r:id="rId5"/>
    <p:sldId id="283" r:id="rId6"/>
    <p:sldId id="284" r:id="rId7"/>
    <p:sldId id="286" r:id="rId8"/>
    <p:sldId id="285" r:id="rId9"/>
    <p:sldId id="287" r:id="rId10"/>
    <p:sldId id="288" r:id="rId11"/>
    <p:sldId id="289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100" d="100"/>
          <a:sy n="100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B12F6-B055-42E9-ADB1-C23B626529A0}" type="datetimeFigureOut">
              <a:rPr lang="zh-CN" altLang="en-US" smtClean="0"/>
              <a:pPr/>
              <a:t>2017/8/23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4A037-93EE-4FAA-A7A1-30C298F538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500174"/>
            <a:ext cx="9144000" cy="3416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495545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latin typeface="华文楷体" pitchFamily="2" charset="-122"/>
                <a:ea typeface="华文楷体" pitchFamily="2" charset="-122"/>
              </a:rPr>
              <a:t>镇海区艺术实验小学  盛  慎</a:t>
            </a:r>
            <a:endParaRPr lang="en-US" altLang="zh-CN" sz="44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285992"/>
            <a:ext cx="9144000" cy="207170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271462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 smtClean="0">
                <a:latin typeface="华文中宋" pitchFamily="2" charset="-122"/>
                <a:ea typeface="华文中宋" pitchFamily="2" charset="-122"/>
              </a:rPr>
              <a:t>用手来测量</a:t>
            </a:r>
            <a:endParaRPr lang="zh-CN" altLang="en-US" sz="8000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0" name="任意多边形 9"/>
          <p:cNvSpPr/>
          <p:nvPr>
            <p:custDataLst>
              <p:tags r:id="rId1"/>
            </p:custDataLst>
          </p:nvPr>
        </p:nvSpPr>
        <p:spPr>
          <a:xfrm flipH="1">
            <a:off x="428596" y="428604"/>
            <a:ext cx="6643734" cy="1000132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396000" tIns="0" rIns="0" bIns="0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800" b="1" dirty="0" smtClean="0"/>
              <a:t> 教科版一年级上册第二单元第</a:t>
            </a:r>
            <a:r>
              <a:rPr lang="en-US" altLang="zh-CN" sz="2800" b="1" dirty="0" smtClean="0"/>
              <a:t>3</a:t>
            </a:r>
            <a:r>
              <a:rPr lang="zh-CN" altLang="en-US" sz="2800" b="1" dirty="0" smtClean="0"/>
              <a:t>课 </a:t>
            </a:r>
            <a:endParaRPr lang="zh-CN" altLang="en-US" sz="28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026" name="Picture 2" descr="E:\镇海区艺术实验小学\学生能力训练广场相关资料\QQ图片201501052146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332656"/>
            <a:ext cx="1638300" cy="1247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C:\Users\LENOVO\AppData\Roaming\Tencent\Users\284122178\QQ\WinTemp\RichOle\0~FFOFV]K`EDN%N1~UVC6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8588487" cy="2996952"/>
          </a:xfrm>
          <a:prstGeom prst="rect">
            <a:avLst/>
          </a:prstGeom>
          <a:noFill/>
        </p:spPr>
      </p:pic>
      <p:pic>
        <p:nvPicPr>
          <p:cNvPr id="38914" name="Picture 2" descr="C:\Users\LENOVO\AppData\Roaming\Tencent\Users\284122178\QQ\WinTemp\RichOle\QUNR(9B9E1QH]}0X%)}YGUQ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284984"/>
            <a:ext cx="7858125" cy="2495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C:\Users\LENOVO\AppData\Roaming\Tencent\Users\284122178\QQ\WinTemp\RichOle\N0E78WCWS64G089{9(F)M)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60648"/>
            <a:ext cx="1729463" cy="3752056"/>
          </a:xfrm>
          <a:prstGeom prst="rect">
            <a:avLst/>
          </a:prstGeom>
          <a:noFill/>
        </p:spPr>
      </p:pic>
      <p:pic>
        <p:nvPicPr>
          <p:cNvPr id="39937" name="Picture 1" descr="C:\Users\LENOVO\AppData\Roaming\Tencent\Users\284122178\QQ\WinTemp\RichOle\Z_RMDP}FZ816FG~UW03WQ@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4487236" cy="2304256"/>
          </a:xfrm>
          <a:prstGeom prst="rect">
            <a:avLst/>
          </a:prstGeom>
          <a:noFill/>
        </p:spPr>
      </p:pic>
      <p:pic>
        <p:nvPicPr>
          <p:cNvPr id="39939" name="Picture 3" descr="C:\Users\LENOVO\AppData\Roaming\Tencent\Users\284122178\QQ\WinTemp\RichOle\AA(Z@OXO304NV8_PLA9~B)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92955">
            <a:off x="889107" y="4431200"/>
            <a:ext cx="3090768" cy="2090814"/>
          </a:xfrm>
          <a:prstGeom prst="rect">
            <a:avLst/>
          </a:prstGeom>
          <a:noFill/>
        </p:spPr>
      </p:pic>
      <p:pic>
        <p:nvPicPr>
          <p:cNvPr id="39940" name="Picture 4" descr="C:\Users\LENOVO\AppData\Roaming\Tencent\Users\284122178\QQ\WinTemp\RichOle\2PUP`VOF4)NF2FZ$5[P1LD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95239">
            <a:off x="6154500" y="4131331"/>
            <a:ext cx="2652357" cy="2579814"/>
          </a:xfrm>
          <a:prstGeom prst="rect">
            <a:avLst/>
          </a:prstGeom>
          <a:noFill/>
        </p:spPr>
      </p:pic>
      <p:pic>
        <p:nvPicPr>
          <p:cNvPr id="39942" name="Picture 6" descr="C:\Users\LENOVO\AppData\Roaming\Tencent\Users\284122178\QQ\WinTemp\RichOle\2T6]})CHJ~0Y68}J]HLXBX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60648"/>
            <a:ext cx="2304256" cy="1647811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240455" y="3429000"/>
            <a:ext cx="8533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我要回家测一测它们有几拃</a:t>
            </a:r>
            <a:endParaRPr lang="zh-CN" altLang="en-US" sz="54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LENOVO\AppData\Roaming\Tencent\Users\284122178\QQ\WinTemp\RichOle\9]_JKPE0W}9K06YXZ]9RN[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6408712" cy="4479446"/>
          </a:xfrm>
          <a:prstGeom prst="rect">
            <a:avLst/>
          </a:prstGeom>
          <a:noFill/>
        </p:spPr>
      </p:pic>
      <p:grpSp>
        <p:nvGrpSpPr>
          <p:cNvPr id="9" name="组合 8"/>
          <p:cNvGrpSpPr/>
          <p:nvPr/>
        </p:nvGrpSpPr>
        <p:grpSpPr>
          <a:xfrm>
            <a:off x="323528" y="548680"/>
            <a:ext cx="6048672" cy="1025535"/>
            <a:chOff x="323528" y="591071"/>
            <a:chExt cx="6048672" cy="1025535"/>
          </a:xfrm>
        </p:grpSpPr>
        <p:sp>
          <p:nvSpPr>
            <p:cNvPr id="5" name="TextBox 4"/>
            <p:cNvSpPr txBox="1"/>
            <p:nvPr/>
          </p:nvSpPr>
          <p:spPr>
            <a:xfrm>
              <a:off x="323528" y="908720"/>
              <a:ext cx="59046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 smtClean="0">
                  <a:latin typeface="+mn-ea"/>
                </a:rPr>
                <a:t>我们都有一双灵巧的手：</a:t>
              </a:r>
              <a:endParaRPr lang="zh-CN" altLang="en-US" sz="4000" b="1" dirty="0">
                <a:latin typeface="+mn-ea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3528" y="591071"/>
              <a:ext cx="60486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err="1" smtClean="0"/>
                <a:t>wǒ</a:t>
              </a:r>
              <a:r>
                <a:rPr lang="en-US" altLang="zh-CN" sz="2400" dirty="0" smtClean="0"/>
                <a:t> men </a:t>
              </a:r>
              <a:r>
                <a:rPr lang="en-US" altLang="zh-CN" sz="2400" dirty="0" err="1" smtClean="0"/>
                <a:t>dōu</a:t>
              </a:r>
              <a:r>
                <a:rPr lang="en-US" altLang="zh-CN" sz="2400" dirty="0" smtClean="0"/>
                <a:t> </a:t>
              </a:r>
              <a:r>
                <a:rPr lang="en-US" altLang="zh-CN" sz="2400" dirty="0" err="1" smtClean="0"/>
                <a:t>yǒu</a:t>
              </a:r>
              <a:r>
                <a:rPr lang="en-US" altLang="zh-CN" sz="2400" dirty="0" smtClean="0"/>
                <a:t> </a:t>
              </a:r>
              <a:r>
                <a:rPr lang="en-US" altLang="zh-CN" sz="2400" dirty="0" err="1" smtClean="0"/>
                <a:t>yī</a:t>
              </a:r>
              <a:r>
                <a:rPr lang="en-US" altLang="zh-CN" sz="2400" dirty="0" smtClean="0"/>
                <a:t> </a:t>
              </a:r>
              <a:r>
                <a:rPr lang="en-US" altLang="zh-CN" sz="2400" dirty="0" err="1" smtClean="0"/>
                <a:t>shuāng</a:t>
              </a:r>
              <a:r>
                <a:rPr lang="en-US" altLang="zh-CN" sz="2400" dirty="0" smtClean="0"/>
                <a:t> </a:t>
              </a:r>
              <a:r>
                <a:rPr lang="en-US" altLang="zh-CN" sz="2400" dirty="0" err="1" smtClean="0"/>
                <a:t>líng</a:t>
              </a:r>
              <a:r>
                <a:rPr lang="en-US" altLang="zh-CN" sz="2400" dirty="0" smtClean="0"/>
                <a:t> </a:t>
              </a:r>
              <a:r>
                <a:rPr lang="en-US" altLang="zh-CN" sz="2400" dirty="0" err="1" smtClean="0"/>
                <a:t>qiǎo</a:t>
              </a:r>
              <a:r>
                <a:rPr lang="en-US" altLang="zh-CN" sz="2400" dirty="0" smtClean="0"/>
                <a:t> de </a:t>
              </a:r>
              <a:r>
                <a:rPr lang="en-US" altLang="zh-CN" sz="2400" dirty="0" err="1" smtClean="0"/>
                <a:t>shǒu</a:t>
              </a:r>
              <a:endParaRPr lang="zh-CN" altLang="en-US" sz="24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915816" y="60212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左  手</a:t>
            </a:r>
            <a:endParaRPr lang="zh-CN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20072" y="60212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右  手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LENOVO\AppData\Roaming\Tencent\Users\284122178\QQ\WinTemp\RichOle\9]_JKPE0W}9K06YXZ]9RN[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6408712" cy="4479446"/>
          </a:xfrm>
          <a:prstGeom prst="rect">
            <a:avLst/>
          </a:prstGeom>
          <a:noFill/>
        </p:spPr>
      </p:pic>
      <p:cxnSp>
        <p:nvCxnSpPr>
          <p:cNvPr id="5" name="直接连接符 4"/>
          <p:cNvCxnSpPr/>
          <p:nvPr/>
        </p:nvCxnSpPr>
        <p:spPr>
          <a:xfrm flipH="1" flipV="1">
            <a:off x="611560" y="3789040"/>
            <a:ext cx="504056" cy="288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4139952" y="2564904"/>
            <a:ext cx="288032" cy="3600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3347864" y="1700808"/>
            <a:ext cx="360040" cy="4320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 flipV="1">
            <a:off x="2555776" y="1484784"/>
            <a:ext cx="216024" cy="4320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 flipV="1">
            <a:off x="1547664" y="1916832"/>
            <a:ext cx="504056" cy="288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9512" y="34290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大拇指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39952" y="22675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小拇指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115616" y="155679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食  指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67744" y="119675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中  指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419872" y="140348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无名 指</a:t>
            </a:r>
            <a:endParaRPr lang="zh-CN" altLang="en-US" dirty="0"/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1691680" y="4869160"/>
            <a:ext cx="1008112" cy="6480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99592" y="537321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手   掌</a:t>
            </a:r>
            <a:endParaRPr lang="zh-CN" altLang="en-US" dirty="0"/>
          </a:p>
        </p:txBody>
      </p:sp>
      <p:grpSp>
        <p:nvGrpSpPr>
          <p:cNvPr id="25" name="组合 24"/>
          <p:cNvGrpSpPr/>
          <p:nvPr/>
        </p:nvGrpSpPr>
        <p:grpSpPr>
          <a:xfrm>
            <a:off x="179512" y="188640"/>
            <a:ext cx="7879080" cy="995918"/>
            <a:chOff x="179512" y="188640"/>
            <a:chExt cx="7879080" cy="995918"/>
          </a:xfrm>
        </p:grpSpPr>
        <p:sp>
          <p:nvSpPr>
            <p:cNvPr id="2" name="矩形 1"/>
            <p:cNvSpPr/>
            <p:nvPr/>
          </p:nvSpPr>
          <p:spPr>
            <a:xfrm>
              <a:off x="179512" y="476672"/>
              <a:ext cx="787908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00" dirty="0" smtClean="0"/>
                <a:t>你知道手是由哪些部位组成的吗？</a:t>
              </a:r>
              <a:endParaRPr lang="zh-CN" altLang="en-US" sz="4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9512" y="188640"/>
              <a:ext cx="77768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   </a:t>
              </a:r>
              <a:r>
                <a:rPr lang="en-US" altLang="zh-CN" sz="2400" dirty="0" err="1" smtClean="0"/>
                <a:t>nǐ</a:t>
              </a:r>
              <a:r>
                <a:rPr lang="en-US" altLang="zh-CN" sz="2400" dirty="0" smtClean="0"/>
                <a:t>  </a:t>
              </a:r>
              <a:r>
                <a:rPr lang="en-US" altLang="zh-CN" sz="2400" dirty="0" err="1" smtClean="0"/>
                <a:t>zhī</a:t>
              </a:r>
              <a:r>
                <a:rPr lang="en-US" altLang="zh-CN" sz="2400" dirty="0" smtClean="0"/>
                <a:t> </a:t>
              </a:r>
              <a:r>
                <a:rPr lang="en-US" altLang="zh-CN" sz="2400" dirty="0" err="1" smtClean="0"/>
                <a:t>dào</a:t>
              </a:r>
              <a:r>
                <a:rPr lang="en-US" altLang="zh-CN" sz="2400" dirty="0" smtClean="0"/>
                <a:t> </a:t>
              </a:r>
              <a:r>
                <a:rPr lang="en-US" altLang="zh-CN" sz="2400" dirty="0" err="1" smtClean="0"/>
                <a:t>shǒu</a:t>
              </a:r>
              <a:r>
                <a:rPr lang="en-US" altLang="zh-CN" sz="2400" dirty="0" smtClean="0"/>
                <a:t> </a:t>
              </a:r>
              <a:r>
                <a:rPr lang="en-US" altLang="zh-CN" sz="2400" dirty="0" err="1" smtClean="0"/>
                <a:t>shì</a:t>
              </a:r>
              <a:r>
                <a:rPr lang="en-US" altLang="zh-CN" sz="2400" dirty="0" smtClean="0"/>
                <a:t> </a:t>
              </a:r>
              <a:r>
                <a:rPr lang="en-US" altLang="zh-CN" sz="2400" dirty="0" err="1" smtClean="0"/>
                <a:t>yóu</a:t>
              </a:r>
              <a:r>
                <a:rPr lang="en-US" altLang="zh-CN" sz="2400" dirty="0" smtClean="0"/>
                <a:t> </a:t>
              </a:r>
              <a:r>
                <a:rPr lang="en-US" altLang="zh-CN" sz="2400" dirty="0" err="1" smtClean="0"/>
                <a:t>nǎ</a:t>
              </a:r>
              <a:r>
                <a:rPr lang="en-US" altLang="zh-CN" sz="2400" dirty="0" smtClean="0"/>
                <a:t>  </a:t>
              </a:r>
              <a:r>
                <a:rPr lang="en-US" altLang="zh-CN" sz="2400" dirty="0" err="1" smtClean="0"/>
                <a:t>xiē</a:t>
              </a:r>
              <a:r>
                <a:rPr lang="en-US" altLang="zh-CN" sz="2400" dirty="0" smtClean="0"/>
                <a:t>   </a:t>
              </a:r>
              <a:r>
                <a:rPr lang="en-US" altLang="zh-CN" sz="2400" dirty="0" err="1" smtClean="0"/>
                <a:t>bù</a:t>
              </a:r>
              <a:r>
                <a:rPr lang="en-US" altLang="zh-CN" sz="2400" dirty="0" smtClean="0"/>
                <a:t>  </a:t>
              </a:r>
              <a:r>
                <a:rPr lang="en-US" altLang="zh-CN" sz="2400" dirty="0" err="1" smtClean="0"/>
                <a:t>wèi</a:t>
              </a:r>
              <a:r>
                <a:rPr lang="en-US" altLang="zh-CN" sz="2400" dirty="0" smtClean="0"/>
                <a:t> </a:t>
              </a:r>
              <a:r>
                <a:rPr lang="en-US" altLang="zh-CN" sz="2400" dirty="0" err="1" smtClean="0"/>
                <a:t>zǔ</a:t>
              </a:r>
              <a:r>
                <a:rPr lang="en-US" altLang="zh-CN" sz="2400" dirty="0" smtClean="0"/>
                <a:t> </a:t>
              </a:r>
              <a:r>
                <a:rPr lang="en-US" altLang="zh-CN" sz="2400" dirty="0" err="1" smtClean="0"/>
                <a:t>chéng</a:t>
              </a:r>
              <a:r>
                <a:rPr lang="en-US" altLang="zh-CN" sz="2400" dirty="0" smtClean="0"/>
                <a:t> de ma</a:t>
              </a:r>
              <a:endParaRPr lang="zh-CN" altLang="en-US" sz="2400" dirty="0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283968" y="5877272"/>
            <a:ext cx="4536504" cy="739244"/>
            <a:chOff x="4283968" y="5877272"/>
            <a:chExt cx="4536504" cy="739244"/>
          </a:xfrm>
        </p:grpSpPr>
        <p:sp>
          <p:nvSpPr>
            <p:cNvPr id="26" name="TextBox 25"/>
            <p:cNvSpPr txBox="1"/>
            <p:nvPr/>
          </p:nvSpPr>
          <p:spPr>
            <a:xfrm>
              <a:off x="4283968" y="6093296"/>
              <a:ext cx="44644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mtClean="0"/>
                <a:t>右手的组成部位你会认了吗？</a:t>
              </a:r>
              <a:endParaRPr lang="zh-CN" altLang="en-US" sz="28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55976" y="5877272"/>
              <a:ext cx="446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 smtClean="0"/>
                <a:t>yòu</a:t>
              </a:r>
              <a:r>
                <a:rPr lang="en-US" altLang="zh-CN" dirty="0" smtClean="0"/>
                <a:t> </a:t>
              </a:r>
              <a:r>
                <a:rPr lang="en-US" altLang="zh-CN" dirty="0" err="1" smtClean="0"/>
                <a:t>shǒu</a:t>
              </a:r>
              <a:r>
                <a:rPr lang="en-US" altLang="zh-CN" dirty="0" smtClean="0"/>
                <a:t> de </a:t>
              </a:r>
              <a:r>
                <a:rPr lang="en-US" altLang="zh-CN" dirty="0" err="1" smtClean="0"/>
                <a:t>zǔ</a:t>
              </a:r>
              <a:r>
                <a:rPr lang="en-US" altLang="zh-CN" dirty="0" smtClean="0"/>
                <a:t> </a:t>
              </a:r>
              <a:r>
                <a:rPr lang="en-US" altLang="zh-CN" dirty="0" err="1" smtClean="0"/>
                <a:t>chéng</a:t>
              </a:r>
              <a:r>
                <a:rPr lang="en-US" altLang="zh-CN" dirty="0" smtClean="0"/>
                <a:t> </a:t>
              </a:r>
              <a:r>
                <a:rPr lang="en-US" altLang="zh-CN" dirty="0" err="1" smtClean="0"/>
                <a:t>bù</a:t>
              </a:r>
              <a:r>
                <a:rPr lang="en-US" altLang="zh-CN" dirty="0" smtClean="0"/>
                <a:t> </a:t>
              </a:r>
              <a:r>
                <a:rPr lang="en-US" altLang="zh-CN" dirty="0" err="1" smtClean="0"/>
                <a:t>wèi</a:t>
              </a:r>
              <a:r>
                <a:rPr lang="en-US" altLang="zh-CN" dirty="0" smtClean="0"/>
                <a:t> </a:t>
              </a:r>
              <a:r>
                <a:rPr lang="en-US" altLang="zh-CN" dirty="0" err="1" smtClean="0"/>
                <a:t>nǐ</a:t>
              </a:r>
              <a:r>
                <a:rPr lang="en-US" altLang="zh-CN" dirty="0" smtClean="0"/>
                <a:t> </a:t>
              </a:r>
              <a:r>
                <a:rPr lang="en-US" altLang="zh-CN" dirty="0" err="1" smtClean="0"/>
                <a:t>huì</a:t>
              </a:r>
              <a:r>
                <a:rPr lang="en-US" altLang="zh-CN" dirty="0" smtClean="0"/>
                <a:t> </a:t>
              </a:r>
              <a:r>
                <a:rPr lang="en-US" altLang="zh-CN" dirty="0" err="1" smtClean="0"/>
                <a:t>rèn</a:t>
              </a:r>
              <a:r>
                <a:rPr lang="en-US" altLang="zh-CN" dirty="0" smtClean="0"/>
                <a:t> le ma </a:t>
              </a:r>
              <a:r>
                <a:rPr lang="zh-CN" altLang="en-US" dirty="0" smtClean="0"/>
                <a:t>？</a:t>
              </a:r>
              <a:endParaRPr lang="zh-CN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LENOVO\AppData\Roaming\Tencent\Users\284122178\QQ\WinTemp\RichOle\$0LI4P)RXX]L_1W$BOA247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6624736" cy="1454107"/>
          </a:xfrm>
          <a:prstGeom prst="rect">
            <a:avLst/>
          </a:prstGeom>
          <a:noFill/>
        </p:spPr>
      </p:pic>
      <p:pic>
        <p:nvPicPr>
          <p:cNvPr id="3074" name="Picture 2" descr="C:\Users\LENOVO\AppData\Roaming\Tencent\Users\284122178\QQ\WinTemp\RichOle\7)KT$[JWW{}`%`$780I9)I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988840"/>
            <a:ext cx="4245001" cy="4471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C:\Users\LENOVO\AppData\Roaming\Tencent\Users\284122178\QQ\WinTemp\RichOle\YC979HJZD1OUPXF%7XMIVL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60848"/>
            <a:ext cx="6455977" cy="3816424"/>
          </a:xfrm>
          <a:prstGeom prst="rect">
            <a:avLst/>
          </a:prstGeom>
          <a:noFill/>
        </p:spPr>
      </p:pic>
      <p:grpSp>
        <p:nvGrpSpPr>
          <p:cNvPr id="19" name="组合 18"/>
          <p:cNvGrpSpPr/>
          <p:nvPr/>
        </p:nvGrpSpPr>
        <p:grpSpPr>
          <a:xfrm>
            <a:off x="1043608" y="404664"/>
            <a:ext cx="1872208" cy="1540044"/>
            <a:chOff x="2267744" y="476672"/>
            <a:chExt cx="1872208" cy="1540044"/>
          </a:xfrm>
        </p:grpSpPr>
        <p:sp>
          <p:nvSpPr>
            <p:cNvPr id="3" name="TextBox 2"/>
            <p:cNvSpPr txBox="1"/>
            <p:nvPr/>
          </p:nvSpPr>
          <p:spPr>
            <a:xfrm>
              <a:off x="2267744" y="908720"/>
              <a:ext cx="187220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600" dirty="0" smtClean="0"/>
                <a:t>拃：</a:t>
              </a:r>
              <a:endParaRPr lang="zh-CN" altLang="en-US" sz="66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339752" y="476672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err="1" smtClean="0"/>
                <a:t>zhǎ</a:t>
              </a:r>
              <a:endParaRPr lang="zh-CN" altLang="en-US" sz="3600" dirty="0"/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2267744" y="4941168"/>
            <a:ext cx="0" cy="14401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660232" y="4869160"/>
            <a:ext cx="0" cy="14401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2267744" y="6021288"/>
            <a:ext cx="172819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 flipV="1">
            <a:off x="4788024" y="6021288"/>
            <a:ext cx="1872208" cy="83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67944" y="5733256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1</a:t>
            </a:r>
            <a:r>
              <a:rPr lang="zh-CN" altLang="en-US" sz="3200" b="1" dirty="0" smtClean="0"/>
              <a:t>拃</a:t>
            </a:r>
            <a:endParaRPr lang="zh-CN" altLang="en-US" sz="3200" b="1" dirty="0"/>
          </a:p>
        </p:txBody>
      </p:sp>
      <p:grpSp>
        <p:nvGrpSpPr>
          <p:cNvPr id="20" name="组合 19"/>
          <p:cNvGrpSpPr/>
          <p:nvPr/>
        </p:nvGrpSpPr>
        <p:grpSpPr>
          <a:xfrm>
            <a:off x="2339752" y="908720"/>
            <a:ext cx="5976664" cy="936104"/>
            <a:chOff x="2843808" y="764704"/>
            <a:chExt cx="5976664" cy="936104"/>
          </a:xfrm>
        </p:grpSpPr>
        <p:sp>
          <p:nvSpPr>
            <p:cNvPr id="17" name="TextBox 16"/>
            <p:cNvSpPr txBox="1"/>
            <p:nvPr/>
          </p:nvSpPr>
          <p:spPr>
            <a:xfrm>
              <a:off x="2843808" y="1177588"/>
              <a:ext cx="59766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/>
                <a:t>张开大拇指和中指</a:t>
              </a:r>
              <a:r>
                <a:rPr lang="en-US" altLang="zh-CN" sz="2800" dirty="0" smtClean="0"/>
                <a:t>,</a:t>
              </a:r>
              <a:r>
                <a:rPr lang="zh-CN" altLang="en-US" sz="2800" dirty="0" smtClean="0"/>
                <a:t>两指端的最大距离。</a:t>
              </a:r>
              <a:endParaRPr lang="zh-CN" altLang="en-US" sz="2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43808" y="764704"/>
              <a:ext cx="5976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 smtClean="0"/>
                <a:t>zhāng</a:t>
              </a:r>
              <a:r>
                <a:rPr lang="en-US" altLang="zh-CN" dirty="0" smtClean="0"/>
                <a:t> </a:t>
              </a:r>
              <a:r>
                <a:rPr lang="en-US" altLang="zh-CN" dirty="0" err="1" smtClean="0"/>
                <a:t>kāi</a:t>
              </a:r>
              <a:r>
                <a:rPr lang="en-US" altLang="zh-CN" dirty="0" smtClean="0"/>
                <a:t> </a:t>
              </a:r>
              <a:r>
                <a:rPr lang="en-US" altLang="zh-CN" dirty="0" err="1" smtClean="0"/>
                <a:t>dà</a:t>
              </a:r>
              <a:r>
                <a:rPr lang="en-US" altLang="zh-CN" dirty="0" smtClean="0"/>
                <a:t> </a:t>
              </a:r>
              <a:r>
                <a:rPr lang="en-US" altLang="zh-CN" dirty="0" err="1" smtClean="0"/>
                <a:t>mǔ</a:t>
              </a:r>
              <a:r>
                <a:rPr lang="en-US" altLang="zh-CN" dirty="0" smtClean="0"/>
                <a:t> </a:t>
              </a:r>
              <a:r>
                <a:rPr lang="en-US" altLang="zh-CN" dirty="0" err="1" smtClean="0"/>
                <a:t>zhǐ</a:t>
              </a:r>
              <a:r>
                <a:rPr lang="en-US" altLang="zh-CN" dirty="0" smtClean="0"/>
                <a:t> </a:t>
              </a:r>
              <a:r>
                <a:rPr lang="en-US" altLang="zh-CN" dirty="0" err="1" smtClean="0"/>
                <a:t>hé</a:t>
              </a:r>
              <a:r>
                <a:rPr lang="en-US" altLang="zh-CN" dirty="0" smtClean="0"/>
                <a:t> </a:t>
              </a:r>
              <a:r>
                <a:rPr lang="en-US" altLang="zh-CN" dirty="0" err="1" smtClean="0"/>
                <a:t>zhōng</a:t>
              </a:r>
              <a:r>
                <a:rPr lang="en-US" altLang="zh-CN" dirty="0" smtClean="0"/>
                <a:t> </a:t>
              </a:r>
              <a:r>
                <a:rPr lang="en-US" altLang="zh-CN" dirty="0" err="1" smtClean="0"/>
                <a:t>zhǐ</a:t>
              </a:r>
              <a:r>
                <a:rPr lang="en-US" altLang="zh-CN" dirty="0" smtClean="0"/>
                <a:t> ,</a:t>
              </a:r>
              <a:r>
                <a:rPr lang="en-US" altLang="zh-CN" dirty="0" err="1" smtClean="0"/>
                <a:t>liǎng</a:t>
              </a:r>
              <a:r>
                <a:rPr lang="en-US" altLang="zh-CN" dirty="0" smtClean="0"/>
                <a:t> </a:t>
              </a:r>
              <a:r>
                <a:rPr lang="en-US" altLang="zh-CN" dirty="0" err="1" smtClean="0"/>
                <a:t>zhǐ</a:t>
              </a:r>
              <a:r>
                <a:rPr lang="en-US" altLang="zh-CN" dirty="0" smtClean="0"/>
                <a:t> </a:t>
              </a:r>
              <a:r>
                <a:rPr lang="en-US" altLang="zh-CN" dirty="0" err="1" smtClean="0"/>
                <a:t>duān</a:t>
              </a:r>
              <a:r>
                <a:rPr lang="en-US" altLang="zh-CN" dirty="0" smtClean="0"/>
                <a:t> de </a:t>
              </a:r>
              <a:r>
                <a:rPr lang="en-US" altLang="zh-CN" dirty="0" err="1" smtClean="0"/>
                <a:t>zuì</a:t>
              </a:r>
              <a:r>
                <a:rPr lang="en-US" altLang="zh-CN" dirty="0" smtClean="0"/>
                <a:t> </a:t>
              </a:r>
              <a:r>
                <a:rPr lang="en-US" altLang="zh-CN" dirty="0" err="1" smtClean="0"/>
                <a:t>dà</a:t>
              </a:r>
              <a:r>
                <a:rPr lang="en-US" altLang="zh-CN" dirty="0" smtClean="0"/>
                <a:t> </a:t>
              </a:r>
              <a:r>
                <a:rPr lang="en-US" altLang="zh-CN" dirty="0" err="1" smtClean="0"/>
                <a:t>jù</a:t>
              </a:r>
              <a:r>
                <a:rPr lang="en-US" altLang="zh-CN" dirty="0" smtClean="0"/>
                <a:t> </a:t>
              </a:r>
              <a:r>
                <a:rPr lang="en-US" altLang="zh-CN" dirty="0" err="1" smtClean="0"/>
                <a:t>lí</a:t>
              </a:r>
              <a:endParaRPr lang="zh-CN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C:\Users\LENOVO\AppData\Roaming\Tencent\Users\284122178\QQ\WinTemp\RichOle\(DO5FLAD{P[LJG743BQ@LI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7111915" cy="1296144"/>
          </a:xfrm>
          <a:prstGeom prst="rect">
            <a:avLst/>
          </a:prstGeom>
          <a:noFill/>
        </p:spPr>
      </p:pic>
      <p:pic>
        <p:nvPicPr>
          <p:cNvPr id="34818" name="Picture 2" descr="C:\Users\LENOVO\AppData\Roaming\Tencent\Users\284122178\QQ\WinTemp\RichOle\XASPNS@Z2(~CU(ZX8]947WQ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80928"/>
            <a:ext cx="2497936" cy="2645296"/>
          </a:xfrm>
          <a:prstGeom prst="rect">
            <a:avLst/>
          </a:prstGeom>
          <a:noFill/>
        </p:spPr>
      </p:pic>
      <p:pic>
        <p:nvPicPr>
          <p:cNvPr id="34819" name="Picture 3" descr="C:\Users\LENOVO\AppData\Roaming\Tencent\Users\284122178\QQ\WinTemp\RichOle\M%0LZ0MI)D[Q8O5K9R}RM%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628800"/>
            <a:ext cx="3905049" cy="4320480"/>
          </a:xfrm>
          <a:prstGeom prst="rect">
            <a:avLst/>
          </a:prstGeom>
          <a:noFill/>
        </p:spPr>
      </p:pic>
      <p:grpSp>
        <p:nvGrpSpPr>
          <p:cNvPr id="9" name="组合 8"/>
          <p:cNvGrpSpPr/>
          <p:nvPr/>
        </p:nvGrpSpPr>
        <p:grpSpPr>
          <a:xfrm>
            <a:off x="1763688" y="5589240"/>
            <a:ext cx="7200800" cy="883260"/>
            <a:chOff x="1763688" y="5589240"/>
            <a:chExt cx="7200800" cy="883260"/>
          </a:xfrm>
        </p:grpSpPr>
        <p:sp>
          <p:nvSpPr>
            <p:cNvPr id="7" name="TextBox 6"/>
            <p:cNvSpPr txBox="1"/>
            <p:nvPr/>
          </p:nvSpPr>
          <p:spPr>
            <a:xfrm>
              <a:off x="1835696" y="5949280"/>
              <a:ext cx="6984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0000"/>
                  </a:solidFill>
                </a:rPr>
                <a:t>直接用手在课桌上测量有几拃会有什么问题？</a:t>
              </a:r>
              <a:endParaRPr lang="zh-CN" alt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63688" y="5589240"/>
              <a:ext cx="720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 smtClean="0"/>
                <a:t>zhí</a:t>
              </a:r>
              <a:r>
                <a:rPr lang="en-US" altLang="zh-CN" dirty="0" smtClean="0"/>
                <a:t> </a:t>
              </a:r>
              <a:r>
                <a:rPr lang="en-US" altLang="zh-CN" dirty="0" err="1" smtClean="0"/>
                <a:t>jiē</a:t>
              </a:r>
              <a:r>
                <a:rPr lang="en-US" altLang="zh-CN" dirty="0" smtClean="0"/>
                <a:t> </a:t>
              </a:r>
              <a:r>
                <a:rPr lang="en-US" altLang="zh-CN" dirty="0" err="1" smtClean="0"/>
                <a:t>yòng</a:t>
              </a:r>
              <a:r>
                <a:rPr lang="en-US" altLang="zh-CN" dirty="0" smtClean="0"/>
                <a:t> </a:t>
              </a:r>
              <a:r>
                <a:rPr lang="en-US" altLang="zh-CN" dirty="0" err="1" smtClean="0"/>
                <a:t>shǒu</a:t>
              </a:r>
              <a:r>
                <a:rPr lang="en-US" altLang="zh-CN" dirty="0" smtClean="0"/>
                <a:t> </a:t>
              </a:r>
              <a:r>
                <a:rPr lang="en-US" altLang="zh-CN" dirty="0" err="1" smtClean="0"/>
                <a:t>zài</a:t>
              </a:r>
              <a:r>
                <a:rPr lang="en-US" altLang="zh-CN" dirty="0" smtClean="0"/>
                <a:t> </a:t>
              </a:r>
              <a:r>
                <a:rPr lang="en-US" altLang="zh-CN" dirty="0" err="1" smtClean="0"/>
                <a:t>kè</a:t>
              </a:r>
              <a:r>
                <a:rPr lang="en-US" altLang="zh-CN" dirty="0" smtClean="0"/>
                <a:t> </a:t>
              </a:r>
              <a:r>
                <a:rPr lang="en-US" altLang="zh-CN" dirty="0" err="1" smtClean="0"/>
                <a:t>zhuō</a:t>
              </a:r>
              <a:r>
                <a:rPr lang="en-US" altLang="zh-CN" dirty="0" smtClean="0"/>
                <a:t> </a:t>
              </a:r>
              <a:r>
                <a:rPr lang="en-US" altLang="zh-CN" dirty="0" err="1" smtClean="0"/>
                <a:t>shàng</a:t>
              </a:r>
              <a:r>
                <a:rPr lang="en-US" altLang="zh-CN" dirty="0" smtClean="0"/>
                <a:t> </a:t>
              </a:r>
              <a:r>
                <a:rPr lang="en-US" altLang="zh-CN" dirty="0" err="1" smtClean="0"/>
                <a:t>cè</a:t>
              </a:r>
              <a:r>
                <a:rPr lang="en-US" altLang="zh-CN" dirty="0" smtClean="0"/>
                <a:t> </a:t>
              </a:r>
              <a:r>
                <a:rPr lang="en-US" altLang="zh-CN" dirty="0" err="1" smtClean="0"/>
                <a:t>liàng</a:t>
              </a:r>
              <a:r>
                <a:rPr lang="en-US" altLang="zh-CN" dirty="0" smtClean="0"/>
                <a:t> </a:t>
              </a:r>
              <a:r>
                <a:rPr lang="en-US" altLang="zh-CN" dirty="0" err="1" smtClean="0"/>
                <a:t>yǒu</a:t>
              </a:r>
              <a:r>
                <a:rPr lang="en-US" altLang="zh-CN" dirty="0" smtClean="0"/>
                <a:t> </a:t>
              </a:r>
              <a:r>
                <a:rPr lang="en-US" altLang="zh-CN" dirty="0" err="1" smtClean="0"/>
                <a:t>jǐ</a:t>
              </a:r>
              <a:r>
                <a:rPr lang="en-US" altLang="zh-CN" dirty="0" smtClean="0"/>
                <a:t> </a:t>
              </a:r>
              <a:r>
                <a:rPr lang="en-US" altLang="zh-CN" dirty="0" err="1" smtClean="0"/>
                <a:t>zhà</a:t>
              </a:r>
              <a:r>
                <a:rPr lang="en-US" altLang="zh-CN" dirty="0" smtClean="0"/>
                <a:t> </a:t>
              </a:r>
              <a:r>
                <a:rPr lang="en-US" altLang="zh-CN" dirty="0" err="1" smtClean="0"/>
                <a:t>huì</a:t>
              </a:r>
              <a:r>
                <a:rPr lang="en-US" altLang="zh-CN" dirty="0" smtClean="0"/>
                <a:t> </a:t>
              </a:r>
              <a:r>
                <a:rPr lang="en-US" altLang="zh-CN" dirty="0" err="1" smtClean="0"/>
                <a:t>yǒu</a:t>
              </a:r>
              <a:r>
                <a:rPr lang="en-US" altLang="zh-CN" dirty="0" smtClean="0"/>
                <a:t> </a:t>
              </a:r>
              <a:r>
                <a:rPr lang="en-US" altLang="zh-CN" dirty="0" err="1" smtClean="0"/>
                <a:t>shí</a:t>
              </a:r>
              <a:r>
                <a:rPr lang="en-US" altLang="zh-CN" dirty="0" smtClean="0"/>
                <a:t> me </a:t>
              </a:r>
              <a:r>
                <a:rPr lang="en-US" altLang="zh-CN" dirty="0" err="1" smtClean="0"/>
                <a:t>wèn</a:t>
              </a:r>
              <a:r>
                <a:rPr lang="en-US" altLang="zh-CN" dirty="0" smtClean="0"/>
                <a:t> </a:t>
              </a:r>
              <a:r>
                <a:rPr lang="en-US" altLang="zh-CN" dirty="0" err="1" smtClean="0"/>
                <a:t>tí</a:t>
              </a:r>
              <a:endParaRPr lang="zh-CN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C:\Users\LENOVO\AppData\Roaming\Tencent\Users\284122178\QQ\WinTemp\RichOle\N_RP]EI1231V}LL4F]8N2Z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3708" y="116632"/>
            <a:ext cx="6808692" cy="6669360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1115616" y="332656"/>
            <a:ext cx="4320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79512" y="1772816"/>
          <a:ext cx="4824535" cy="3591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809"/>
                <a:gridCol w="1358809"/>
                <a:gridCol w="1068726"/>
                <a:gridCol w="1038191"/>
              </a:tblGrid>
              <a:tr h="601227">
                <a:tc>
                  <a:txBody>
                    <a:bodyPr/>
                    <a:lstStyle/>
                    <a:p>
                      <a:endParaRPr lang="en-US" altLang="zh-CN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zh-CN" altLang="en-US" dirty="0" smtClean="0">
                          <a:solidFill>
                            <a:srgbClr val="002060"/>
                          </a:solidFill>
                        </a:rPr>
                        <a:t>预测有几拃</a:t>
                      </a:r>
                      <a:endParaRPr lang="zh-CN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002060"/>
                          </a:solidFill>
                        </a:rPr>
                        <a:t>              </a:t>
                      </a:r>
                      <a:endParaRPr lang="en-US" altLang="zh-CN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altLang="zh-CN" dirty="0" smtClean="0">
                          <a:solidFill>
                            <a:srgbClr val="002060"/>
                          </a:solidFill>
                        </a:rPr>
                        <a:t>            </a:t>
                      </a:r>
                      <a:r>
                        <a:rPr lang="zh-CN" altLang="en-US" dirty="0" smtClean="0">
                          <a:solidFill>
                            <a:srgbClr val="002060"/>
                          </a:solidFill>
                        </a:rPr>
                        <a:t>实     测</a:t>
                      </a:r>
                      <a:endParaRPr lang="zh-CN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002060"/>
                          </a:solidFill>
                        </a:rPr>
                        <a:t>实测和预测一样吗？</a:t>
                      </a:r>
                      <a:endParaRPr lang="zh-CN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92370">
                <a:tc rowSpan="3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CN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altLang="zh-CN" b="1" dirty="0" smtClean="0">
                          <a:solidFill>
                            <a:srgbClr val="002060"/>
                          </a:solidFill>
                        </a:rPr>
                        <a:t>   </a:t>
                      </a:r>
                      <a:r>
                        <a:rPr lang="zh-CN" altLang="en-US" b="1" dirty="0" smtClean="0">
                          <a:solidFill>
                            <a:srgbClr val="002060"/>
                          </a:solidFill>
                        </a:rPr>
                        <a:t>第一次</a:t>
                      </a:r>
                      <a:endParaRPr lang="zh-CN" altLang="en-US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9237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altLang="zh-CN" b="1" dirty="0" smtClean="0">
                          <a:solidFill>
                            <a:srgbClr val="002060"/>
                          </a:solidFill>
                        </a:rPr>
                        <a:t>   </a:t>
                      </a:r>
                      <a:r>
                        <a:rPr lang="zh-CN" altLang="en-US" b="1" dirty="0" smtClean="0">
                          <a:solidFill>
                            <a:srgbClr val="002060"/>
                          </a:solidFill>
                        </a:rPr>
                        <a:t>第二次</a:t>
                      </a:r>
                      <a:endParaRPr lang="zh-CN" altLang="en-US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9237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altLang="zh-CN" b="1" dirty="0" smtClean="0">
                          <a:solidFill>
                            <a:srgbClr val="002060"/>
                          </a:solidFill>
                        </a:rPr>
                        <a:t>   </a:t>
                      </a:r>
                      <a:r>
                        <a:rPr lang="zh-CN" altLang="en-US" b="1" dirty="0" smtClean="0">
                          <a:solidFill>
                            <a:srgbClr val="002060"/>
                          </a:solidFill>
                        </a:rPr>
                        <a:t>第三次</a:t>
                      </a:r>
                      <a:endParaRPr lang="zh-CN" altLang="en-US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40466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先做好预测，再开始测量。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35844" name="Picture 4" descr="C:\Users\LENOVO\AppData\Roaming\Tencent\Users\284122178\QQ\WinTemp\RichOle\4]%UZT{)A9S5`]SA6Z}6KF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348880"/>
            <a:ext cx="3923928" cy="4248472"/>
          </a:xfrm>
          <a:prstGeom prst="rect">
            <a:avLst/>
          </a:prstGeom>
          <a:noFill/>
        </p:spPr>
      </p:pic>
      <p:pic>
        <p:nvPicPr>
          <p:cNvPr id="35843" name="Picture 3" descr="C:\Users\LENOVO\AppData\Roaming\Tencent\Users\284122178\QQ\WinTemp\RichOle\AWOM9E`LO3R8XPUXM07L_2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780928"/>
            <a:ext cx="576064" cy="56098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96136" y="3356992"/>
            <a:ext cx="2664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1.</a:t>
            </a:r>
            <a:r>
              <a:rPr lang="zh-CN" altLang="en-US" b="1" dirty="0" smtClean="0">
                <a:solidFill>
                  <a:srgbClr val="FF0000"/>
                </a:solidFill>
              </a:rPr>
              <a:t>使用剪刀，注意安全。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2.</a:t>
            </a:r>
            <a:r>
              <a:rPr lang="zh-CN" altLang="en-US" b="1" dirty="0" smtClean="0">
                <a:solidFill>
                  <a:srgbClr val="FF0000"/>
                </a:solidFill>
              </a:rPr>
              <a:t>纸条拉直，不要倾斜。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3.</a:t>
            </a:r>
            <a:r>
              <a:rPr lang="zh-CN" altLang="en-US" b="1" dirty="0" smtClean="0">
                <a:solidFill>
                  <a:srgbClr val="FF0000"/>
                </a:solidFill>
              </a:rPr>
              <a:t>每次测量，及时记录。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4.</a:t>
            </a:r>
            <a:r>
              <a:rPr lang="zh-CN" altLang="en-US" b="1" dirty="0" smtClean="0">
                <a:solidFill>
                  <a:srgbClr val="FF0000"/>
                </a:solidFill>
              </a:rPr>
              <a:t>分工合作，注意配合。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5.</a:t>
            </a:r>
            <a:r>
              <a:rPr lang="zh-CN" altLang="en-US" b="1" dirty="0" smtClean="0">
                <a:solidFill>
                  <a:srgbClr val="FF0000"/>
                </a:solidFill>
              </a:rPr>
              <a:t>用的手指，都要相同。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6.</a:t>
            </a:r>
            <a:r>
              <a:rPr lang="zh-CN" altLang="en-US" b="1" dirty="0" smtClean="0">
                <a:solidFill>
                  <a:srgbClr val="FF0000"/>
                </a:solidFill>
              </a:rPr>
              <a:t>拃拃相连，做好标记。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9" name="Picture 1" descr="C:\Users\LENOVO\AppData\Roaming\Tencent\Users\284122178\QQ\WinTemp\RichOle\_(41[U{XVCOWAX][GOU~UU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16632"/>
            <a:ext cx="3124489" cy="2413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LENOVO\AppData\Roaming\Tencent\Users\284122178\QQ\WinTemp\RichOle\RWVG{8BMEAG}9~C}02`X`B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799912"/>
            <a:ext cx="5400600" cy="4338778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 rot="20607279">
            <a:off x="220742" y="764704"/>
            <a:ext cx="4358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我们来比较：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14205849"/>
  <p:tag name="MH_LIBRARY" val="GRAPHIC"/>
  <p:tag name="MH_ORDER" val="Freeform 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264</Words>
  <Application>Microsoft Office PowerPoint</Application>
  <PresentationFormat>全屏显示(4:3)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LENOVO</cp:lastModifiedBy>
  <cp:revision>108</cp:revision>
  <dcterms:created xsi:type="dcterms:W3CDTF">2017-08-06T08:46:27Z</dcterms:created>
  <dcterms:modified xsi:type="dcterms:W3CDTF">2017-08-23T09:54:46Z</dcterms:modified>
</cp:coreProperties>
</file>