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80" r:id="rId3"/>
    <p:sldId id="281" r:id="rId4"/>
    <p:sldId id="282" r:id="rId5"/>
    <p:sldId id="283" r:id="rId6"/>
    <p:sldId id="284" r:id="rId7"/>
    <p:sldId id="286" r:id="rId8"/>
    <p:sldId id="285" r:id="rId9"/>
    <p:sldId id="287" r:id="rId10"/>
    <p:sldId id="288" r:id="rId11"/>
    <p:sldId id="289" r:id="rId1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0"/>
  </p:normalViewPr>
  <p:slideViewPr>
    <p:cSldViewPr>
      <p:cViewPr varScale="1">
        <p:scale>
          <a:sx n="100" d="100"/>
          <a:sy n="100" d="100"/>
        </p:scale>
        <p:origin x="-3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3B12F6-B055-42E9-ADB1-C23B626529A0}" type="datetimeFigureOut">
              <a:rPr lang="zh-CN" altLang="en-US" smtClean="0"/>
              <a:pPr/>
              <a:t>2017/8/23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54A037-93EE-4FAA-A7A1-30C298F5389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2017/8/23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2017/8/23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2017/8/23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2017/8/23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2017/8/23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2017/8/23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2017/8/23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2017/8/23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2017/8/23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2017/8/23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2017/8/23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2017/8/23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1500174"/>
            <a:ext cx="9144000" cy="34165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4955457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 smtClean="0">
                <a:latin typeface="华文楷体" pitchFamily="2" charset="-122"/>
                <a:ea typeface="华文楷体" pitchFamily="2" charset="-122"/>
              </a:rPr>
              <a:t>镇海区艺术实验小学  盛  慎</a:t>
            </a:r>
            <a:endParaRPr lang="en-US" altLang="zh-CN" sz="44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0" y="2285992"/>
            <a:ext cx="9144000" cy="207170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2714620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000" b="1" dirty="0" smtClean="0">
                <a:latin typeface="华文中宋" pitchFamily="2" charset="-122"/>
                <a:ea typeface="华文中宋" pitchFamily="2" charset="-122"/>
              </a:rPr>
              <a:t>用手来测量</a:t>
            </a:r>
            <a:endParaRPr lang="zh-CN" altLang="en-US" sz="8000" b="1" dirty="0">
              <a:latin typeface="华文中宋" pitchFamily="2" charset="-122"/>
              <a:ea typeface="华文中宋" pitchFamily="2" charset="-122"/>
            </a:endParaRPr>
          </a:p>
        </p:txBody>
      </p:sp>
      <p:sp>
        <p:nvSpPr>
          <p:cNvPr id="10" name="任意多边形 9"/>
          <p:cNvSpPr/>
          <p:nvPr>
            <p:custDataLst>
              <p:tags r:id="rId1"/>
            </p:custDataLst>
          </p:nvPr>
        </p:nvSpPr>
        <p:spPr>
          <a:xfrm flipH="1">
            <a:off x="428596" y="428604"/>
            <a:ext cx="6643734" cy="1000132"/>
          </a:xfrm>
          <a:custGeom>
            <a:avLst/>
            <a:gdLst>
              <a:gd name="connsiteX0" fmla="*/ 2 w 3878508"/>
              <a:gd name="connsiteY0" fmla="*/ 0 h 762904"/>
              <a:gd name="connsiteX1" fmla="*/ 3497056 w 3878508"/>
              <a:gd name="connsiteY1" fmla="*/ 0 h 762904"/>
              <a:gd name="connsiteX2" fmla="*/ 3878508 w 3878508"/>
              <a:gd name="connsiteY2" fmla="*/ 381452 h 762904"/>
              <a:gd name="connsiteX3" fmla="*/ 3878507 w 3878508"/>
              <a:gd name="connsiteY3" fmla="*/ 381452 h 762904"/>
              <a:gd name="connsiteX4" fmla="*/ 3497055 w 3878508"/>
              <a:gd name="connsiteY4" fmla="*/ 762904 h 762904"/>
              <a:gd name="connsiteX5" fmla="*/ 0 w 3878508"/>
              <a:gd name="connsiteY5" fmla="*/ 762903 h 762904"/>
              <a:gd name="connsiteX6" fmla="*/ 51426 w 3878508"/>
              <a:gd name="connsiteY6" fmla="*/ 720474 h 762904"/>
              <a:gd name="connsiteX7" fmla="*/ 191853 w 3878508"/>
              <a:gd name="connsiteY7" fmla="*/ 381451 h 762904"/>
              <a:gd name="connsiteX8" fmla="*/ 51426 w 3878508"/>
              <a:gd name="connsiteY8" fmla="*/ 42429 h 76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78508" h="762904">
                <a:moveTo>
                  <a:pt x="2" y="0"/>
                </a:moveTo>
                <a:lnTo>
                  <a:pt x="3497056" y="0"/>
                </a:lnTo>
                <a:cubicBezTo>
                  <a:pt x="3707726" y="0"/>
                  <a:pt x="3878508" y="170782"/>
                  <a:pt x="3878508" y="381452"/>
                </a:cubicBezTo>
                <a:lnTo>
                  <a:pt x="3878507" y="381452"/>
                </a:lnTo>
                <a:cubicBezTo>
                  <a:pt x="3878507" y="592122"/>
                  <a:pt x="3707725" y="762904"/>
                  <a:pt x="3497055" y="762904"/>
                </a:cubicBezTo>
                <a:lnTo>
                  <a:pt x="0" y="762903"/>
                </a:lnTo>
                <a:lnTo>
                  <a:pt x="51426" y="720474"/>
                </a:lnTo>
                <a:cubicBezTo>
                  <a:pt x="138189" y="633710"/>
                  <a:pt x="191853" y="513848"/>
                  <a:pt x="191853" y="381451"/>
                </a:cubicBezTo>
                <a:cubicBezTo>
                  <a:pt x="191853" y="249055"/>
                  <a:pt x="138189" y="129192"/>
                  <a:pt x="51426" y="42429"/>
                </a:cubicBez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lIns="396000" tIns="0" rIns="0" bIns="0" anchor="ctr">
            <a:noAutofit/>
          </a:bodyPr>
          <a:lstStyle/>
          <a:p>
            <a:pPr>
              <a:lnSpc>
                <a:spcPct val="130000"/>
              </a:lnSpc>
              <a:defRPr/>
            </a:pPr>
            <a:r>
              <a:rPr lang="zh-CN" altLang="en-US" sz="2800" b="1" dirty="0" smtClean="0"/>
              <a:t> 教科版一年级上册第二单元第</a:t>
            </a:r>
            <a:r>
              <a:rPr lang="en-US" altLang="zh-CN" sz="2800" b="1" dirty="0" smtClean="0"/>
              <a:t>3</a:t>
            </a:r>
            <a:r>
              <a:rPr lang="zh-CN" altLang="en-US" sz="2800" b="1" dirty="0" smtClean="0"/>
              <a:t>课 </a:t>
            </a:r>
            <a:endParaRPr lang="zh-CN" altLang="en-US" sz="2800" kern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</p:txBody>
      </p:sp>
      <p:pic>
        <p:nvPicPr>
          <p:cNvPr id="1026" name="Picture 2" descr="E:\镇海区艺术实验小学\学生能力训练广场相关资料\QQ图片2015010521460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332656"/>
            <a:ext cx="1638300" cy="1247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1" descr="C:\Users\LENOVO\AppData\Roaming\Tencent\Users\284122178\QQ\WinTemp\RichOle\0~FFOFV]K`EDN%N1~UVC6R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6632"/>
            <a:ext cx="8588487" cy="2996952"/>
          </a:xfrm>
          <a:prstGeom prst="rect">
            <a:avLst/>
          </a:prstGeom>
          <a:noFill/>
        </p:spPr>
      </p:pic>
      <p:pic>
        <p:nvPicPr>
          <p:cNvPr id="38914" name="Picture 2" descr="C:\Users\LENOVO\AppData\Roaming\Tencent\Users\284122178\QQ\WinTemp\RichOle\QUNR(9B9E1QH]}0X%)}YGUQ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284984"/>
            <a:ext cx="7858125" cy="2495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1" name="Picture 5" descr="C:\Users\LENOVO\AppData\Roaming\Tencent\Users\284122178\QQ\WinTemp\RichOle\N0E78WCWS64G089{9(F)M)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260648"/>
            <a:ext cx="1729463" cy="3752056"/>
          </a:xfrm>
          <a:prstGeom prst="rect">
            <a:avLst/>
          </a:prstGeom>
          <a:noFill/>
        </p:spPr>
      </p:pic>
      <p:pic>
        <p:nvPicPr>
          <p:cNvPr id="39937" name="Picture 1" descr="C:\Users\LENOVO\AppData\Roaming\Tencent\Users\284122178\QQ\WinTemp\RichOle\Z_RMDP}FZ816FG~UW03WQ@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268760"/>
            <a:ext cx="4487236" cy="2304256"/>
          </a:xfrm>
          <a:prstGeom prst="rect">
            <a:avLst/>
          </a:prstGeom>
          <a:noFill/>
        </p:spPr>
      </p:pic>
      <p:pic>
        <p:nvPicPr>
          <p:cNvPr id="39939" name="Picture 3" descr="C:\Users\LENOVO\AppData\Roaming\Tencent\Users\284122178\QQ\WinTemp\RichOle\AA(Z@OXO304NV8_PLA9~B)Y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92955">
            <a:off x="889107" y="4431200"/>
            <a:ext cx="3090768" cy="2090814"/>
          </a:xfrm>
          <a:prstGeom prst="rect">
            <a:avLst/>
          </a:prstGeom>
          <a:noFill/>
        </p:spPr>
      </p:pic>
      <p:pic>
        <p:nvPicPr>
          <p:cNvPr id="39940" name="Picture 4" descr="C:\Users\LENOVO\AppData\Roaming\Tencent\Users\284122178\QQ\WinTemp\RichOle\2PUP`VOF4)NF2FZ$5[P1LD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195239">
            <a:off x="6154500" y="4131331"/>
            <a:ext cx="2652357" cy="2579814"/>
          </a:xfrm>
          <a:prstGeom prst="rect">
            <a:avLst/>
          </a:prstGeom>
          <a:noFill/>
        </p:spPr>
      </p:pic>
      <p:pic>
        <p:nvPicPr>
          <p:cNvPr id="39942" name="Picture 6" descr="C:\Users\LENOVO\AppData\Roaming\Tencent\Users\284122178\QQ\WinTemp\RichOle\2T6]})CHJ~0Y68}J]HLXBX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260648"/>
            <a:ext cx="2304256" cy="1647811"/>
          </a:xfrm>
          <a:prstGeom prst="rect">
            <a:avLst/>
          </a:prstGeom>
          <a:noFill/>
        </p:spPr>
      </p:pic>
      <p:sp>
        <p:nvSpPr>
          <p:cNvPr id="8" name="矩形 7"/>
          <p:cNvSpPr/>
          <p:nvPr/>
        </p:nvSpPr>
        <p:spPr>
          <a:xfrm>
            <a:off x="240455" y="3429000"/>
            <a:ext cx="85331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zh-CN" altLang="en-US" sz="5400" b="1" cap="none" spc="0" dirty="0" smtClean="0">
                <a:ln w="11430"/>
                <a:solidFill>
                  <a:srgbClr val="7030A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我要回家测一测它们有几拃</a:t>
            </a:r>
            <a:endParaRPr lang="zh-CN" altLang="en-US" sz="5400" b="1" cap="none" spc="0" dirty="0">
              <a:ln w="11430"/>
              <a:solidFill>
                <a:srgbClr val="7030A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C:\Users\LENOVO\AppData\Roaming\Tencent\Users\284122178\QQ\WinTemp\RichOle\9]_JKPE0W}9K06YXZ]9RN[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340768"/>
            <a:ext cx="6408712" cy="4479446"/>
          </a:xfrm>
          <a:prstGeom prst="rect">
            <a:avLst/>
          </a:prstGeom>
          <a:noFill/>
        </p:spPr>
      </p:pic>
      <p:grpSp>
        <p:nvGrpSpPr>
          <p:cNvPr id="9" name="组合 8"/>
          <p:cNvGrpSpPr/>
          <p:nvPr/>
        </p:nvGrpSpPr>
        <p:grpSpPr>
          <a:xfrm>
            <a:off x="323528" y="548680"/>
            <a:ext cx="6048672" cy="1025535"/>
            <a:chOff x="323528" y="591071"/>
            <a:chExt cx="6048672" cy="1025535"/>
          </a:xfrm>
        </p:grpSpPr>
        <p:sp>
          <p:nvSpPr>
            <p:cNvPr id="5" name="TextBox 4"/>
            <p:cNvSpPr txBox="1"/>
            <p:nvPr/>
          </p:nvSpPr>
          <p:spPr>
            <a:xfrm>
              <a:off x="323528" y="908720"/>
              <a:ext cx="590465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000" b="1" dirty="0" smtClean="0">
                  <a:latin typeface="+mn-ea"/>
                </a:rPr>
                <a:t>我们都有一双灵巧的手：</a:t>
              </a:r>
              <a:endParaRPr lang="zh-CN" altLang="en-US" sz="4000" b="1" dirty="0"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23528" y="591071"/>
              <a:ext cx="60486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err="1" smtClean="0"/>
                <a:t>wǒ</a:t>
              </a:r>
              <a:r>
                <a:rPr lang="en-US" altLang="zh-CN" sz="2400" dirty="0" smtClean="0"/>
                <a:t> men </a:t>
              </a:r>
              <a:r>
                <a:rPr lang="en-US" altLang="zh-CN" sz="2400" dirty="0" err="1" smtClean="0"/>
                <a:t>dōu</a:t>
              </a:r>
              <a:r>
                <a:rPr lang="en-US" altLang="zh-CN" sz="2400" dirty="0" smtClean="0"/>
                <a:t> </a:t>
              </a:r>
              <a:r>
                <a:rPr lang="en-US" altLang="zh-CN" sz="2400" dirty="0" err="1" smtClean="0"/>
                <a:t>yǒu</a:t>
              </a:r>
              <a:r>
                <a:rPr lang="en-US" altLang="zh-CN" sz="2400" dirty="0" smtClean="0"/>
                <a:t> </a:t>
              </a:r>
              <a:r>
                <a:rPr lang="en-US" altLang="zh-CN" sz="2400" dirty="0" err="1" smtClean="0"/>
                <a:t>yī</a:t>
              </a:r>
              <a:r>
                <a:rPr lang="en-US" altLang="zh-CN" sz="2400" dirty="0" smtClean="0"/>
                <a:t> </a:t>
              </a:r>
              <a:r>
                <a:rPr lang="en-US" altLang="zh-CN" sz="2400" dirty="0" err="1" smtClean="0"/>
                <a:t>shuāng</a:t>
              </a:r>
              <a:r>
                <a:rPr lang="en-US" altLang="zh-CN" sz="2400" dirty="0" smtClean="0"/>
                <a:t> </a:t>
              </a:r>
              <a:r>
                <a:rPr lang="en-US" altLang="zh-CN" sz="2400" dirty="0" err="1" smtClean="0"/>
                <a:t>líng</a:t>
              </a:r>
              <a:r>
                <a:rPr lang="en-US" altLang="zh-CN" sz="2400" dirty="0" smtClean="0"/>
                <a:t> </a:t>
              </a:r>
              <a:r>
                <a:rPr lang="en-US" altLang="zh-CN" sz="2400" dirty="0" err="1" smtClean="0"/>
                <a:t>qiǎo</a:t>
              </a:r>
              <a:r>
                <a:rPr lang="en-US" altLang="zh-CN" sz="2400" dirty="0" smtClean="0"/>
                <a:t> de </a:t>
              </a:r>
              <a:r>
                <a:rPr lang="en-US" altLang="zh-CN" sz="2400" dirty="0" err="1" smtClean="0"/>
                <a:t>shǒu</a:t>
              </a:r>
              <a:endParaRPr lang="zh-CN" altLang="en-US" sz="2400" dirty="0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915816" y="6021288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左  手</a:t>
            </a:r>
            <a:endParaRPr lang="zh-CN" alt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220072" y="6021288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右  手</a:t>
            </a:r>
            <a:endParaRPr lang="zh-CN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C:\Users\LENOVO\AppData\Roaming\Tencent\Users\284122178\QQ\WinTemp\RichOle\9]_JKPE0W}9K06YXZ]9RN[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268760"/>
            <a:ext cx="6408712" cy="4479446"/>
          </a:xfrm>
          <a:prstGeom prst="rect">
            <a:avLst/>
          </a:prstGeom>
          <a:noFill/>
        </p:spPr>
      </p:pic>
      <p:cxnSp>
        <p:nvCxnSpPr>
          <p:cNvPr id="5" name="直接连接符 4"/>
          <p:cNvCxnSpPr/>
          <p:nvPr/>
        </p:nvCxnSpPr>
        <p:spPr>
          <a:xfrm flipH="1" flipV="1">
            <a:off x="611560" y="3789040"/>
            <a:ext cx="504056" cy="28803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 flipV="1">
            <a:off x="4139952" y="2564904"/>
            <a:ext cx="288032" cy="36004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 flipV="1">
            <a:off x="3347864" y="1700808"/>
            <a:ext cx="360040" cy="43204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 flipH="1" flipV="1">
            <a:off x="2555776" y="1484784"/>
            <a:ext cx="216024" cy="43204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H="1" flipV="1">
            <a:off x="1547664" y="1916832"/>
            <a:ext cx="504056" cy="28803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79512" y="342900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大拇指</a:t>
            </a:r>
            <a:endParaRPr lang="zh-CN" alt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139952" y="226758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小拇指</a:t>
            </a:r>
            <a:endParaRPr lang="zh-CN" alt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115616" y="1556792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食  指</a:t>
            </a:r>
            <a:endParaRPr lang="zh-CN" alt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2267744" y="1196752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中  指</a:t>
            </a:r>
            <a:endParaRPr lang="zh-CN" alt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3419872" y="1403484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无名 指</a:t>
            </a:r>
            <a:endParaRPr lang="zh-CN" altLang="en-US" dirty="0"/>
          </a:p>
        </p:txBody>
      </p:sp>
      <p:cxnSp>
        <p:nvCxnSpPr>
          <p:cNvPr id="21" name="直接连接符 20"/>
          <p:cNvCxnSpPr/>
          <p:nvPr/>
        </p:nvCxnSpPr>
        <p:spPr>
          <a:xfrm flipH="1">
            <a:off x="1691680" y="4869160"/>
            <a:ext cx="1008112" cy="64807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899592" y="537321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手   掌</a:t>
            </a:r>
            <a:endParaRPr lang="zh-CN" altLang="en-US" dirty="0"/>
          </a:p>
        </p:txBody>
      </p:sp>
      <p:grpSp>
        <p:nvGrpSpPr>
          <p:cNvPr id="25" name="组合 24"/>
          <p:cNvGrpSpPr/>
          <p:nvPr/>
        </p:nvGrpSpPr>
        <p:grpSpPr>
          <a:xfrm>
            <a:off x="179512" y="188640"/>
            <a:ext cx="7879080" cy="995918"/>
            <a:chOff x="179512" y="188640"/>
            <a:chExt cx="7879080" cy="995918"/>
          </a:xfrm>
        </p:grpSpPr>
        <p:sp>
          <p:nvSpPr>
            <p:cNvPr id="2" name="矩形 1"/>
            <p:cNvSpPr/>
            <p:nvPr/>
          </p:nvSpPr>
          <p:spPr>
            <a:xfrm>
              <a:off x="179512" y="476672"/>
              <a:ext cx="7879080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4000" dirty="0" smtClean="0"/>
                <a:t>你知道手是由哪些部位组成的吗？</a:t>
              </a:r>
              <a:endParaRPr lang="zh-CN" altLang="en-US" sz="40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79512" y="188640"/>
              <a:ext cx="77768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 smtClean="0"/>
                <a:t>   </a:t>
              </a:r>
              <a:r>
                <a:rPr lang="en-US" altLang="zh-CN" sz="2400" dirty="0" err="1" smtClean="0"/>
                <a:t>nǐ</a:t>
              </a:r>
              <a:r>
                <a:rPr lang="en-US" altLang="zh-CN" sz="2400" dirty="0" smtClean="0"/>
                <a:t>  </a:t>
              </a:r>
              <a:r>
                <a:rPr lang="en-US" altLang="zh-CN" sz="2400" dirty="0" err="1" smtClean="0"/>
                <a:t>zhī</a:t>
              </a:r>
              <a:r>
                <a:rPr lang="en-US" altLang="zh-CN" sz="2400" dirty="0" smtClean="0"/>
                <a:t> </a:t>
              </a:r>
              <a:r>
                <a:rPr lang="en-US" altLang="zh-CN" sz="2400" dirty="0" err="1" smtClean="0"/>
                <a:t>dào</a:t>
              </a:r>
              <a:r>
                <a:rPr lang="en-US" altLang="zh-CN" sz="2400" dirty="0" smtClean="0"/>
                <a:t> </a:t>
              </a:r>
              <a:r>
                <a:rPr lang="en-US" altLang="zh-CN" sz="2400" dirty="0" err="1" smtClean="0"/>
                <a:t>shǒu</a:t>
              </a:r>
              <a:r>
                <a:rPr lang="en-US" altLang="zh-CN" sz="2400" dirty="0" smtClean="0"/>
                <a:t> </a:t>
              </a:r>
              <a:r>
                <a:rPr lang="en-US" altLang="zh-CN" sz="2400" dirty="0" err="1" smtClean="0"/>
                <a:t>shì</a:t>
              </a:r>
              <a:r>
                <a:rPr lang="en-US" altLang="zh-CN" sz="2400" dirty="0" smtClean="0"/>
                <a:t> </a:t>
              </a:r>
              <a:r>
                <a:rPr lang="en-US" altLang="zh-CN" sz="2400" dirty="0" err="1" smtClean="0"/>
                <a:t>yóu</a:t>
              </a:r>
              <a:r>
                <a:rPr lang="en-US" altLang="zh-CN" sz="2400" dirty="0" smtClean="0"/>
                <a:t> </a:t>
              </a:r>
              <a:r>
                <a:rPr lang="en-US" altLang="zh-CN" sz="2400" dirty="0" err="1" smtClean="0"/>
                <a:t>nǎ</a:t>
              </a:r>
              <a:r>
                <a:rPr lang="en-US" altLang="zh-CN" sz="2400" dirty="0" smtClean="0"/>
                <a:t>  </a:t>
              </a:r>
              <a:r>
                <a:rPr lang="en-US" altLang="zh-CN" sz="2400" dirty="0" err="1" smtClean="0"/>
                <a:t>xiē</a:t>
              </a:r>
              <a:r>
                <a:rPr lang="en-US" altLang="zh-CN" sz="2400" dirty="0" smtClean="0"/>
                <a:t>   </a:t>
              </a:r>
              <a:r>
                <a:rPr lang="en-US" altLang="zh-CN" sz="2400" dirty="0" err="1" smtClean="0"/>
                <a:t>bù</a:t>
              </a:r>
              <a:r>
                <a:rPr lang="en-US" altLang="zh-CN" sz="2400" dirty="0" smtClean="0"/>
                <a:t>  </a:t>
              </a:r>
              <a:r>
                <a:rPr lang="en-US" altLang="zh-CN" sz="2400" dirty="0" err="1" smtClean="0"/>
                <a:t>wèi</a:t>
              </a:r>
              <a:r>
                <a:rPr lang="en-US" altLang="zh-CN" sz="2400" dirty="0" smtClean="0"/>
                <a:t> </a:t>
              </a:r>
              <a:r>
                <a:rPr lang="en-US" altLang="zh-CN" sz="2400" dirty="0" err="1" smtClean="0"/>
                <a:t>zǔ</a:t>
              </a:r>
              <a:r>
                <a:rPr lang="en-US" altLang="zh-CN" sz="2400" dirty="0" smtClean="0"/>
                <a:t> </a:t>
              </a:r>
              <a:r>
                <a:rPr lang="en-US" altLang="zh-CN" sz="2400" dirty="0" err="1" smtClean="0"/>
                <a:t>chéng</a:t>
              </a:r>
              <a:r>
                <a:rPr lang="en-US" altLang="zh-CN" sz="2400" dirty="0" smtClean="0"/>
                <a:t> de ma</a:t>
              </a:r>
              <a:endParaRPr lang="zh-CN" altLang="en-US" sz="2400" dirty="0"/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4283968" y="5877272"/>
            <a:ext cx="4536504" cy="739244"/>
            <a:chOff x="4283968" y="5877272"/>
            <a:chExt cx="4536504" cy="739244"/>
          </a:xfrm>
        </p:grpSpPr>
        <p:sp>
          <p:nvSpPr>
            <p:cNvPr id="26" name="TextBox 25"/>
            <p:cNvSpPr txBox="1"/>
            <p:nvPr/>
          </p:nvSpPr>
          <p:spPr>
            <a:xfrm>
              <a:off x="4283968" y="6093296"/>
              <a:ext cx="44644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smtClean="0"/>
                <a:t>右手的组成部位你会认了吗？</a:t>
              </a:r>
              <a:endParaRPr lang="zh-CN" altLang="en-US" sz="2800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355976" y="5877272"/>
              <a:ext cx="44644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err="1" smtClean="0"/>
                <a:t>yòu</a:t>
              </a:r>
              <a:r>
                <a:rPr lang="en-US" altLang="zh-CN" dirty="0" smtClean="0"/>
                <a:t> </a:t>
              </a:r>
              <a:r>
                <a:rPr lang="en-US" altLang="zh-CN" dirty="0" err="1" smtClean="0"/>
                <a:t>shǒu</a:t>
              </a:r>
              <a:r>
                <a:rPr lang="en-US" altLang="zh-CN" dirty="0" smtClean="0"/>
                <a:t> de </a:t>
              </a:r>
              <a:r>
                <a:rPr lang="en-US" altLang="zh-CN" dirty="0" err="1" smtClean="0"/>
                <a:t>zǔ</a:t>
              </a:r>
              <a:r>
                <a:rPr lang="en-US" altLang="zh-CN" dirty="0" smtClean="0"/>
                <a:t> </a:t>
              </a:r>
              <a:r>
                <a:rPr lang="en-US" altLang="zh-CN" dirty="0" err="1" smtClean="0"/>
                <a:t>chéng</a:t>
              </a:r>
              <a:r>
                <a:rPr lang="en-US" altLang="zh-CN" dirty="0" smtClean="0"/>
                <a:t> </a:t>
              </a:r>
              <a:r>
                <a:rPr lang="en-US" altLang="zh-CN" dirty="0" err="1" smtClean="0"/>
                <a:t>bù</a:t>
              </a:r>
              <a:r>
                <a:rPr lang="en-US" altLang="zh-CN" dirty="0" smtClean="0"/>
                <a:t> </a:t>
              </a:r>
              <a:r>
                <a:rPr lang="en-US" altLang="zh-CN" dirty="0" err="1" smtClean="0"/>
                <a:t>wèi</a:t>
              </a:r>
              <a:r>
                <a:rPr lang="en-US" altLang="zh-CN" dirty="0" smtClean="0"/>
                <a:t> </a:t>
              </a:r>
              <a:r>
                <a:rPr lang="en-US" altLang="zh-CN" dirty="0" err="1" smtClean="0"/>
                <a:t>nǐ</a:t>
              </a:r>
              <a:r>
                <a:rPr lang="en-US" altLang="zh-CN" dirty="0" smtClean="0"/>
                <a:t> </a:t>
              </a:r>
              <a:r>
                <a:rPr lang="en-US" altLang="zh-CN" dirty="0" err="1" smtClean="0"/>
                <a:t>huì</a:t>
              </a:r>
              <a:r>
                <a:rPr lang="en-US" altLang="zh-CN" dirty="0" smtClean="0"/>
                <a:t> </a:t>
              </a:r>
              <a:r>
                <a:rPr lang="en-US" altLang="zh-CN" dirty="0" err="1" smtClean="0"/>
                <a:t>rèn</a:t>
              </a:r>
              <a:r>
                <a:rPr lang="en-US" altLang="zh-CN" dirty="0" smtClean="0"/>
                <a:t> le ma </a:t>
              </a:r>
              <a:r>
                <a:rPr lang="zh-CN" altLang="en-US" dirty="0" smtClean="0"/>
                <a:t>？</a:t>
              </a:r>
              <a:endParaRPr lang="zh-CN" alt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77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770" decel="100000"/>
                                        <p:tgtEl>
                                          <p:spTgt spid="2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3" dur="77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5" dur="77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/>
      <p:bldP spid="19" grpId="0"/>
      <p:bldP spid="20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C:\Users\LENOVO\AppData\Roaming\Tencent\Users\284122178\QQ\WinTemp\RichOle\$0LI4P)RXX]L_1W$BOA247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60648"/>
            <a:ext cx="6624736" cy="1454107"/>
          </a:xfrm>
          <a:prstGeom prst="rect">
            <a:avLst/>
          </a:prstGeom>
          <a:noFill/>
        </p:spPr>
      </p:pic>
      <p:pic>
        <p:nvPicPr>
          <p:cNvPr id="3074" name="Picture 2" descr="C:\Users\LENOVO\AppData\Roaming\Tencent\Users\284122178\QQ\WinTemp\RichOle\7)KT$[JWW{}`%`$780I9)I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1988840"/>
            <a:ext cx="4245001" cy="44717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1" descr="C:\Users\LENOVO\AppData\Roaming\Tencent\Users\284122178\QQ\WinTemp\RichOle\YC979HJZD1OUPXF%7XMIVLF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060848"/>
            <a:ext cx="6455977" cy="3816424"/>
          </a:xfrm>
          <a:prstGeom prst="rect">
            <a:avLst/>
          </a:prstGeom>
          <a:noFill/>
        </p:spPr>
      </p:pic>
      <p:grpSp>
        <p:nvGrpSpPr>
          <p:cNvPr id="19" name="组合 18"/>
          <p:cNvGrpSpPr/>
          <p:nvPr/>
        </p:nvGrpSpPr>
        <p:grpSpPr>
          <a:xfrm>
            <a:off x="1043608" y="404664"/>
            <a:ext cx="1872208" cy="1540044"/>
            <a:chOff x="2267744" y="476672"/>
            <a:chExt cx="1872208" cy="1540044"/>
          </a:xfrm>
        </p:grpSpPr>
        <p:sp>
          <p:nvSpPr>
            <p:cNvPr id="3" name="TextBox 2"/>
            <p:cNvSpPr txBox="1"/>
            <p:nvPr/>
          </p:nvSpPr>
          <p:spPr>
            <a:xfrm>
              <a:off x="2267744" y="908720"/>
              <a:ext cx="187220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6600" dirty="0" smtClean="0"/>
                <a:t>拃：</a:t>
              </a:r>
              <a:endParaRPr lang="zh-CN" altLang="en-US" sz="6600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339752" y="476672"/>
              <a:ext cx="10801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b="1" dirty="0" err="1" smtClean="0"/>
                <a:t>zhǎ</a:t>
              </a:r>
              <a:endParaRPr lang="zh-CN" altLang="en-US" sz="3600" dirty="0"/>
            </a:p>
          </p:txBody>
        </p:sp>
      </p:grpSp>
      <p:cxnSp>
        <p:nvCxnSpPr>
          <p:cNvPr id="6" name="直接连接符 5"/>
          <p:cNvCxnSpPr/>
          <p:nvPr/>
        </p:nvCxnSpPr>
        <p:spPr>
          <a:xfrm>
            <a:off x="2267744" y="4941168"/>
            <a:ext cx="0" cy="144016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6660232" y="4869160"/>
            <a:ext cx="0" cy="144016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/>
          <p:cNvCxnSpPr/>
          <p:nvPr/>
        </p:nvCxnSpPr>
        <p:spPr>
          <a:xfrm>
            <a:off x="2267744" y="6021288"/>
            <a:ext cx="1728192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箭头连接符 9"/>
          <p:cNvCxnSpPr/>
          <p:nvPr/>
        </p:nvCxnSpPr>
        <p:spPr>
          <a:xfrm flipH="1" flipV="1">
            <a:off x="4788024" y="6021288"/>
            <a:ext cx="1872208" cy="838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067944" y="5733256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/>
              <a:t>1</a:t>
            </a:r>
            <a:r>
              <a:rPr lang="zh-CN" altLang="en-US" sz="3200" b="1" dirty="0" smtClean="0"/>
              <a:t>拃</a:t>
            </a:r>
            <a:endParaRPr lang="zh-CN" altLang="en-US" sz="3200" b="1" dirty="0"/>
          </a:p>
        </p:txBody>
      </p:sp>
      <p:grpSp>
        <p:nvGrpSpPr>
          <p:cNvPr id="20" name="组合 19"/>
          <p:cNvGrpSpPr/>
          <p:nvPr/>
        </p:nvGrpSpPr>
        <p:grpSpPr>
          <a:xfrm>
            <a:off x="2339752" y="908720"/>
            <a:ext cx="5976664" cy="936104"/>
            <a:chOff x="2843808" y="764704"/>
            <a:chExt cx="5976664" cy="936104"/>
          </a:xfrm>
        </p:grpSpPr>
        <p:sp>
          <p:nvSpPr>
            <p:cNvPr id="17" name="TextBox 16"/>
            <p:cNvSpPr txBox="1"/>
            <p:nvPr/>
          </p:nvSpPr>
          <p:spPr>
            <a:xfrm>
              <a:off x="2843808" y="1177588"/>
              <a:ext cx="59766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 smtClean="0"/>
                <a:t>张开大拇指和中指</a:t>
              </a:r>
              <a:r>
                <a:rPr lang="en-US" altLang="zh-CN" sz="2800" dirty="0" smtClean="0"/>
                <a:t>,</a:t>
              </a:r>
              <a:r>
                <a:rPr lang="zh-CN" altLang="en-US" sz="2800" dirty="0" smtClean="0"/>
                <a:t>两指端的最大距离。</a:t>
              </a:r>
              <a:endParaRPr lang="zh-CN" altLang="en-US" sz="28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843808" y="764704"/>
              <a:ext cx="59766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err="1" smtClean="0"/>
                <a:t>zhāng</a:t>
              </a:r>
              <a:r>
                <a:rPr lang="en-US" altLang="zh-CN" dirty="0" smtClean="0"/>
                <a:t> </a:t>
              </a:r>
              <a:r>
                <a:rPr lang="en-US" altLang="zh-CN" dirty="0" err="1" smtClean="0"/>
                <a:t>kāi</a:t>
              </a:r>
              <a:r>
                <a:rPr lang="en-US" altLang="zh-CN" dirty="0" smtClean="0"/>
                <a:t> </a:t>
              </a:r>
              <a:r>
                <a:rPr lang="en-US" altLang="zh-CN" dirty="0" err="1" smtClean="0"/>
                <a:t>dà</a:t>
              </a:r>
              <a:r>
                <a:rPr lang="en-US" altLang="zh-CN" dirty="0" smtClean="0"/>
                <a:t> </a:t>
              </a:r>
              <a:r>
                <a:rPr lang="en-US" altLang="zh-CN" dirty="0" err="1" smtClean="0"/>
                <a:t>mǔ</a:t>
              </a:r>
              <a:r>
                <a:rPr lang="en-US" altLang="zh-CN" dirty="0" smtClean="0"/>
                <a:t> </a:t>
              </a:r>
              <a:r>
                <a:rPr lang="en-US" altLang="zh-CN" dirty="0" err="1" smtClean="0"/>
                <a:t>zhǐ</a:t>
              </a:r>
              <a:r>
                <a:rPr lang="en-US" altLang="zh-CN" dirty="0" smtClean="0"/>
                <a:t> </a:t>
              </a:r>
              <a:r>
                <a:rPr lang="en-US" altLang="zh-CN" dirty="0" err="1" smtClean="0"/>
                <a:t>hé</a:t>
              </a:r>
              <a:r>
                <a:rPr lang="en-US" altLang="zh-CN" dirty="0" smtClean="0"/>
                <a:t> </a:t>
              </a:r>
              <a:r>
                <a:rPr lang="en-US" altLang="zh-CN" dirty="0" err="1" smtClean="0"/>
                <a:t>zhōng</a:t>
              </a:r>
              <a:r>
                <a:rPr lang="en-US" altLang="zh-CN" dirty="0" smtClean="0"/>
                <a:t> </a:t>
              </a:r>
              <a:r>
                <a:rPr lang="en-US" altLang="zh-CN" dirty="0" err="1" smtClean="0"/>
                <a:t>zhǐ</a:t>
              </a:r>
              <a:r>
                <a:rPr lang="en-US" altLang="zh-CN" dirty="0" smtClean="0"/>
                <a:t> ,</a:t>
              </a:r>
              <a:r>
                <a:rPr lang="en-US" altLang="zh-CN" dirty="0" err="1" smtClean="0"/>
                <a:t>liǎng</a:t>
              </a:r>
              <a:r>
                <a:rPr lang="en-US" altLang="zh-CN" dirty="0" smtClean="0"/>
                <a:t> </a:t>
              </a:r>
              <a:r>
                <a:rPr lang="en-US" altLang="zh-CN" dirty="0" err="1" smtClean="0"/>
                <a:t>zhǐ</a:t>
              </a:r>
              <a:r>
                <a:rPr lang="en-US" altLang="zh-CN" dirty="0" smtClean="0"/>
                <a:t> </a:t>
              </a:r>
              <a:r>
                <a:rPr lang="en-US" altLang="zh-CN" dirty="0" err="1" smtClean="0"/>
                <a:t>duān</a:t>
              </a:r>
              <a:r>
                <a:rPr lang="en-US" altLang="zh-CN" dirty="0" smtClean="0"/>
                <a:t> de </a:t>
              </a:r>
              <a:r>
                <a:rPr lang="en-US" altLang="zh-CN" dirty="0" err="1" smtClean="0"/>
                <a:t>zuì</a:t>
              </a:r>
              <a:r>
                <a:rPr lang="en-US" altLang="zh-CN" dirty="0" smtClean="0"/>
                <a:t> </a:t>
              </a:r>
              <a:r>
                <a:rPr lang="en-US" altLang="zh-CN" dirty="0" err="1" smtClean="0"/>
                <a:t>dà</a:t>
              </a:r>
              <a:r>
                <a:rPr lang="en-US" altLang="zh-CN" dirty="0" smtClean="0"/>
                <a:t> </a:t>
              </a:r>
              <a:r>
                <a:rPr lang="en-US" altLang="zh-CN" dirty="0" err="1" smtClean="0"/>
                <a:t>jù</a:t>
              </a:r>
              <a:r>
                <a:rPr lang="en-US" altLang="zh-CN" dirty="0" smtClean="0"/>
                <a:t> </a:t>
              </a:r>
              <a:r>
                <a:rPr lang="en-US" altLang="zh-CN" dirty="0" err="1" smtClean="0"/>
                <a:t>lí</a:t>
              </a:r>
              <a:endParaRPr lang="zh-CN" alt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1" descr="C:\Users\LENOVO\AppData\Roaming\Tencent\Users\284122178\QQ\WinTemp\RichOle\(DO5FLAD{P[LJG743BQ@LI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332656"/>
            <a:ext cx="7111915" cy="1296144"/>
          </a:xfrm>
          <a:prstGeom prst="rect">
            <a:avLst/>
          </a:prstGeom>
          <a:noFill/>
        </p:spPr>
      </p:pic>
      <p:pic>
        <p:nvPicPr>
          <p:cNvPr id="34818" name="Picture 2" descr="C:\Users\LENOVO\AppData\Roaming\Tencent\Users\284122178\QQ\WinTemp\RichOle\XASPNS@Z2(~CU(ZX8]947WQ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780928"/>
            <a:ext cx="2497936" cy="2645296"/>
          </a:xfrm>
          <a:prstGeom prst="rect">
            <a:avLst/>
          </a:prstGeom>
          <a:noFill/>
        </p:spPr>
      </p:pic>
      <p:pic>
        <p:nvPicPr>
          <p:cNvPr id="34819" name="Picture 3" descr="C:\Users\LENOVO\AppData\Roaming\Tencent\Users\284122178\QQ\WinTemp\RichOle\M%0LZ0MI)D[Q8O5K9R}RM%K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1628800"/>
            <a:ext cx="3905049" cy="4320480"/>
          </a:xfrm>
          <a:prstGeom prst="rect">
            <a:avLst/>
          </a:prstGeom>
          <a:noFill/>
        </p:spPr>
      </p:pic>
      <p:grpSp>
        <p:nvGrpSpPr>
          <p:cNvPr id="9" name="组合 8"/>
          <p:cNvGrpSpPr/>
          <p:nvPr/>
        </p:nvGrpSpPr>
        <p:grpSpPr>
          <a:xfrm>
            <a:off x="1763688" y="5589240"/>
            <a:ext cx="7200800" cy="883260"/>
            <a:chOff x="1763688" y="5589240"/>
            <a:chExt cx="7200800" cy="883260"/>
          </a:xfrm>
        </p:grpSpPr>
        <p:sp>
          <p:nvSpPr>
            <p:cNvPr id="7" name="TextBox 6"/>
            <p:cNvSpPr txBox="1"/>
            <p:nvPr/>
          </p:nvSpPr>
          <p:spPr>
            <a:xfrm>
              <a:off x="1835696" y="5949280"/>
              <a:ext cx="698477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 smtClean="0">
                  <a:solidFill>
                    <a:srgbClr val="FF0000"/>
                  </a:solidFill>
                </a:rPr>
                <a:t>直接用手在课桌上测量有几拃会有什么问题？</a:t>
              </a:r>
              <a:endParaRPr lang="zh-CN" altLang="en-US" sz="2800" b="1" dirty="0">
                <a:solidFill>
                  <a:srgbClr val="FF0000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763688" y="5589240"/>
              <a:ext cx="7200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 err="1" smtClean="0"/>
                <a:t>zhí</a:t>
              </a:r>
              <a:r>
                <a:rPr lang="en-US" altLang="zh-CN" dirty="0" smtClean="0"/>
                <a:t> </a:t>
              </a:r>
              <a:r>
                <a:rPr lang="en-US" altLang="zh-CN" dirty="0" err="1" smtClean="0"/>
                <a:t>jiē</a:t>
              </a:r>
              <a:r>
                <a:rPr lang="en-US" altLang="zh-CN" dirty="0" smtClean="0"/>
                <a:t> </a:t>
              </a:r>
              <a:r>
                <a:rPr lang="en-US" altLang="zh-CN" dirty="0" err="1" smtClean="0"/>
                <a:t>yòng</a:t>
              </a:r>
              <a:r>
                <a:rPr lang="en-US" altLang="zh-CN" dirty="0" smtClean="0"/>
                <a:t> </a:t>
              </a:r>
              <a:r>
                <a:rPr lang="en-US" altLang="zh-CN" dirty="0" err="1" smtClean="0"/>
                <a:t>shǒu</a:t>
              </a:r>
              <a:r>
                <a:rPr lang="en-US" altLang="zh-CN" dirty="0" smtClean="0"/>
                <a:t> </a:t>
              </a:r>
              <a:r>
                <a:rPr lang="en-US" altLang="zh-CN" dirty="0" err="1" smtClean="0"/>
                <a:t>zài</a:t>
              </a:r>
              <a:r>
                <a:rPr lang="en-US" altLang="zh-CN" dirty="0" smtClean="0"/>
                <a:t> </a:t>
              </a:r>
              <a:r>
                <a:rPr lang="en-US" altLang="zh-CN" dirty="0" err="1" smtClean="0"/>
                <a:t>kè</a:t>
              </a:r>
              <a:r>
                <a:rPr lang="en-US" altLang="zh-CN" dirty="0" smtClean="0"/>
                <a:t> </a:t>
              </a:r>
              <a:r>
                <a:rPr lang="en-US" altLang="zh-CN" dirty="0" err="1" smtClean="0"/>
                <a:t>zhuō</a:t>
              </a:r>
              <a:r>
                <a:rPr lang="en-US" altLang="zh-CN" dirty="0" smtClean="0"/>
                <a:t> </a:t>
              </a:r>
              <a:r>
                <a:rPr lang="en-US" altLang="zh-CN" dirty="0" err="1" smtClean="0"/>
                <a:t>shàng</a:t>
              </a:r>
              <a:r>
                <a:rPr lang="en-US" altLang="zh-CN" dirty="0" smtClean="0"/>
                <a:t> </a:t>
              </a:r>
              <a:r>
                <a:rPr lang="en-US" altLang="zh-CN" dirty="0" err="1" smtClean="0"/>
                <a:t>cè</a:t>
              </a:r>
              <a:r>
                <a:rPr lang="en-US" altLang="zh-CN" dirty="0" smtClean="0"/>
                <a:t> </a:t>
              </a:r>
              <a:r>
                <a:rPr lang="en-US" altLang="zh-CN" dirty="0" err="1" smtClean="0"/>
                <a:t>liàng</a:t>
              </a:r>
              <a:r>
                <a:rPr lang="en-US" altLang="zh-CN" dirty="0" smtClean="0"/>
                <a:t> </a:t>
              </a:r>
              <a:r>
                <a:rPr lang="en-US" altLang="zh-CN" dirty="0" err="1" smtClean="0"/>
                <a:t>yǒu</a:t>
              </a:r>
              <a:r>
                <a:rPr lang="en-US" altLang="zh-CN" dirty="0" smtClean="0"/>
                <a:t> </a:t>
              </a:r>
              <a:r>
                <a:rPr lang="en-US" altLang="zh-CN" dirty="0" err="1" smtClean="0"/>
                <a:t>jǐ</a:t>
              </a:r>
              <a:r>
                <a:rPr lang="en-US" altLang="zh-CN" dirty="0" smtClean="0"/>
                <a:t> </a:t>
              </a:r>
              <a:r>
                <a:rPr lang="en-US" altLang="zh-CN" dirty="0" err="1" smtClean="0"/>
                <a:t>zhà</a:t>
              </a:r>
              <a:r>
                <a:rPr lang="en-US" altLang="zh-CN" dirty="0" smtClean="0"/>
                <a:t> </a:t>
              </a:r>
              <a:r>
                <a:rPr lang="en-US" altLang="zh-CN" dirty="0" err="1" smtClean="0"/>
                <a:t>huì</a:t>
              </a:r>
              <a:r>
                <a:rPr lang="en-US" altLang="zh-CN" dirty="0" smtClean="0"/>
                <a:t> </a:t>
              </a:r>
              <a:r>
                <a:rPr lang="en-US" altLang="zh-CN" dirty="0" err="1" smtClean="0"/>
                <a:t>yǒu</a:t>
              </a:r>
              <a:r>
                <a:rPr lang="en-US" altLang="zh-CN" dirty="0" smtClean="0"/>
                <a:t> </a:t>
              </a:r>
              <a:r>
                <a:rPr lang="en-US" altLang="zh-CN" dirty="0" err="1" smtClean="0"/>
                <a:t>shí</a:t>
              </a:r>
              <a:r>
                <a:rPr lang="en-US" altLang="zh-CN" dirty="0" smtClean="0"/>
                <a:t> me </a:t>
              </a:r>
              <a:r>
                <a:rPr lang="en-US" altLang="zh-CN" dirty="0" err="1" smtClean="0"/>
                <a:t>wèn</a:t>
              </a:r>
              <a:r>
                <a:rPr lang="en-US" altLang="zh-CN" dirty="0" smtClean="0"/>
                <a:t> </a:t>
              </a:r>
              <a:r>
                <a:rPr lang="en-US" altLang="zh-CN" dirty="0" err="1" smtClean="0"/>
                <a:t>tí</a:t>
              </a:r>
              <a:endParaRPr lang="zh-CN" alt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8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8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4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7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770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1" descr="C:\Users\LENOVO\AppData\Roaming\Tencent\Users\284122178\QQ\WinTemp\RichOle\N_RP]EI1231V}LL4F]8N2Z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3708" y="116632"/>
            <a:ext cx="6808692" cy="6669360"/>
          </a:xfrm>
          <a:prstGeom prst="rect">
            <a:avLst/>
          </a:prstGeom>
          <a:noFill/>
        </p:spPr>
      </p:pic>
      <p:sp>
        <p:nvSpPr>
          <p:cNvPr id="3" name="矩形 2"/>
          <p:cNvSpPr/>
          <p:nvPr/>
        </p:nvSpPr>
        <p:spPr>
          <a:xfrm>
            <a:off x="1115616" y="332656"/>
            <a:ext cx="432048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179512" y="1772816"/>
          <a:ext cx="4824535" cy="35915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8809"/>
                <a:gridCol w="1358809"/>
                <a:gridCol w="1068726"/>
                <a:gridCol w="1038191"/>
              </a:tblGrid>
              <a:tr h="601227">
                <a:tc>
                  <a:txBody>
                    <a:bodyPr/>
                    <a:lstStyle/>
                    <a:p>
                      <a:endParaRPr lang="en-US" altLang="zh-CN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zh-CN" altLang="en-US" dirty="0" smtClean="0">
                          <a:solidFill>
                            <a:srgbClr val="002060"/>
                          </a:solidFill>
                        </a:rPr>
                        <a:t>预测有几拃</a:t>
                      </a:r>
                      <a:endParaRPr lang="zh-CN" altLang="en-US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zh-CN" altLang="en-US" dirty="0" smtClean="0">
                          <a:solidFill>
                            <a:srgbClr val="002060"/>
                          </a:solidFill>
                        </a:rPr>
                        <a:t>              </a:t>
                      </a:r>
                      <a:endParaRPr lang="en-US" altLang="zh-CN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en-US" altLang="zh-CN" dirty="0" smtClean="0">
                          <a:solidFill>
                            <a:srgbClr val="002060"/>
                          </a:solidFill>
                        </a:rPr>
                        <a:t>            </a:t>
                      </a:r>
                      <a:r>
                        <a:rPr lang="zh-CN" altLang="en-US" dirty="0" smtClean="0">
                          <a:solidFill>
                            <a:srgbClr val="002060"/>
                          </a:solidFill>
                        </a:rPr>
                        <a:t>实     测</a:t>
                      </a:r>
                      <a:endParaRPr lang="zh-CN" altLang="en-US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 smtClean="0">
                          <a:solidFill>
                            <a:srgbClr val="002060"/>
                          </a:solidFill>
                        </a:rPr>
                        <a:t>实测和预测一样吗？</a:t>
                      </a:r>
                      <a:endParaRPr lang="zh-CN" altLang="en-US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892370">
                <a:tc rowSpan="3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altLang="zh-CN" b="1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en-US" altLang="zh-CN" b="1" dirty="0" smtClean="0">
                          <a:solidFill>
                            <a:srgbClr val="002060"/>
                          </a:solidFill>
                        </a:rPr>
                        <a:t>   </a:t>
                      </a:r>
                      <a:r>
                        <a:rPr lang="zh-CN" altLang="en-US" b="1" dirty="0" smtClean="0">
                          <a:solidFill>
                            <a:srgbClr val="002060"/>
                          </a:solidFill>
                        </a:rPr>
                        <a:t>第一次</a:t>
                      </a:r>
                      <a:endParaRPr lang="zh-CN" altLang="en-US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892370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CN" b="1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en-US" altLang="zh-CN" b="1" dirty="0" smtClean="0">
                          <a:solidFill>
                            <a:srgbClr val="002060"/>
                          </a:solidFill>
                        </a:rPr>
                        <a:t>   </a:t>
                      </a:r>
                      <a:r>
                        <a:rPr lang="zh-CN" altLang="en-US" b="1" dirty="0" smtClean="0">
                          <a:solidFill>
                            <a:srgbClr val="002060"/>
                          </a:solidFill>
                        </a:rPr>
                        <a:t>第二次</a:t>
                      </a:r>
                      <a:endParaRPr lang="zh-CN" altLang="en-US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892370"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CN" b="1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en-US" altLang="zh-CN" b="1" dirty="0" smtClean="0">
                          <a:solidFill>
                            <a:srgbClr val="002060"/>
                          </a:solidFill>
                        </a:rPr>
                        <a:t>   </a:t>
                      </a:r>
                      <a:r>
                        <a:rPr lang="zh-CN" altLang="en-US" b="1" dirty="0" smtClean="0">
                          <a:solidFill>
                            <a:srgbClr val="002060"/>
                          </a:solidFill>
                        </a:rPr>
                        <a:t>第三次</a:t>
                      </a:r>
                      <a:endParaRPr lang="zh-CN" altLang="en-US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23528" y="404664"/>
            <a:ext cx="4248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</a:rPr>
              <a:t>先做好预测，再开始测量。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pic>
        <p:nvPicPr>
          <p:cNvPr id="35844" name="Picture 4" descr="C:\Users\LENOVO\AppData\Roaming\Tencent\Users\284122178\QQ\WinTemp\RichOle\4]%UZT{)A9S5`]SA6Z}6KFJ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2348880"/>
            <a:ext cx="3923928" cy="4248472"/>
          </a:xfrm>
          <a:prstGeom prst="rect">
            <a:avLst/>
          </a:prstGeom>
          <a:noFill/>
        </p:spPr>
      </p:pic>
      <p:pic>
        <p:nvPicPr>
          <p:cNvPr id="35843" name="Picture 3" descr="C:\Users\LENOVO\AppData\Roaming\Tencent\Users\284122178\QQ\WinTemp\RichOle\AWOM9E`LO3R8XPUXM07L_2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2780928"/>
            <a:ext cx="576064" cy="56098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796136" y="3356992"/>
            <a:ext cx="26642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FF0000"/>
                </a:solidFill>
              </a:rPr>
              <a:t>1.</a:t>
            </a:r>
            <a:r>
              <a:rPr lang="zh-CN" altLang="en-US" b="1" dirty="0" smtClean="0">
                <a:solidFill>
                  <a:srgbClr val="FF0000"/>
                </a:solidFill>
              </a:rPr>
              <a:t>使用剪刀，注意安全。</a:t>
            </a:r>
            <a:endParaRPr lang="en-US" altLang="zh-CN" b="1" dirty="0" smtClean="0">
              <a:solidFill>
                <a:srgbClr val="FF0000"/>
              </a:solidFill>
            </a:endParaRPr>
          </a:p>
          <a:p>
            <a:r>
              <a:rPr lang="en-US" altLang="zh-CN" b="1" dirty="0" smtClean="0">
                <a:solidFill>
                  <a:srgbClr val="FF0000"/>
                </a:solidFill>
              </a:rPr>
              <a:t>2.</a:t>
            </a:r>
            <a:r>
              <a:rPr lang="zh-CN" altLang="en-US" b="1" dirty="0" smtClean="0">
                <a:solidFill>
                  <a:srgbClr val="FF0000"/>
                </a:solidFill>
              </a:rPr>
              <a:t>纸条拉直，不要倾斜。</a:t>
            </a:r>
            <a:endParaRPr lang="en-US" altLang="zh-CN" b="1" dirty="0" smtClean="0">
              <a:solidFill>
                <a:srgbClr val="FF0000"/>
              </a:solidFill>
            </a:endParaRPr>
          </a:p>
          <a:p>
            <a:r>
              <a:rPr lang="en-US" altLang="zh-CN" b="1" dirty="0" smtClean="0">
                <a:solidFill>
                  <a:srgbClr val="FF0000"/>
                </a:solidFill>
              </a:rPr>
              <a:t>3.</a:t>
            </a:r>
            <a:r>
              <a:rPr lang="zh-CN" altLang="en-US" b="1" dirty="0" smtClean="0">
                <a:solidFill>
                  <a:srgbClr val="FF0000"/>
                </a:solidFill>
              </a:rPr>
              <a:t>每次测量，及时记录。</a:t>
            </a:r>
            <a:endParaRPr lang="en-US" altLang="zh-CN" b="1" dirty="0" smtClean="0">
              <a:solidFill>
                <a:srgbClr val="FF0000"/>
              </a:solidFill>
            </a:endParaRPr>
          </a:p>
          <a:p>
            <a:r>
              <a:rPr lang="en-US" altLang="zh-CN" b="1" dirty="0" smtClean="0">
                <a:solidFill>
                  <a:srgbClr val="FF0000"/>
                </a:solidFill>
              </a:rPr>
              <a:t>4.</a:t>
            </a:r>
            <a:r>
              <a:rPr lang="zh-CN" altLang="en-US" b="1" dirty="0" smtClean="0">
                <a:solidFill>
                  <a:srgbClr val="FF0000"/>
                </a:solidFill>
              </a:rPr>
              <a:t>分工合作，注意配合。</a:t>
            </a:r>
            <a:endParaRPr lang="en-US" altLang="zh-CN" b="1" dirty="0" smtClean="0">
              <a:solidFill>
                <a:srgbClr val="FF0000"/>
              </a:solidFill>
            </a:endParaRPr>
          </a:p>
          <a:p>
            <a:r>
              <a:rPr lang="en-US" altLang="zh-CN" b="1" dirty="0" smtClean="0">
                <a:solidFill>
                  <a:srgbClr val="FF0000"/>
                </a:solidFill>
              </a:rPr>
              <a:t>5.</a:t>
            </a:r>
            <a:r>
              <a:rPr lang="zh-CN" altLang="en-US" b="1" dirty="0" smtClean="0">
                <a:solidFill>
                  <a:srgbClr val="FF0000"/>
                </a:solidFill>
              </a:rPr>
              <a:t>用的手指，都要相同。</a:t>
            </a:r>
            <a:endParaRPr lang="en-US" altLang="zh-CN" b="1" dirty="0" smtClean="0">
              <a:solidFill>
                <a:srgbClr val="FF0000"/>
              </a:solidFill>
            </a:endParaRPr>
          </a:p>
          <a:p>
            <a:r>
              <a:rPr lang="en-US" altLang="zh-CN" b="1" dirty="0" smtClean="0">
                <a:solidFill>
                  <a:srgbClr val="FF0000"/>
                </a:solidFill>
              </a:rPr>
              <a:t>6.</a:t>
            </a:r>
            <a:r>
              <a:rPr lang="zh-CN" altLang="en-US" b="1" dirty="0" smtClean="0">
                <a:solidFill>
                  <a:srgbClr val="FF0000"/>
                </a:solidFill>
              </a:rPr>
              <a:t>拃拃相连，做好标记。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pic>
        <p:nvPicPr>
          <p:cNvPr id="9" name="Picture 1" descr="C:\Users\LENOVO\AppData\Roaming\Tencent\Users\284122178\QQ\WinTemp\RichOle\_(41[U{XVCOWAX][GOU~UUT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116632"/>
            <a:ext cx="3124489" cy="24132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LENOVO\AppData\Roaming\Tencent\Users\284122178\QQ\WinTemp\RichOle\RWVG{8BMEAG}9~C}02`X`B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799912"/>
            <a:ext cx="5400600" cy="4338778"/>
          </a:xfrm>
          <a:prstGeom prst="rect">
            <a:avLst/>
          </a:prstGeom>
          <a:noFill/>
        </p:spPr>
      </p:pic>
      <p:sp>
        <p:nvSpPr>
          <p:cNvPr id="4" name="矩形 3"/>
          <p:cNvSpPr/>
          <p:nvPr/>
        </p:nvSpPr>
        <p:spPr>
          <a:xfrm rot="20607279">
            <a:off x="220742" y="764704"/>
            <a:ext cx="43588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zh-CN" altLang="en-US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我们来比较：</a:t>
            </a:r>
            <a:endParaRPr lang="zh-CN" altLang="en-US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14205849"/>
  <p:tag name="MH_LIBRARY" val="GRAPHIC"/>
  <p:tag name="MH_ORDER" val="Freeform 8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829</TotalTime>
  <Words>264</Words>
  <Application>Microsoft Office PowerPoint</Application>
  <PresentationFormat>全屏显示(4:3)</PresentationFormat>
  <Paragraphs>44</Paragraphs>
  <Slides>11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2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LENOVO</cp:lastModifiedBy>
  <cp:revision>108</cp:revision>
  <dcterms:created xsi:type="dcterms:W3CDTF">2017-08-06T08:46:27Z</dcterms:created>
  <dcterms:modified xsi:type="dcterms:W3CDTF">2017-08-23T09:54:46Z</dcterms:modified>
</cp:coreProperties>
</file>