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"/>
  </p:notesMasterIdLst>
  <p:sldIdLst>
    <p:sldId id="256" r:id="rId2"/>
    <p:sldId id="276" r:id="rId3"/>
    <p:sldId id="277" r:id="rId4"/>
    <p:sldId id="278" r:id="rId5"/>
    <p:sldId id="280" r:id="rId6"/>
    <p:sldId id="279" r:id="rId7"/>
    <p:sldId id="281" r:id="rId8"/>
    <p:sldId id="289" r:id="rId9"/>
    <p:sldId id="290" r:id="rId10"/>
    <p:sldId id="288" r:id="rId11"/>
    <p:sldId id="285" r:id="rId12"/>
  </p:sldIdLst>
  <p:sldSz cx="9144000" cy="5143500" type="screen16x9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99"/>
    <a:srgbClr val="FF9900"/>
    <a:srgbClr val="006600"/>
    <a:srgbClr val="A706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67" autoAdjust="0"/>
    <p:restoredTop sz="94660"/>
  </p:normalViewPr>
  <p:slideViewPr>
    <p:cSldViewPr>
      <p:cViewPr>
        <p:scale>
          <a:sx n="50" d="100"/>
          <a:sy n="50" d="100"/>
        </p:scale>
        <p:origin x="-1560" y="-6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3E44-C48F-4FC2-A693-7CED8DA7799F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AC9B1-FD06-4238-BED2-875F2116BD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4001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3254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325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325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325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887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0363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53196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55186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85146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073776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78987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51631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689669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48107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36998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68615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AA53-2C50-4A48-BAD7-DCB50DE8D4B2}" type="datetimeFigureOut">
              <a:rPr lang="zh-CN" altLang="en-US" smtClean="0"/>
              <a:pPr/>
              <a:t>2017/8/24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9CA-7233-45BC-815C-EF73CAD10F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8769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5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642910" y="500048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zh-CN" altLang="en-US" b="1" smtClean="0"/>
              <a:t> 教科版一年级上册第二单元第</a:t>
            </a:r>
            <a:r>
              <a:rPr lang="en-US" altLang="zh-CN" b="1" smtClean="0"/>
              <a:t>4</a:t>
            </a:r>
            <a:r>
              <a:rPr lang="zh-CN" altLang="en-US" b="1" smtClean="0"/>
              <a:t>课 </a:t>
            </a:r>
            <a:r>
              <a:rPr lang="zh-CN" altLang="en-US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/>
            </a:r>
            <a:br>
              <a:rPr lang="zh-CN" altLang="en-US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</a:br>
            <a:endParaRPr lang="zh-CN" altLang="en-US" dirty="0"/>
          </a:p>
        </p:txBody>
      </p:sp>
      <p:sp>
        <p:nvSpPr>
          <p:cNvPr id="8" name="副标题 7"/>
          <p:cNvSpPr txBox="1">
            <a:spLocks noGrp="1"/>
          </p:cNvSpPr>
          <p:nvPr>
            <p:ph type="subTitle" idx="1"/>
          </p:nvPr>
        </p:nvSpPr>
        <p:spPr>
          <a:xfrm>
            <a:off x="285720" y="1785932"/>
            <a:ext cx="88582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Yòng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bú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tóng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 de 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wù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tǐ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lái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cè</a:t>
            </a:r>
            <a:r>
              <a:rPr lang="en-US" altLang="zh-CN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   </a:t>
            </a:r>
            <a:r>
              <a:rPr lang="en-US" altLang="zh-CN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liàng</a:t>
            </a:r>
            <a:endParaRPr lang="en-US" altLang="zh-CN" sz="2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  <a:p>
            <a:pPr algn="ctr"/>
            <a:r>
              <a:rPr lang="zh-CN" alt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用   不   同   的  物  体  来  测  量</a:t>
            </a:r>
            <a:endParaRPr lang="zh-CN" alt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1659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atin typeface="华文楷体" pitchFamily="2" charset="-122"/>
                <a:ea typeface="华文楷体" pitchFamily="2" charset="-122"/>
              </a:rPr>
              <a:t>玉环市沙门中心小学 王星星 </a:t>
            </a:r>
            <a:endParaRPr lang="en-US" altLang="zh-CN" sz="4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2" name="淘宝网chenying0907出品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54" y="1979669"/>
            <a:ext cx="3483871" cy="31638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35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428860" y="0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50" dirty="0" smtClean="0">
                <a:ln w="12700" cmpd="sng">
                  <a:solidFill>
                    <a:srgbClr val="FF3399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方正少儿简体" pitchFamily="65" charset="-122"/>
                <a:ea typeface="方正少儿简体" pitchFamily="65" charset="-122"/>
              </a:rPr>
              <a:t>想一想</a:t>
            </a:r>
            <a:endParaRPr lang="zh-CN" altLang="en-US" sz="3600" b="1" spc="50" dirty="0">
              <a:ln w="12700" cmpd="sng">
                <a:solidFill>
                  <a:srgbClr val="FF3399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25" name="淘宝网chenying0907出品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5784" y="0"/>
            <a:ext cx="1954967" cy="4831171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900082" y="1142990"/>
            <a:ext cx="8243918" cy="127159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  </a:t>
            </a:r>
            <a:r>
              <a:rPr lang="en-US" altLang="zh-CN" sz="4000" dirty="0" err="1" smtClean="0"/>
              <a:t>wǒ</a:t>
            </a:r>
            <a:r>
              <a:rPr lang="en-US" altLang="zh-CN" sz="4000" dirty="0" smtClean="0"/>
              <a:t> </a:t>
            </a:r>
            <a:r>
              <a:rPr lang="en-US" altLang="zh-CN" sz="4000" dirty="0" smtClean="0"/>
              <a:t>men </a:t>
            </a:r>
            <a:r>
              <a:rPr lang="en-US" altLang="zh-CN" sz="4000" dirty="0" smtClean="0"/>
              <a:t>de   </a:t>
            </a:r>
            <a:r>
              <a:rPr lang="en-US" altLang="zh-CN" sz="4000" dirty="0" err="1" smtClean="0"/>
              <a:t>cè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liàng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jié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guǒ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yǒu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nǎ</a:t>
            </a:r>
            <a:r>
              <a:rPr lang="en-US" altLang="zh-CN" sz="4000" dirty="0" smtClean="0"/>
              <a:t> </a:t>
            </a:r>
            <a:br>
              <a:rPr lang="en-US" altLang="zh-CN" sz="4000" dirty="0" smtClean="0"/>
            </a:br>
            <a:r>
              <a:rPr lang="en-US" altLang="zh-CN" sz="4000" dirty="0" smtClean="0"/>
              <a:t>1. </a:t>
            </a:r>
            <a:r>
              <a:rPr lang="zh-CN" altLang="en-US" sz="4000" dirty="0" smtClean="0"/>
              <a:t>我 们   的    测  量    结  果  有   哪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>         </a:t>
            </a:r>
            <a:r>
              <a:rPr lang="en-US" altLang="zh-CN" sz="4000" dirty="0" err="1" smtClean="0"/>
              <a:t>xiē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bú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tóng</a:t>
            </a:r>
            <a:r>
              <a:rPr lang="en-US" altLang="zh-CN" sz="4000" dirty="0" smtClean="0"/>
              <a:t> 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>                 </a:t>
            </a:r>
            <a:r>
              <a:rPr lang="zh-CN" altLang="en-US" sz="4000" dirty="0" smtClean="0"/>
              <a:t>些   不    同   ？</a:t>
            </a:r>
            <a:endParaRPr lang="zh-CN" alt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428728" y="3071816"/>
            <a:ext cx="7215238" cy="207168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4000" dirty="0" smtClean="0">
                <a:solidFill>
                  <a:schemeClr val="tx1"/>
                </a:solidFill>
              </a:rPr>
              <a:t> 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Yòng</a:t>
            </a:r>
            <a:r>
              <a:rPr lang="en-US" altLang="zh-CN" sz="4000" dirty="0" smtClean="0">
                <a:solidFill>
                  <a:schemeClr val="tx1"/>
                </a:solidFill>
              </a:rPr>
              <a:t>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wù</a:t>
            </a:r>
            <a:r>
              <a:rPr lang="en-US" altLang="zh-CN" sz="4000" dirty="0" smtClean="0">
                <a:solidFill>
                  <a:schemeClr val="tx1"/>
                </a:solidFill>
              </a:rPr>
              <a:t>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tǐ</a:t>
            </a:r>
            <a:r>
              <a:rPr lang="en-US" altLang="zh-CN" sz="4000" dirty="0" smtClean="0">
                <a:solidFill>
                  <a:schemeClr val="tx1"/>
                </a:solidFill>
              </a:rPr>
              <a:t>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hé</a:t>
            </a:r>
            <a:r>
              <a:rPr lang="en-US" altLang="zh-CN" sz="4000" dirty="0" smtClean="0">
                <a:solidFill>
                  <a:schemeClr val="tx1"/>
                </a:solidFill>
              </a:rPr>
              <a:t> 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shǒu</a:t>
            </a:r>
            <a:r>
              <a:rPr lang="en-US" altLang="zh-CN" sz="4000" dirty="0" smtClean="0">
                <a:solidFill>
                  <a:schemeClr val="tx1"/>
                </a:solidFill>
              </a:rPr>
              <a:t> 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cè</a:t>
            </a:r>
            <a:r>
              <a:rPr lang="en-US" altLang="zh-CN" sz="4000" dirty="0" smtClean="0">
                <a:solidFill>
                  <a:schemeClr val="tx1"/>
                </a:solidFill>
              </a:rPr>
              <a:t> 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liàng</a:t>
            </a:r>
            <a:r>
              <a:rPr lang="en-US" altLang="zh-CN" sz="4000" dirty="0" smtClean="0">
                <a:solidFill>
                  <a:schemeClr val="tx1"/>
                </a:solidFill>
              </a:rPr>
              <a:t> </a:t>
            </a:r>
            <a:r>
              <a:rPr lang="zh-CN" altLang="en-US" sz="4000" dirty="0" smtClean="0">
                <a:solidFill>
                  <a:schemeClr val="tx1"/>
                </a:solidFill>
              </a:rPr>
              <a:t>，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nǎ</a:t>
            </a:r>
            <a:endParaRPr lang="en-US" altLang="zh-CN" sz="4000" dirty="0" smtClean="0">
              <a:solidFill>
                <a:schemeClr val="tx1"/>
              </a:solidFill>
            </a:endParaRPr>
          </a:p>
          <a:p>
            <a:r>
              <a:rPr lang="en-US" altLang="zh-CN" sz="4000" dirty="0" smtClean="0">
                <a:solidFill>
                  <a:schemeClr val="tx1"/>
                </a:solidFill>
              </a:rPr>
              <a:t>2.   </a:t>
            </a:r>
            <a:r>
              <a:rPr lang="zh-CN" altLang="en-US" sz="4000" dirty="0" smtClean="0">
                <a:solidFill>
                  <a:schemeClr val="tx1"/>
                </a:solidFill>
              </a:rPr>
              <a:t>用   物  体  和   手       测     量 ，  哪</a:t>
            </a:r>
            <a:endParaRPr lang="en-US" altLang="zh-CN" sz="4000" dirty="0" smtClean="0">
              <a:solidFill>
                <a:schemeClr val="tx1"/>
              </a:solidFill>
            </a:endParaRPr>
          </a:p>
          <a:p>
            <a:r>
              <a:rPr lang="en-US" altLang="zh-CN" sz="4000" dirty="0" smtClean="0">
                <a:solidFill>
                  <a:schemeClr val="tx1"/>
                </a:solidFill>
              </a:rPr>
              <a:t> 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gè</a:t>
            </a:r>
            <a:r>
              <a:rPr lang="en-US" altLang="zh-CN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gèng</a:t>
            </a:r>
            <a:r>
              <a:rPr lang="en-US" altLang="zh-CN" sz="4000" dirty="0" smtClean="0">
                <a:solidFill>
                  <a:schemeClr val="tx1"/>
                </a:solidFill>
              </a:rPr>
              <a:t>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zhǔn</a:t>
            </a:r>
            <a:r>
              <a:rPr lang="en-US" altLang="zh-CN" sz="4000" dirty="0" smtClean="0">
                <a:solidFill>
                  <a:schemeClr val="tx1"/>
                </a:solidFill>
              </a:rPr>
              <a:t>  </a:t>
            </a:r>
            <a:r>
              <a:rPr lang="en-US" altLang="zh-CN" sz="4000" dirty="0" err="1" smtClean="0">
                <a:solidFill>
                  <a:schemeClr val="tx1"/>
                </a:solidFill>
              </a:rPr>
              <a:t>què</a:t>
            </a:r>
            <a:r>
              <a:rPr lang="en-US" altLang="zh-CN" sz="4000" dirty="0" smtClean="0">
                <a:solidFill>
                  <a:schemeClr val="tx1"/>
                </a:solidFill>
              </a:rPr>
              <a:t> </a:t>
            </a:r>
            <a:endParaRPr lang="en-US" altLang="zh-CN" sz="4000" dirty="0" smtClean="0">
              <a:solidFill>
                <a:schemeClr val="tx1"/>
              </a:solidFill>
            </a:endParaRPr>
          </a:p>
          <a:p>
            <a:r>
              <a:rPr lang="zh-CN" altLang="en-US" sz="4000" dirty="0" smtClean="0">
                <a:solidFill>
                  <a:schemeClr val="tx1"/>
                </a:solidFill>
              </a:rPr>
              <a:t>         个    更     准     确    ？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0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2"/>
      <p:bldP spid="8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0043"/>
            <a:ext cx="2724918" cy="3913640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74713"/>
            <a:ext cx="2665481" cy="4151385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8" y="3070871"/>
            <a:ext cx="1005842" cy="1508763"/>
          </a:xfrm>
          <a:prstGeom prst="rect">
            <a:avLst/>
          </a:prstGeom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825253"/>
            <a:ext cx="1426467" cy="1138430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1694"/>
            <a:ext cx="1737364" cy="29718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57488" y="428610"/>
            <a:ext cx="53578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 dirty="0" err="1" smtClean="0"/>
              <a:t>zài</a:t>
            </a:r>
            <a:r>
              <a:rPr lang="en-US" altLang="zh-CN" sz="8800" dirty="0" smtClean="0"/>
              <a:t> </a:t>
            </a:r>
            <a:r>
              <a:rPr lang="en-US" altLang="zh-CN" sz="8800" dirty="0" smtClean="0"/>
              <a:t>  </a:t>
            </a:r>
            <a:r>
              <a:rPr lang="en-US" altLang="zh-CN" sz="8800" dirty="0" err="1" smtClean="0"/>
              <a:t>jiàn</a:t>
            </a:r>
            <a:endParaRPr lang="en-US" altLang="zh-CN" sz="8800" dirty="0" smtClean="0"/>
          </a:p>
          <a:p>
            <a:r>
              <a:rPr lang="zh-CN" altLang="en-US" sz="8800" dirty="0" smtClean="0"/>
              <a:t> 再    见</a:t>
            </a:r>
            <a:endParaRPr lang="zh-CN" altLang="en-US" sz="8800" dirty="0"/>
          </a:p>
        </p:txBody>
      </p:sp>
    </p:spTree>
    <p:extLst>
      <p:ext uri="{BB962C8B-B14F-4D97-AF65-F5344CB8AC3E}">
        <p14:creationId xmlns="" xmlns:p14="http://schemas.microsoft.com/office/powerpoint/2010/main" val="2016440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22" y="357172"/>
            <a:ext cx="2734062" cy="25054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531212">
            <a:off x="2436464" y="731857"/>
            <a:ext cx="2594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头鱼简体" panose="03000509000000000000" pitchFamily="65" charset="-122"/>
                <a:ea typeface="方正胖头鱼简体" panose="03000509000000000000" pitchFamily="65" charset="-122"/>
              </a:rPr>
              <a:t>说一说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胖头鱼简体" panose="03000509000000000000" pitchFamily="65" charset="-122"/>
              <a:ea typeface="方正胖头鱼简体" panose="03000509000000000000" pitchFamily="65" charset="-122"/>
            </a:endParaRPr>
          </a:p>
        </p:txBody>
      </p:sp>
      <p:sp>
        <p:nvSpPr>
          <p:cNvPr id="19" name="副标题 18"/>
          <p:cNvSpPr>
            <a:spLocks noGrp="1"/>
          </p:cNvSpPr>
          <p:nvPr>
            <p:ph type="subTitle" idx="1"/>
          </p:nvPr>
        </p:nvSpPr>
        <p:spPr>
          <a:xfrm>
            <a:off x="571440" y="2928940"/>
            <a:ext cx="8572560" cy="2643206"/>
          </a:xfrm>
        </p:spPr>
        <p:txBody>
          <a:bodyPr>
            <a:normAutofit fontScale="40000" lnSpcReduction="20000"/>
          </a:bodyPr>
          <a:lstStyle/>
          <a:p>
            <a:r>
              <a:rPr lang="en-US" sz="8000" dirty="0" err="1" smtClean="0">
                <a:solidFill>
                  <a:schemeClr val="tx1"/>
                </a:solidFill>
              </a:rPr>
              <a:t>Ch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ú</a:t>
            </a:r>
            <a:r>
              <a:rPr lang="en-US" altLang="zh-CN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smtClean="0">
                <a:solidFill>
                  <a:schemeClr val="tx1"/>
                </a:solidFill>
              </a:rPr>
              <a:t> le </a:t>
            </a:r>
            <a:r>
              <a:rPr lang="en-US" sz="8000" dirty="0" err="1" smtClean="0">
                <a:solidFill>
                  <a:schemeClr val="tx1"/>
                </a:solidFill>
              </a:rPr>
              <a:t>sh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ǒ</a:t>
            </a:r>
            <a:r>
              <a:rPr lang="en-US" sz="8000" dirty="0" err="1" smtClean="0">
                <a:solidFill>
                  <a:schemeClr val="tx1"/>
                </a:solidFill>
              </a:rPr>
              <a:t>u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zh-CN" altLang="en-US" sz="8000" dirty="0" smtClean="0">
                <a:solidFill>
                  <a:schemeClr val="tx1"/>
                </a:solidFill>
              </a:rPr>
              <a:t>，</a:t>
            </a:r>
            <a:r>
              <a:rPr lang="en-US" sz="8000" dirty="0" err="1" smtClean="0">
                <a:solidFill>
                  <a:schemeClr val="tx1"/>
                </a:solidFill>
              </a:rPr>
              <a:t>w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ǒ</a:t>
            </a:r>
            <a:r>
              <a:rPr lang="en-US" sz="8000" dirty="0" smtClean="0">
                <a:solidFill>
                  <a:schemeClr val="tx1"/>
                </a:solidFill>
              </a:rPr>
              <a:t> men </a:t>
            </a:r>
            <a:r>
              <a:rPr lang="en-US" sz="8000" dirty="0" err="1" smtClean="0">
                <a:solidFill>
                  <a:schemeClr val="tx1"/>
                </a:solidFill>
              </a:rPr>
              <a:t>h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á</a:t>
            </a:r>
            <a:r>
              <a:rPr lang="en-US" sz="8000" dirty="0" err="1" smtClean="0">
                <a:solidFill>
                  <a:schemeClr val="tx1"/>
                </a:solidFill>
              </a:rPr>
              <a:t>i</a:t>
            </a:r>
            <a:r>
              <a:rPr lang="en-US" sz="8000" dirty="0" smtClean="0">
                <a:solidFill>
                  <a:schemeClr val="tx1"/>
                </a:solidFill>
              </a:rPr>
              <a:t>  </a:t>
            </a:r>
            <a:r>
              <a:rPr lang="en-US" sz="8000" dirty="0" err="1" smtClean="0">
                <a:solidFill>
                  <a:schemeClr val="tx1"/>
                </a:solidFill>
              </a:rPr>
              <a:t>k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ě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</a:rPr>
              <a:t>y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ǐ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</a:rPr>
              <a:t>y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ò</a:t>
            </a:r>
            <a:r>
              <a:rPr lang="en-US" sz="8000" dirty="0" err="1" smtClean="0">
                <a:solidFill>
                  <a:schemeClr val="tx1"/>
                </a:solidFill>
              </a:rPr>
              <a:t>ng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</a:rPr>
              <a:t>sh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í</a:t>
            </a:r>
            <a:r>
              <a:rPr lang="en-US" sz="8000" dirty="0" smtClean="0">
                <a:solidFill>
                  <a:schemeClr val="tx1"/>
                </a:solidFill>
              </a:rPr>
              <a:t> me </a:t>
            </a:r>
            <a:r>
              <a:rPr lang="en-US" sz="8000" dirty="0" err="1" smtClean="0">
                <a:solidFill>
                  <a:schemeClr val="tx1"/>
                </a:solidFill>
              </a:rPr>
              <a:t>l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á</a:t>
            </a:r>
            <a:r>
              <a:rPr lang="en-US" sz="8000" dirty="0" err="1" smtClean="0">
                <a:solidFill>
                  <a:schemeClr val="tx1"/>
                </a:solidFill>
              </a:rPr>
              <a:t>i</a:t>
            </a:r>
            <a:endParaRPr lang="en-US" sz="8000" dirty="0" smtClean="0">
              <a:solidFill>
                <a:schemeClr val="tx1"/>
              </a:solidFill>
            </a:endParaRPr>
          </a:p>
          <a:p>
            <a:r>
              <a:rPr lang="zh-CN" altLang="en-US" sz="8000" dirty="0" smtClean="0">
                <a:solidFill>
                  <a:schemeClr val="tx1"/>
                </a:solidFill>
              </a:rPr>
              <a:t>   除  了  手，    我   们    还  可  以  用   什   么 来</a:t>
            </a:r>
            <a:endParaRPr lang="en-US" altLang="zh-CN" sz="8000" dirty="0" smtClean="0">
              <a:solidFill>
                <a:schemeClr val="tx1"/>
              </a:solidFill>
            </a:endParaRPr>
          </a:p>
          <a:p>
            <a:r>
              <a:rPr lang="en-US" altLang="zh-CN" sz="8000" dirty="0" err="1" smtClean="0">
                <a:solidFill>
                  <a:schemeClr val="tx1"/>
                </a:solidFill>
              </a:rPr>
              <a:t>cè</a:t>
            </a:r>
            <a:r>
              <a:rPr lang="en-US" altLang="zh-CN" sz="8000" dirty="0" smtClean="0">
                <a:solidFill>
                  <a:schemeClr val="tx1"/>
                </a:solidFill>
              </a:rPr>
              <a:t> 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liàng</a:t>
            </a:r>
            <a:r>
              <a:rPr lang="en-US" altLang="zh-CN" sz="8000" dirty="0" smtClean="0">
                <a:solidFill>
                  <a:schemeClr val="tx1"/>
                </a:solidFill>
              </a:rPr>
              <a:t> 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zhǎng</a:t>
            </a:r>
            <a:r>
              <a:rPr lang="en-US" altLang="zh-CN" sz="8000" dirty="0" smtClean="0">
                <a:solidFill>
                  <a:schemeClr val="tx1"/>
                </a:solidFill>
              </a:rPr>
              <a:t> </a:t>
            </a:r>
            <a:r>
              <a:rPr lang="en-US" altLang="zh-CN" sz="8000" dirty="0" err="1" smtClean="0">
                <a:solidFill>
                  <a:schemeClr val="tx1"/>
                </a:solidFill>
              </a:rPr>
              <a:t>dù</a:t>
            </a:r>
            <a:r>
              <a:rPr lang="en-US" altLang="zh-CN" sz="8000" dirty="0" smtClean="0">
                <a:solidFill>
                  <a:schemeClr val="tx1"/>
                </a:solidFill>
              </a:rPr>
              <a:t> ne</a:t>
            </a:r>
          </a:p>
          <a:p>
            <a:r>
              <a:rPr lang="zh-CN" altLang="en-US" sz="8000" dirty="0" smtClean="0">
                <a:solidFill>
                  <a:schemeClr val="tx1"/>
                </a:solidFill>
              </a:rPr>
              <a:t>测     量    长    度   呢</a:t>
            </a:r>
            <a:endParaRPr lang="zh-CN" alt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0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53" y="315451"/>
            <a:ext cx="4709757" cy="4821079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9152137" cy="2571750"/>
          </a:xfrm>
          <a:prstGeom prst="rect">
            <a:avLst/>
          </a:prstGeom>
        </p:spPr>
      </p:pic>
      <p:pic>
        <p:nvPicPr>
          <p:cNvPr id="8" name="图片 7" descr="tim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10" y="2114548"/>
            <a:ext cx="2214578" cy="1771662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642910" y="3929072"/>
            <a:ext cx="2286016" cy="1214428"/>
          </a:xfrm>
        </p:spPr>
        <p:txBody>
          <a:bodyPr>
            <a:normAutofit fontScale="90000"/>
          </a:bodyPr>
          <a:lstStyle/>
          <a:p>
            <a:r>
              <a:rPr lang="en-US" altLang="zh-CN" dirty="0" err="1" smtClean="0">
                <a:latin typeface="+mn-lt"/>
              </a:rPr>
              <a:t>xiàng</a:t>
            </a:r>
            <a:r>
              <a:rPr lang="en-US" altLang="zh-CN" dirty="0" smtClean="0">
                <a:latin typeface="+mn-lt"/>
              </a:rPr>
              <a:t> </a:t>
            </a:r>
            <a:r>
              <a:rPr lang="en-US" altLang="zh-CN" dirty="0" err="1" smtClean="0">
                <a:latin typeface="+mn-lt"/>
              </a:rPr>
              <a:t>pí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r>
              <a:rPr lang="zh-CN" altLang="en-US" dirty="0" smtClean="0"/>
              <a:t>橡    皮</a:t>
            </a:r>
            <a:endParaRPr lang="zh-CN" altLang="en-US" dirty="0"/>
          </a:p>
        </p:txBody>
      </p:sp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>
          <a:xfrm>
            <a:off x="0" y="285734"/>
            <a:ext cx="3143240" cy="1143008"/>
          </a:xfrm>
        </p:spPr>
        <p:txBody>
          <a:bodyPr>
            <a:normAutofit/>
          </a:bodyPr>
          <a:lstStyle/>
          <a:p>
            <a:r>
              <a:rPr lang="zh-CN" altLang="en-US" sz="6000" b="1" dirty="0" smtClean="0">
                <a:solidFill>
                  <a:schemeClr val="tx1"/>
                </a:solidFill>
              </a:rPr>
              <a:t>选一选</a:t>
            </a:r>
            <a:endParaRPr lang="zh-CN" altLang="en-US" sz="6000" b="1" dirty="0">
              <a:solidFill>
                <a:schemeClr val="tx1"/>
              </a:solidFill>
            </a:endParaRPr>
          </a:p>
        </p:txBody>
      </p:sp>
      <p:pic>
        <p:nvPicPr>
          <p:cNvPr id="12" name="图片 11" descr="timg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06" y="2143122"/>
            <a:ext cx="2357455" cy="1771039"/>
          </a:xfrm>
          <a:prstGeom prst="rect">
            <a:avLst/>
          </a:prstGeom>
        </p:spPr>
      </p:pic>
      <p:pic>
        <p:nvPicPr>
          <p:cNvPr id="13" name="图片 12" descr="u=2437590701,3591166671&amp;fm=26&amp;gp=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26" y="2143122"/>
            <a:ext cx="2190735" cy="1643051"/>
          </a:xfrm>
          <a:prstGeom prst="rect">
            <a:avLst/>
          </a:prstGeom>
        </p:spPr>
      </p:pic>
      <p:sp>
        <p:nvSpPr>
          <p:cNvPr id="14" name="副标题 10"/>
          <p:cNvSpPr txBox="1">
            <a:spLocks/>
          </p:cNvSpPr>
          <p:nvPr/>
        </p:nvSpPr>
        <p:spPr>
          <a:xfrm>
            <a:off x="3214678" y="4000492"/>
            <a:ext cx="3143240" cy="1143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en-US" altLang="zh-CN" sz="6000" b="1" dirty="0" err="1" smtClean="0"/>
              <a:t>huí</a:t>
            </a:r>
            <a:r>
              <a:rPr lang="en-US" altLang="zh-CN" sz="6000" b="1" dirty="0" smtClean="0"/>
              <a:t> </a:t>
            </a:r>
            <a:r>
              <a:rPr lang="en-US" altLang="zh-CN" sz="6000" b="1" dirty="0" err="1" smtClean="0"/>
              <a:t>xíng</a:t>
            </a:r>
            <a:r>
              <a:rPr lang="en-US" altLang="zh-CN" sz="6000" b="1" dirty="0" smtClean="0"/>
              <a:t> </a:t>
            </a:r>
            <a:r>
              <a:rPr lang="en-US" altLang="zh-CN" sz="6000" b="1" dirty="0" err="1" smtClean="0"/>
              <a:t>zhēn</a:t>
            </a:r>
            <a:r>
              <a:rPr lang="en-US" altLang="zh-CN" sz="6000" b="1" dirty="0" smtClean="0"/>
              <a:t> </a:t>
            </a:r>
          </a:p>
          <a:p>
            <a:pPr lvl="0" algn="ctr">
              <a:spcBef>
                <a:spcPct val="20000"/>
              </a:spcBef>
            </a:pP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回    形    针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副标题 10"/>
          <p:cNvSpPr txBox="1">
            <a:spLocks/>
          </p:cNvSpPr>
          <p:nvPr/>
        </p:nvSpPr>
        <p:spPr>
          <a:xfrm>
            <a:off x="6357950" y="3786196"/>
            <a:ext cx="2786050" cy="1357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en-US" altLang="zh-CN" sz="4000" b="1" dirty="0" err="1" smtClean="0"/>
              <a:t>xiǎo</a:t>
            </a:r>
            <a:r>
              <a:rPr lang="en-US" altLang="zh-CN" sz="4000" b="1" dirty="0" smtClean="0"/>
              <a:t> </a:t>
            </a:r>
            <a:r>
              <a:rPr lang="en-US" altLang="zh-CN" sz="4000" b="1" dirty="0" err="1" smtClean="0"/>
              <a:t>bàng</a:t>
            </a:r>
            <a:endParaRPr lang="en-US" altLang="zh-CN" sz="4000" b="1" dirty="0" smtClean="0"/>
          </a:p>
          <a:p>
            <a:pPr lvl="0" algn="ctr">
              <a:spcBef>
                <a:spcPct val="20000"/>
              </a:spcBef>
            </a:pPr>
            <a:r>
              <a:rPr lang="zh-CN" altLang="en-US" sz="4000" b="1" dirty="0" smtClean="0"/>
              <a:t>小     棒</a:t>
            </a:r>
            <a:r>
              <a:rPr lang="en-US" altLang="zh-CN" sz="4000" b="1" dirty="0" smtClean="0"/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0108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3545"/>
            <a:ext cx="4508001" cy="1764796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-357208"/>
            <a:ext cx="3500462" cy="5191431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88687"/>
            <a:ext cx="4745746" cy="325527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13782" y="1357304"/>
            <a:ext cx="55302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/>
              <a:t>wǒ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kě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yǐ</a:t>
            </a:r>
            <a:r>
              <a:rPr lang="en-US" altLang="zh-CN" sz="4000" dirty="0" smtClean="0"/>
              <a:t> </a:t>
            </a:r>
            <a:r>
              <a:rPr lang="en-US" altLang="zh-CN" sz="4000" dirty="0" err="1" smtClean="0"/>
              <a:t>xuǎn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zé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zì</a:t>
            </a:r>
            <a:r>
              <a:rPr lang="en-US" altLang="zh-CN" sz="4000" dirty="0" smtClean="0"/>
              <a:t>  </a:t>
            </a:r>
            <a:r>
              <a:rPr lang="en-US" altLang="zh-CN" sz="4000" dirty="0" err="1" smtClean="0"/>
              <a:t>jǐ</a:t>
            </a:r>
            <a:r>
              <a:rPr lang="en-US" altLang="zh-CN" sz="4000" dirty="0" smtClean="0"/>
              <a:t>   </a:t>
            </a:r>
            <a:r>
              <a:rPr lang="en-US" altLang="zh-CN" sz="4000" dirty="0" err="1" smtClean="0"/>
              <a:t>xǐ</a:t>
            </a:r>
            <a:r>
              <a:rPr lang="en-US" altLang="zh-CN" sz="4000" dirty="0" smtClean="0"/>
              <a:t> </a:t>
            </a:r>
          </a:p>
          <a:p>
            <a:r>
              <a:rPr lang="zh-CN" altLang="en-US" sz="4000" dirty="0" smtClean="0"/>
              <a:t>我  可  以  选   择 自己</a:t>
            </a:r>
            <a:r>
              <a:rPr lang="en-US" altLang="zh-CN" sz="4000" dirty="0" smtClean="0"/>
              <a:t> </a:t>
            </a:r>
            <a:r>
              <a:rPr lang="zh-CN" altLang="en-US" sz="4000" dirty="0" smtClean="0"/>
              <a:t>喜</a:t>
            </a:r>
            <a:endParaRPr lang="en-US" altLang="zh-CN" sz="4000" dirty="0" smtClean="0"/>
          </a:p>
          <a:p>
            <a:r>
              <a:rPr lang="en-US" altLang="zh-CN" sz="4000" dirty="0" err="1" smtClean="0"/>
              <a:t>huān</a:t>
            </a:r>
            <a:r>
              <a:rPr lang="en-US" altLang="zh-CN" sz="4000" dirty="0" smtClean="0"/>
              <a:t> de ma </a:t>
            </a:r>
          </a:p>
          <a:p>
            <a:r>
              <a:rPr lang="zh-CN" altLang="en-US" sz="4000" dirty="0" smtClean="0"/>
              <a:t>   欢   的  吗 ？</a:t>
            </a:r>
            <a:endParaRPr lang="zh-CN" alt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606104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47" y="184310"/>
            <a:ext cx="3357554" cy="4679144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59" y="3767311"/>
            <a:ext cx="2066548" cy="1211582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6" y="3243445"/>
            <a:ext cx="2404877" cy="1892812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ctrTitle"/>
          </p:nvPr>
        </p:nvSpPr>
        <p:spPr>
          <a:xfrm>
            <a:off x="4429124" y="357172"/>
            <a:ext cx="4214842" cy="928694"/>
          </a:xfrm>
        </p:spPr>
        <p:txBody>
          <a:bodyPr>
            <a:normAutofit/>
          </a:bodyPr>
          <a:lstStyle/>
          <a:p>
            <a:r>
              <a:rPr lang="zh-CN" altLang="en-US" sz="5400" b="1" dirty="0" smtClean="0"/>
              <a:t>做一做</a:t>
            </a:r>
            <a:endParaRPr lang="zh-CN" altLang="en-US" sz="5400" b="1" dirty="0"/>
          </a:p>
        </p:txBody>
      </p:sp>
      <p:sp>
        <p:nvSpPr>
          <p:cNvPr id="13" name="副标题 12"/>
          <p:cNvSpPr>
            <a:spLocks noGrp="1"/>
          </p:cNvSpPr>
          <p:nvPr>
            <p:ph type="subTitle" idx="1"/>
          </p:nvPr>
        </p:nvSpPr>
        <p:spPr>
          <a:xfrm>
            <a:off x="571472" y="2428874"/>
            <a:ext cx="7358114" cy="2214578"/>
          </a:xfrm>
        </p:spPr>
        <p:txBody>
          <a:bodyPr>
            <a:normAutofit fontScale="25000" lnSpcReduction="20000"/>
          </a:bodyPr>
          <a:lstStyle/>
          <a:p>
            <a:r>
              <a:rPr lang="en-US" altLang="zh-CN" sz="14400" b="1" dirty="0" err="1" smtClean="0">
                <a:solidFill>
                  <a:schemeClr val="tx1"/>
                </a:solidFill>
              </a:rPr>
              <a:t>xuǎn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zé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liǎng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zhǒng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wù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tǐ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zh-CN" altLang="en-US" sz="14400" b="1" dirty="0" smtClean="0">
                <a:solidFill>
                  <a:schemeClr val="tx1"/>
                </a:solidFill>
              </a:rPr>
              <a:t>，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cè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4400" b="1" dirty="0" err="1" smtClean="0">
                <a:solidFill>
                  <a:schemeClr val="tx1"/>
                </a:solidFill>
              </a:rPr>
              <a:t>liàng</a:t>
            </a:r>
            <a:r>
              <a:rPr lang="en-US" altLang="zh-CN" sz="14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zh-CN" altLang="en-US" sz="14400" b="1" dirty="0" smtClean="0">
                <a:solidFill>
                  <a:schemeClr val="tx1"/>
                </a:solidFill>
              </a:rPr>
              <a:t>选   择   两     种      物  体， 测  量</a:t>
            </a:r>
            <a:endParaRPr lang="en-US" altLang="zh-CN" sz="14400" b="1" dirty="0" smtClean="0">
              <a:solidFill>
                <a:schemeClr val="tx1"/>
              </a:solidFill>
            </a:endParaRPr>
          </a:p>
          <a:p>
            <a:r>
              <a:rPr lang="en-US" altLang="zh-CN" sz="12300" b="1" dirty="0" err="1" smtClean="0">
                <a:solidFill>
                  <a:schemeClr val="tx1"/>
                </a:solidFill>
              </a:rPr>
              <a:t>zhuō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zǐ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 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hé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shū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</a:t>
            </a:r>
            <a:r>
              <a:rPr lang="zh-CN" altLang="en-US" sz="12300" b="1" dirty="0" smtClean="0">
                <a:solidFill>
                  <a:schemeClr val="tx1"/>
                </a:solidFill>
              </a:rPr>
              <a:t>，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bìng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zuò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hǎo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 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jì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  </a:t>
            </a:r>
            <a:r>
              <a:rPr lang="en-US" altLang="zh-CN" sz="12300" b="1" dirty="0" err="1" smtClean="0">
                <a:solidFill>
                  <a:schemeClr val="tx1"/>
                </a:solidFill>
              </a:rPr>
              <a:t>lù</a:t>
            </a:r>
            <a:r>
              <a:rPr lang="en-US" altLang="zh-CN" sz="12300" b="1" dirty="0" smtClean="0">
                <a:solidFill>
                  <a:schemeClr val="tx1"/>
                </a:solidFill>
              </a:rPr>
              <a:t> 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sz="14400" b="1" dirty="0" smtClean="0">
                <a:solidFill>
                  <a:schemeClr val="tx1"/>
                </a:solidFill>
              </a:rPr>
              <a:t>      桌  子 和 书 ，并    做   好  记 录。</a:t>
            </a:r>
            <a:endParaRPr lang="zh-CN" altLang="en-US" sz="1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8617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" y="36597"/>
            <a:ext cx="5645973" cy="5143500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1" y="699507"/>
            <a:ext cx="4096520" cy="4443993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0"/>
            <a:ext cx="1000132" cy="177414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496043"/>
            <a:ext cx="1621841" cy="91427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538" y="785800"/>
            <a:ext cx="814214" cy="144434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淘宝网chenying0907出品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2336" y="3786196"/>
            <a:ext cx="1456458" cy="821042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85998"/>
            <a:ext cx="1676704" cy="9452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淘宝网chenying0907出品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08" y="708130"/>
            <a:ext cx="2500330" cy="443537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1281039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68917"/>
            <a:ext cx="6537973" cy="1481331"/>
          </a:xfrm>
          <a:prstGeom prst="rect">
            <a:avLst/>
          </a:prstGeom>
        </p:spPr>
      </p:pic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67064"/>
            <a:ext cx="2148844" cy="2432309"/>
          </a:xfrm>
          <a:prstGeom prst="rect">
            <a:avLst/>
          </a:prstGeom>
        </p:spPr>
      </p:pic>
      <p:pic>
        <p:nvPicPr>
          <p:cNvPr id="4" name="淘宝网chenying0907出品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39630"/>
            <a:ext cx="2368301" cy="2624333"/>
          </a:xfrm>
          <a:prstGeom prst="rect">
            <a:avLst/>
          </a:prstGeom>
        </p:spPr>
      </p:pic>
      <p:pic>
        <p:nvPicPr>
          <p:cNvPr id="5" name="淘宝网chenying0907出品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9181"/>
            <a:ext cx="2212853" cy="2377445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34" y="2571751"/>
            <a:ext cx="2309143" cy="2571750"/>
          </a:xfrm>
          <a:prstGeom prst="rect">
            <a:avLst/>
          </a:prstGeom>
        </p:spPr>
      </p:pic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99"/>
            <a:ext cx="2350013" cy="2752350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87" y="-35288"/>
            <a:ext cx="2578613" cy="1874524"/>
          </a:xfrm>
          <a:prstGeom prst="rect">
            <a:avLst/>
          </a:prstGeom>
        </p:spPr>
      </p:pic>
      <p:pic>
        <p:nvPicPr>
          <p:cNvPr id="10" name="淘宝网chenying0907出品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22902">
            <a:off x="6977346" y="3486293"/>
            <a:ext cx="1554504" cy="87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淘宝网chenying0907出品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0138">
            <a:off x="5261666" y="2912461"/>
            <a:ext cx="974598" cy="1728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淘宝网chenying0907出品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66626">
            <a:off x="3282449" y="2949590"/>
            <a:ext cx="1027180" cy="1822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淘宝网chenying0907出品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52164">
            <a:off x="1314147" y="2913343"/>
            <a:ext cx="987404" cy="175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123729" y="1112426"/>
            <a:ext cx="460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方正胖头鱼简体" panose="03000509000000000000" pitchFamily="65" charset="-122"/>
              <a:ea typeface="方正胖头鱼简体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17130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22" y="1285866"/>
            <a:ext cx="3897784" cy="3571882"/>
          </a:xfrm>
          <a:prstGeom prst="rect">
            <a:avLst/>
          </a:prstGeom>
        </p:spPr>
      </p:pic>
      <p:pic>
        <p:nvPicPr>
          <p:cNvPr id="8" name="淘宝网chenying0907出品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1" y="1357305"/>
            <a:ext cx="4131653" cy="37861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531212">
            <a:off x="2063506" y="614532"/>
            <a:ext cx="2270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头鱼简体" panose="03000509000000000000" pitchFamily="65" charset="-122"/>
                <a:ea typeface="方正胖头鱼简体" panose="03000509000000000000" pitchFamily="65" charset="-122"/>
              </a:rPr>
              <a:t>记一记</a:t>
            </a: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胖头鱼简体" panose="03000509000000000000" pitchFamily="65" charset="-122"/>
              <a:ea typeface="方正胖头鱼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5656" y="1044525"/>
            <a:ext cx="5198344" cy="4098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164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C 0.00469 -0.00247 0.00938 -0.00463 0.01372 -0.00741 C 0.01823 -0.0105 0.02101 -0.01482 0.02535 -0.01698 C 0.04948 -0.03241 0.08108 -0.03889 0.10851 -0.04414 C 0.11163 -0.04568 0.11406 -0.04815 0.11736 -0.04908 C 0.12691 -0.05 0.13177 -0.03581 0.13611 -0.02932 C 0.13819 -0.01636 0.14201 -0.0034 0.14514 0.00956 C 0.14549 0.01234 0.14549 0.01512 0.14722 0.01697 C 0.14896 0.01882 0.15191 0.01852 0.15417 0.01975 C 0.16563 0.01852 0.17743 0.01913 0.18906 0.01697 C 0.20938 0.01296 0.22448 -0.00957 0.24444 -0.01482 C 0.2467 -0.01636 0.24844 -0.01945 0.25139 -0.01976 C 0.27188 -0.02192 0.26146 -0.01852 0.26771 -0.00741 C 0.26892 -0.00432 0.2724 -0.00278 0.27413 3.45679E-6 C 0.27604 0.00216 0.27656 0.00617 0.27882 0.0074 C 0.28472 0.01049 0.29757 0.01234 0.29757 0.01265 C 0.31493 0.01111 0.33281 0.01142 0.35052 0.00956 C 0.37413 0.00679 0.38576 -0.00186 0.40833 -0.00957 C 0.42604 -0.01574 0.44549 -0.02037 0.46389 -0.02439 C 0.46632 -0.02346 0.46927 -0.02408 0.47031 -0.02192 C 0.47118 -0.02161 0.47379 -0.00648 0.47552 -0.00494 C 0.47656 -0.00309 0.48004 -0.0034 0.48264 -0.00247 C 0.52066 -0.00803 0.55677 -0.02624 0.59323 -0.03889 C 0.59635 -0.03735 0.59965 -0.03704 0.60226 -0.03426 C 0.60417 -0.03241 0.6033 -0.02932 0.60434 -0.02716 C 0.60903 -0.0179 0.61267 -0.01328 0.61858 -0.00494 C 0.62396 0.01265 0.61615 -0.00741 0.62795 0.0074 C 0.62986 0.00987 0.6309 0.01389 0.63247 0.01697 C 0.6684 0.01389 0.70278 0.01265 0.73646 3.45679E-6 C 0.74583 -0.0034 0.75451 -0.00895 0.76372 -0.01235 C 0.8375 -0.03889 0.73785 0.00308 0.81719 -0.03179 C 0.82153 -0.03395 0.8316 -0.03673 0.8316 -0.03642 C 0.84566 -0.03179 0.85156 -0.01081 0.86372 3.45679E-6 C 0.87188 0.0074 0.88576 0.00833 0.89583 0.01234 C 0.90747 0.01111 0.91892 0.01234 0.93056 0.00956 C 0.93368 0.00895 0.9349 0.00432 0.9375 0.00216 C 0.94462 -0.00309 0.95313 -0.00741 0.96059 -0.01235 C 0.97118 -0.01883 0.98524 -0.01574 0.9974 -0.01698 C 1.03976 -0.01544 1.08212 -0.01513 1.12483 -0.01235 C 1.14427 -0.01081 1.16441 -0.00093 1.18472 3.45679E-6 C 1.22014 0.00154 1.28056 0.00432 1.2908 0.00216 " pathEditMode="relative" rAng="0" ptsTypes="ffffffffffffffffffffffffffffffffffffffff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淘宝网chenying0907出品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22" y="1285866"/>
            <a:ext cx="3897784" cy="3571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531212">
            <a:off x="2063506" y="614532"/>
            <a:ext cx="2270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胖头鱼简体" panose="03000509000000000000" pitchFamily="65" charset="-122"/>
                <a:ea typeface="方正胖头鱼简体" panose="03000509000000000000" pitchFamily="65" charset="-122"/>
              </a:rPr>
              <a:t>比一比</a:t>
            </a: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胖头鱼简体" panose="03000509000000000000" pitchFamily="65" charset="-122"/>
              <a:ea typeface="方正胖头鱼简体" panose="03000509000000000000" pitchFamily="65" charset="-122"/>
            </a:endParaRP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39435" y="338935"/>
            <a:ext cx="4679940" cy="49291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8164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000">
        <p14:vortex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3622.pptx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全屏显示(16:9)</PresentationFormat>
  <Paragraphs>45</Paragraphs>
  <Slides>11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主题​​</vt:lpstr>
      <vt:lpstr> 教科版一年级上册第二单元第4课  </vt:lpstr>
      <vt:lpstr>幻灯片 2</vt:lpstr>
      <vt:lpstr>xiàng pí  橡    皮</vt:lpstr>
      <vt:lpstr>幻灯片 4</vt:lpstr>
      <vt:lpstr>做一做</vt:lpstr>
      <vt:lpstr>幻灯片 6</vt:lpstr>
      <vt:lpstr>幻灯片 7</vt:lpstr>
      <vt:lpstr>幻灯片 8</vt:lpstr>
      <vt:lpstr>幻灯片 9</vt:lpstr>
      <vt:lpstr>  wǒ men de   cè liàng jié guǒ yǒu nǎ  1. 我 们   的    测  量    结  果  有   哪          xiē  bú  tóng                   些   不    同   ？</vt:lpstr>
      <vt:lpstr>幻灯片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3622.pptx</dc:title>
  <dc:creator/>
  <cp:keywords/>
  <dc:description/>
  <cp:lastModifiedBy/>
  <cp:revision>1</cp:revision>
  <dcterms:created xsi:type="dcterms:W3CDTF">2017-03-17T01:00:46Z</dcterms:created>
  <dcterms:modified xsi:type="dcterms:W3CDTF">2017-08-24T15:19:49Z</dcterms:modified>
</cp:coreProperties>
</file>