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3"/>
  </p:notesMasterIdLst>
  <p:sldIdLst>
    <p:sldId id="256" r:id="rId2"/>
    <p:sldId id="276" r:id="rId3"/>
    <p:sldId id="277" r:id="rId4"/>
    <p:sldId id="278" r:id="rId5"/>
    <p:sldId id="280" r:id="rId6"/>
    <p:sldId id="279" r:id="rId7"/>
    <p:sldId id="281" r:id="rId8"/>
    <p:sldId id="289" r:id="rId9"/>
    <p:sldId id="290" r:id="rId10"/>
    <p:sldId id="288" r:id="rId11"/>
    <p:sldId id="285" r:id="rId12"/>
  </p:sldIdLst>
  <p:sldSz cx="9144000" cy="5143500" type="screen16x9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99"/>
    <a:srgbClr val="FF9900"/>
    <a:srgbClr val="006600"/>
    <a:srgbClr val="A7060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867" autoAdjust="0"/>
    <p:restoredTop sz="94660"/>
  </p:normalViewPr>
  <p:slideViewPr>
    <p:cSldViewPr>
      <p:cViewPr>
        <p:scale>
          <a:sx n="50" d="100"/>
          <a:sy n="50" d="100"/>
        </p:scale>
        <p:origin x="-1560" y="-6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E3E44-C48F-4FC2-A693-7CED8DA7799F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AC9B1-FD06-4238-BED2-875F2116BDB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640018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53254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53254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53254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53254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1AC9B1-FD06-4238-BED2-875F2116BDB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8878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0903639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2531963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551868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85146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07377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0789873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516311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689669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6481074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7369985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686153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6AA53-2C50-4A48-BAD7-DCB50DE8D4B2}" type="datetimeFigureOut">
              <a:rPr lang="zh-CN" altLang="en-US" smtClean="0"/>
              <a:pPr/>
              <a:t>2017/8/24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9CA-7233-45BC-815C-EF73CAD1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98769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25.jpe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642910" y="500048"/>
            <a:ext cx="7772400" cy="1102519"/>
          </a:xfrm>
        </p:spPr>
        <p:txBody>
          <a:bodyPr>
            <a:normAutofit fontScale="90000"/>
          </a:bodyPr>
          <a:lstStyle/>
          <a:p>
            <a:r>
              <a:rPr lang="zh-CN" altLang="en-US" b="1" smtClean="0"/>
              <a:t> 教科版一年级上册第二单元第</a:t>
            </a:r>
            <a:r>
              <a:rPr lang="en-US" altLang="zh-CN" b="1" smtClean="0"/>
              <a:t>4</a:t>
            </a:r>
            <a:r>
              <a:rPr lang="zh-CN" altLang="en-US" b="1" smtClean="0"/>
              <a:t>课 </a:t>
            </a:r>
            <a:r>
              <a:rPr lang="zh-CN" altLang="en-US" kern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/>
            </a:r>
            <a:br>
              <a:rPr lang="zh-CN" altLang="en-US" kern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</a:br>
            <a:endParaRPr lang="zh-CN" altLang="en-US" dirty="0"/>
          </a:p>
        </p:txBody>
      </p:sp>
      <p:sp>
        <p:nvSpPr>
          <p:cNvPr id="8" name="副标题 7"/>
          <p:cNvSpPr txBox="1">
            <a:spLocks noGrp="1"/>
          </p:cNvSpPr>
          <p:nvPr>
            <p:ph type="subTitle" idx="1"/>
          </p:nvPr>
        </p:nvSpPr>
        <p:spPr>
          <a:xfrm>
            <a:off x="285720" y="1785932"/>
            <a:ext cx="88582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Yòng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bú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tóng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de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wù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tǐ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lái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cè</a:t>
            </a:r>
            <a:r>
              <a:rPr lang="en-US" altLang="zh-CN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   </a:t>
            </a:r>
            <a:r>
              <a:rPr lang="en-US" altLang="zh-CN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liàng</a:t>
            </a:r>
            <a:endParaRPr lang="en-US" altLang="zh-CN" sz="28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方正卡通简体" pitchFamily="65" charset="-122"/>
              <a:ea typeface="方正卡通简体" pitchFamily="65" charset="-122"/>
            </a:endParaRPr>
          </a:p>
          <a:p>
            <a:pPr algn="ctr"/>
            <a:r>
              <a:rPr lang="zh-CN" altLang="en-US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方正卡通简体" pitchFamily="65" charset="-122"/>
                <a:ea typeface="方正卡通简体" pitchFamily="65" charset="-122"/>
              </a:rPr>
              <a:t>用   不   同   的  物  体  来  测  量</a:t>
            </a:r>
            <a:endParaRPr lang="zh-CN" altLang="en-US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方正卡通简体" pitchFamily="65" charset="-122"/>
              <a:ea typeface="方正卡通简体" pitchFamily="65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3716593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 smtClean="0">
                <a:latin typeface="华文楷体" pitchFamily="2" charset="-122"/>
                <a:ea typeface="华文楷体" pitchFamily="2" charset="-122"/>
              </a:rPr>
              <a:t>玉环市沙门中心小学 王星星 </a:t>
            </a:r>
            <a:endParaRPr lang="en-US" altLang="zh-CN" sz="4400" b="1" dirty="0" smtClean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2" name="淘宝网chenying0907出品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7354" y="1979669"/>
            <a:ext cx="3483871" cy="31638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357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4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428860" y="0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pc="50" dirty="0" smtClean="0">
                <a:ln w="12700" cmpd="sng">
                  <a:solidFill>
                    <a:srgbClr val="FF3399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方正少儿简体" pitchFamily="65" charset="-122"/>
                <a:ea typeface="方正少儿简体" pitchFamily="65" charset="-122"/>
              </a:rPr>
              <a:t>想一想</a:t>
            </a:r>
            <a:endParaRPr lang="zh-CN" altLang="en-US" sz="3600" b="1" spc="50" dirty="0">
              <a:ln w="12700" cmpd="sng">
                <a:solidFill>
                  <a:srgbClr val="FF3399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方正少儿简体" pitchFamily="65" charset="-122"/>
              <a:ea typeface="方正少儿简体" pitchFamily="65" charset="-122"/>
            </a:endParaRPr>
          </a:p>
        </p:txBody>
      </p:sp>
      <p:pic>
        <p:nvPicPr>
          <p:cNvPr id="25" name="淘宝网chenying0907出品 2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5784" y="0"/>
            <a:ext cx="1954967" cy="4831171"/>
          </a:xfrm>
          <a:prstGeom prst="rect">
            <a:avLst/>
          </a:prstGeom>
          <a:effectLst>
            <a:outerShdw blurRad="152400" dist="1016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900082" y="1142990"/>
            <a:ext cx="8243918" cy="1271596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>  </a:t>
            </a:r>
            <a:r>
              <a:rPr lang="en-US" altLang="zh-CN" sz="4000" dirty="0" err="1" smtClean="0"/>
              <a:t>wǒ</a:t>
            </a:r>
            <a:r>
              <a:rPr lang="en-US" altLang="zh-CN" sz="4000" dirty="0" smtClean="0"/>
              <a:t> </a:t>
            </a:r>
            <a:r>
              <a:rPr lang="en-US" altLang="zh-CN" sz="4000" dirty="0" smtClean="0"/>
              <a:t>men </a:t>
            </a:r>
            <a:r>
              <a:rPr lang="en-US" altLang="zh-CN" sz="4000" dirty="0" smtClean="0"/>
              <a:t>de   </a:t>
            </a:r>
            <a:r>
              <a:rPr lang="en-US" altLang="zh-CN" sz="4000" dirty="0" err="1" smtClean="0"/>
              <a:t>cè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liàng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jié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guǒ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yǒu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nǎ</a:t>
            </a:r>
            <a:r>
              <a:rPr lang="en-US" altLang="zh-CN" sz="4000" dirty="0" smtClean="0"/>
              <a:t> </a:t>
            </a:r>
            <a:br>
              <a:rPr lang="en-US" altLang="zh-CN" sz="4000" dirty="0" smtClean="0"/>
            </a:br>
            <a:r>
              <a:rPr lang="en-US" altLang="zh-CN" sz="4000" dirty="0" smtClean="0"/>
              <a:t>1. </a:t>
            </a:r>
            <a:r>
              <a:rPr lang="zh-CN" altLang="en-US" sz="4000" dirty="0" smtClean="0"/>
              <a:t>我 们   的    测  量    结  果  有   哪</a:t>
            </a:r>
            <a:r>
              <a:rPr lang="en-US" altLang="zh-CN" sz="4000" dirty="0" smtClean="0"/>
              <a:t/>
            </a:r>
            <a:br>
              <a:rPr lang="en-US" altLang="zh-CN" sz="4000" dirty="0" smtClean="0"/>
            </a:br>
            <a:r>
              <a:rPr lang="en-US" altLang="zh-CN" sz="4000" dirty="0" smtClean="0"/>
              <a:t>         </a:t>
            </a:r>
            <a:r>
              <a:rPr lang="en-US" altLang="zh-CN" sz="4000" dirty="0" err="1" smtClean="0"/>
              <a:t>xiē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bú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tóng</a:t>
            </a:r>
            <a:r>
              <a:rPr lang="en-US" altLang="zh-CN" sz="4000" dirty="0" smtClean="0"/>
              <a:t> </a:t>
            </a:r>
            <a:r>
              <a:rPr lang="en-US" altLang="zh-CN" sz="4000" dirty="0" smtClean="0"/>
              <a:t/>
            </a:r>
            <a:br>
              <a:rPr lang="en-US" altLang="zh-CN" sz="4000" dirty="0" smtClean="0"/>
            </a:br>
            <a:r>
              <a:rPr lang="en-US" altLang="zh-CN" sz="4000" dirty="0" smtClean="0"/>
              <a:t>                 </a:t>
            </a:r>
            <a:r>
              <a:rPr lang="zh-CN" altLang="en-US" sz="4000" dirty="0" smtClean="0"/>
              <a:t>些   不    同   ？</a:t>
            </a:r>
            <a:endParaRPr lang="zh-CN" altLang="en-US" dirty="0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428728" y="3071816"/>
            <a:ext cx="7215238" cy="2071684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sz="4000" dirty="0" smtClean="0">
                <a:solidFill>
                  <a:schemeClr val="tx1"/>
                </a:solidFill>
              </a:rPr>
              <a:t> 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Yòng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wù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tǐ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hé</a:t>
            </a:r>
            <a:r>
              <a:rPr lang="en-US" altLang="zh-CN" sz="4000" dirty="0" smtClean="0">
                <a:solidFill>
                  <a:schemeClr val="tx1"/>
                </a:solidFill>
              </a:rPr>
              <a:t> 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shǒu</a:t>
            </a:r>
            <a:r>
              <a:rPr lang="en-US" altLang="zh-CN" sz="4000" dirty="0" smtClean="0">
                <a:solidFill>
                  <a:schemeClr val="tx1"/>
                </a:solidFill>
              </a:rPr>
              <a:t> 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cè</a:t>
            </a:r>
            <a:r>
              <a:rPr lang="en-US" altLang="zh-CN" sz="4000" dirty="0" smtClean="0">
                <a:solidFill>
                  <a:schemeClr val="tx1"/>
                </a:solidFill>
              </a:rPr>
              <a:t> 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liàng</a:t>
            </a:r>
            <a:r>
              <a:rPr lang="en-US" altLang="zh-CN" sz="4000" dirty="0" smtClean="0">
                <a:solidFill>
                  <a:schemeClr val="tx1"/>
                </a:solidFill>
              </a:rPr>
              <a:t> </a:t>
            </a:r>
            <a:r>
              <a:rPr lang="zh-CN" altLang="en-US" sz="4000" dirty="0" smtClean="0">
                <a:solidFill>
                  <a:schemeClr val="tx1"/>
                </a:solidFill>
              </a:rPr>
              <a:t>，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nǎ</a:t>
            </a:r>
            <a:endParaRPr lang="en-US" altLang="zh-CN" sz="4000" dirty="0" smtClean="0">
              <a:solidFill>
                <a:schemeClr val="tx1"/>
              </a:solidFill>
            </a:endParaRPr>
          </a:p>
          <a:p>
            <a:r>
              <a:rPr lang="en-US" altLang="zh-CN" sz="4000" dirty="0" smtClean="0">
                <a:solidFill>
                  <a:schemeClr val="tx1"/>
                </a:solidFill>
              </a:rPr>
              <a:t>2.   </a:t>
            </a:r>
            <a:r>
              <a:rPr lang="zh-CN" altLang="en-US" sz="4000" dirty="0" smtClean="0">
                <a:solidFill>
                  <a:schemeClr val="tx1"/>
                </a:solidFill>
              </a:rPr>
              <a:t>用   物  体  和   手       测     量 ，  哪</a:t>
            </a:r>
            <a:endParaRPr lang="en-US" altLang="zh-CN" sz="4000" dirty="0" smtClean="0">
              <a:solidFill>
                <a:schemeClr val="tx1"/>
              </a:solidFill>
            </a:endParaRPr>
          </a:p>
          <a:p>
            <a:r>
              <a:rPr lang="en-US" altLang="zh-CN" sz="4000" dirty="0" smtClean="0">
                <a:solidFill>
                  <a:schemeClr val="tx1"/>
                </a:solidFill>
              </a:rPr>
              <a:t> 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gè</a:t>
            </a:r>
            <a:r>
              <a:rPr lang="en-US" altLang="zh-CN" sz="4000" dirty="0" smtClean="0">
                <a:solidFill>
                  <a:schemeClr val="tx1"/>
                </a:solidFill>
              </a:rPr>
              <a:t> 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gèng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zhǔn</a:t>
            </a:r>
            <a:r>
              <a:rPr lang="en-US" altLang="zh-CN" sz="4000" dirty="0" smtClean="0">
                <a:solidFill>
                  <a:schemeClr val="tx1"/>
                </a:solidFill>
              </a:rPr>
              <a:t>  </a:t>
            </a:r>
            <a:r>
              <a:rPr lang="en-US" altLang="zh-CN" sz="4000" dirty="0" err="1" smtClean="0">
                <a:solidFill>
                  <a:schemeClr val="tx1"/>
                </a:solidFill>
              </a:rPr>
              <a:t>què</a:t>
            </a:r>
            <a:r>
              <a:rPr lang="en-US" altLang="zh-CN" sz="4000" dirty="0" smtClean="0">
                <a:solidFill>
                  <a:schemeClr val="tx1"/>
                </a:solidFill>
              </a:rPr>
              <a:t> </a:t>
            </a:r>
            <a:endParaRPr lang="en-US" altLang="zh-CN" sz="4000" dirty="0" smtClean="0">
              <a:solidFill>
                <a:schemeClr val="tx1"/>
              </a:solidFill>
            </a:endParaRPr>
          </a:p>
          <a:p>
            <a:r>
              <a:rPr lang="zh-CN" altLang="en-US" sz="4000" dirty="0" smtClean="0">
                <a:solidFill>
                  <a:schemeClr val="tx1"/>
                </a:solidFill>
              </a:rPr>
              <a:t>         个    更     准     确    ？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003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2"/>
      <p:bldP spid="8" grpId="0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淘宝网chenying0907出品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0043"/>
            <a:ext cx="2724918" cy="3913640"/>
          </a:xfrm>
          <a:prstGeom prst="rect">
            <a:avLst/>
          </a:prstGeom>
        </p:spPr>
      </p:pic>
      <p:pic>
        <p:nvPicPr>
          <p:cNvPr id="3" name="淘宝网chenying0907出品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974713"/>
            <a:ext cx="2665481" cy="4151385"/>
          </a:xfrm>
          <a:prstGeom prst="rect">
            <a:avLst/>
          </a:prstGeom>
        </p:spPr>
      </p:pic>
      <p:pic>
        <p:nvPicPr>
          <p:cNvPr id="4" name="淘宝网chenying0907出品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518" y="3070871"/>
            <a:ext cx="1005842" cy="1508763"/>
          </a:xfrm>
          <a:prstGeom prst="rect">
            <a:avLst/>
          </a:prstGeom>
        </p:spPr>
      </p:pic>
      <p:pic>
        <p:nvPicPr>
          <p:cNvPr id="5" name="淘宝网chenying0907出品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825253"/>
            <a:ext cx="1426467" cy="1138430"/>
          </a:xfrm>
          <a:prstGeom prst="rect">
            <a:avLst/>
          </a:prstGeom>
        </p:spPr>
      </p:pic>
      <p:pic>
        <p:nvPicPr>
          <p:cNvPr id="6" name="淘宝网chenying0907出品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71694"/>
            <a:ext cx="1737364" cy="2971806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2857488" y="428610"/>
            <a:ext cx="535783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800" dirty="0" err="1" smtClean="0"/>
              <a:t>zài</a:t>
            </a:r>
            <a:r>
              <a:rPr lang="en-US" altLang="zh-CN" sz="8800" dirty="0" smtClean="0"/>
              <a:t> </a:t>
            </a:r>
            <a:r>
              <a:rPr lang="en-US" altLang="zh-CN" sz="8800" dirty="0" smtClean="0"/>
              <a:t>  </a:t>
            </a:r>
            <a:r>
              <a:rPr lang="en-US" altLang="zh-CN" sz="8800" dirty="0" err="1" smtClean="0"/>
              <a:t>jiàn</a:t>
            </a:r>
            <a:endParaRPr lang="en-US" altLang="zh-CN" sz="8800" dirty="0" smtClean="0"/>
          </a:p>
          <a:p>
            <a:r>
              <a:rPr lang="zh-CN" altLang="en-US" sz="8800" dirty="0" smtClean="0"/>
              <a:t> 再    见</a:t>
            </a:r>
            <a:endParaRPr lang="zh-CN" altLang="en-US" sz="8800" dirty="0"/>
          </a:p>
        </p:txBody>
      </p:sp>
    </p:spTree>
    <p:extLst>
      <p:ext uri="{BB962C8B-B14F-4D97-AF65-F5344CB8AC3E}">
        <p14:creationId xmlns="" xmlns:p14="http://schemas.microsoft.com/office/powerpoint/2010/main" val="2016440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222" y="357172"/>
            <a:ext cx="2734062" cy="25054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20531212">
            <a:off x="2436464" y="731857"/>
            <a:ext cx="2594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头鱼简体" panose="03000509000000000000" pitchFamily="65" charset="-122"/>
                <a:ea typeface="方正胖头鱼简体" panose="03000509000000000000" pitchFamily="65" charset="-122"/>
              </a:rPr>
              <a:t>说一说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胖头鱼简体" panose="03000509000000000000" pitchFamily="65" charset="-122"/>
              <a:ea typeface="方正胖头鱼简体" panose="03000509000000000000" pitchFamily="65" charset="-122"/>
            </a:endParaRPr>
          </a:p>
        </p:txBody>
      </p:sp>
      <p:sp>
        <p:nvSpPr>
          <p:cNvPr id="19" name="副标题 18"/>
          <p:cNvSpPr>
            <a:spLocks noGrp="1"/>
          </p:cNvSpPr>
          <p:nvPr>
            <p:ph type="subTitle" idx="1"/>
          </p:nvPr>
        </p:nvSpPr>
        <p:spPr>
          <a:xfrm>
            <a:off x="571440" y="2928940"/>
            <a:ext cx="8572560" cy="2643206"/>
          </a:xfrm>
        </p:spPr>
        <p:txBody>
          <a:bodyPr>
            <a:normAutofit fontScale="40000" lnSpcReduction="20000"/>
          </a:bodyPr>
          <a:lstStyle/>
          <a:p>
            <a:r>
              <a:rPr lang="en-US" sz="8000" dirty="0" err="1" smtClean="0">
                <a:solidFill>
                  <a:schemeClr val="tx1"/>
                </a:solidFill>
              </a:rPr>
              <a:t>Ch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ú</a:t>
            </a:r>
            <a:r>
              <a:rPr lang="en-US" altLang="zh-CN" sz="8000" dirty="0" smtClean="0">
                <a:solidFill>
                  <a:schemeClr val="tx1"/>
                </a:solidFill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 le </a:t>
            </a:r>
            <a:r>
              <a:rPr lang="en-US" sz="8000" dirty="0" err="1" smtClean="0">
                <a:solidFill>
                  <a:schemeClr val="tx1"/>
                </a:solidFill>
              </a:rPr>
              <a:t>sh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ǒ</a:t>
            </a:r>
            <a:r>
              <a:rPr lang="en-US" sz="8000" dirty="0" err="1" smtClean="0">
                <a:solidFill>
                  <a:schemeClr val="tx1"/>
                </a:solidFill>
              </a:rPr>
              <a:t>u</a:t>
            </a:r>
            <a:r>
              <a:rPr lang="en-US" sz="8000" dirty="0" smtClean="0">
                <a:solidFill>
                  <a:schemeClr val="tx1"/>
                </a:solidFill>
              </a:rPr>
              <a:t> </a:t>
            </a:r>
            <a:r>
              <a:rPr lang="zh-CN" altLang="en-US" sz="8000" dirty="0" smtClean="0">
                <a:solidFill>
                  <a:schemeClr val="tx1"/>
                </a:solidFill>
              </a:rPr>
              <a:t>，</a:t>
            </a:r>
            <a:r>
              <a:rPr lang="en-US" sz="8000" dirty="0" err="1" smtClean="0">
                <a:solidFill>
                  <a:schemeClr val="tx1"/>
                </a:solidFill>
              </a:rPr>
              <a:t>w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ǒ</a:t>
            </a:r>
            <a:r>
              <a:rPr lang="en-US" sz="8000" dirty="0" smtClean="0">
                <a:solidFill>
                  <a:schemeClr val="tx1"/>
                </a:solidFill>
              </a:rPr>
              <a:t> men </a:t>
            </a:r>
            <a:r>
              <a:rPr lang="en-US" sz="8000" dirty="0" err="1" smtClean="0">
                <a:solidFill>
                  <a:schemeClr val="tx1"/>
                </a:solidFill>
              </a:rPr>
              <a:t>h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á</a:t>
            </a:r>
            <a:r>
              <a:rPr lang="en-US" sz="8000" dirty="0" err="1" smtClean="0">
                <a:solidFill>
                  <a:schemeClr val="tx1"/>
                </a:solidFill>
              </a:rPr>
              <a:t>i</a:t>
            </a:r>
            <a:r>
              <a:rPr lang="en-US" sz="8000" dirty="0" smtClean="0">
                <a:solidFill>
                  <a:schemeClr val="tx1"/>
                </a:solidFill>
              </a:rPr>
              <a:t>  </a:t>
            </a:r>
            <a:r>
              <a:rPr lang="en-US" sz="8000" dirty="0" err="1" smtClean="0">
                <a:solidFill>
                  <a:schemeClr val="tx1"/>
                </a:solidFill>
              </a:rPr>
              <a:t>k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ě</a:t>
            </a:r>
            <a:r>
              <a:rPr lang="en-US" sz="8000" dirty="0" smtClean="0">
                <a:solidFill>
                  <a:schemeClr val="tx1"/>
                </a:solidFill>
              </a:rPr>
              <a:t> </a:t>
            </a:r>
            <a:r>
              <a:rPr lang="en-US" sz="8000" dirty="0" err="1" smtClean="0">
                <a:solidFill>
                  <a:schemeClr val="tx1"/>
                </a:solidFill>
              </a:rPr>
              <a:t>y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ǐ</a:t>
            </a:r>
            <a:r>
              <a:rPr lang="en-US" sz="8000" dirty="0" smtClean="0">
                <a:solidFill>
                  <a:schemeClr val="tx1"/>
                </a:solidFill>
              </a:rPr>
              <a:t> </a:t>
            </a:r>
            <a:r>
              <a:rPr lang="en-US" sz="8000" dirty="0" err="1" smtClean="0">
                <a:solidFill>
                  <a:schemeClr val="tx1"/>
                </a:solidFill>
              </a:rPr>
              <a:t>y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ò</a:t>
            </a:r>
            <a:r>
              <a:rPr lang="en-US" sz="8000" dirty="0" err="1" smtClean="0">
                <a:solidFill>
                  <a:schemeClr val="tx1"/>
                </a:solidFill>
              </a:rPr>
              <a:t>ng</a:t>
            </a:r>
            <a:r>
              <a:rPr lang="en-US" sz="8000" dirty="0" smtClean="0">
                <a:solidFill>
                  <a:schemeClr val="tx1"/>
                </a:solidFill>
              </a:rPr>
              <a:t> </a:t>
            </a:r>
            <a:r>
              <a:rPr lang="en-US" sz="8000" dirty="0" err="1" smtClean="0">
                <a:solidFill>
                  <a:schemeClr val="tx1"/>
                </a:solidFill>
              </a:rPr>
              <a:t>sh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í</a:t>
            </a:r>
            <a:r>
              <a:rPr lang="en-US" sz="8000" dirty="0" smtClean="0">
                <a:solidFill>
                  <a:schemeClr val="tx1"/>
                </a:solidFill>
              </a:rPr>
              <a:t> me </a:t>
            </a:r>
            <a:r>
              <a:rPr lang="en-US" sz="8000" dirty="0" err="1" smtClean="0">
                <a:solidFill>
                  <a:schemeClr val="tx1"/>
                </a:solidFill>
              </a:rPr>
              <a:t>l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á</a:t>
            </a:r>
            <a:r>
              <a:rPr lang="en-US" sz="8000" dirty="0" err="1" smtClean="0">
                <a:solidFill>
                  <a:schemeClr val="tx1"/>
                </a:solidFill>
              </a:rPr>
              <a:t>i</a:t>
            </a:r>
            <a:endParaRPr lang="en-US" sz="8000" dirty="0" smtClean="0">
              <a:solidFill>
                <a:schemeClr val="tx1"/>
              </a:solidFill>
            </a:endParaRPr>
          </a:p>
          <a:p>
            <a:r>
              <a:rPr lang="zh-CN" altLang="en-US" sz="8000" dirty="0" smtClean="0">
                <a:solidFill>
                  <a:schemeClr val="tx1"/>
                </a:solidFill>
              </a:rPr>
              <a:t>   除  了  手，    我   们    还  可  以  用   什   么 来</a:t>
            </a:r>
            <a:endParaRPr lang="en-US" altLang="zh-CN" sz="8000" dirty="0" smtClean="0">
              <a:solidFill>
                <a:schemeClr val="tx1"/>
              </a:solidFill>
            </a:endParaRPr>
          </a:p>
          <a:p>
            <a:r>
              <a:rPr lang="en-US" altLang="zh-CN" sz="8000" dirty="0" err="1" smtClean="0">
                <a:solidFill>
                  <a:schemeClr val="tx1"/>
                </a:solidFill>
              </a:rPr>
              <a:t>cè</a:t>
            </a:r>
            <a:r>
              <a:rPr lang="en-US" altLang="zh-CN" sz="8000" dirty="0" smtClean="0">
                <a:solidFill>
                  <a:schemeClr val="tx1"/>
                </a:solidFill>
              </a:rPr>
              <a:t> 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liàng</a:t>
            </a:r>
            <a:r>
              <a:rPr lang="en-US" altLang="zh-CN" sz="8000" dirty="0" smtClean="0">
                <a:solidFill>
                  <a:schemeClr val="tx1"/>
                </a:solidFill>
              </a:rPr>
              <a:t> 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zhǎng</a:t>
            </a:r>
            <a:r>
              <a:rPr lang="en-US" altLang="zh-CN" sz="8000" dirty="0" smtClean="0">
                <a:solidFill>
                  <a:schemeClr val="tx1"/>
                </a:solidFill>
              </a:rPr>
              <a:t> </a:t>
            </a:r>
            <a:r>
              <a:rPr lang="en-US" altLang="zh-CN" sz="8000" dirty="0" err="1" smtClean="0">
                <a:solidFill>
                  <a:schemeClr val="tx1"/>
                </a:solidFill>
              </a:rPr>
              <a:t>dù</a:t>
            </a:r>
            <a:r>
              <a:rPr lang="en-US" altLang="zh-CN" sz="8000" dirty="0" smtClean="0">
                <a:solidFill>
                  <a:schemeClr val="tx1"/>
                </a:solidFill>
              </a:rPr>
              <a:t> ne</a:t>
            </a:r>
          </a:p>
          <a:p>
            <a:r>
              <a:rPr lang="zh-CN" altLang="en-US" sz="8000" dirty="0" smtClean="0">
                <a:solidFill>
                  <a:schemeClr val="tx1"/>
                </a:solidFill>
              </a:rPr>
              <a:t>测     量    长    度   呢</a:t>
            </a:r>
            <a:endParaRPr lang="zh-CN" altLang="en-US" sz="8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003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淘宝网chenying0907出品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953" y="315451"/>
            <a:ext cx="4709757" cy="4821079"/>
          </a:xfrm>
          <a:prstGeom prst="rect">
            <a:avLst/>
          </a:prstGeom>
        </p:spPr>
      </p:pic>
      <p:pic>
        <p:nvPicPr>
          <p:cNvPr id="4" name="淘宝网chenying0907出品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50"/>
            <a:ext cx="9152137" cy="2571750"/>
          </a:xfrm>
          <a:prstGeom prst="rect">
            <a:avLst/>
          </a:prstGeom>
        </p:spPr>
      </p:pic>
      <p:pic>
        <p:nvPicPr>
          <p:cNvPr id="8" name="图片 7" descr="tim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10" y="2114548"/>
            <a:ext cx="2214578" cy="1771662"/>
          </a:xfrm>
          <a:prstGeom prst="rect">
            <a:avLst/>
          </a:prstGeom>
        </p:spPr>
      </p:pic>
      <p:sp>
        <p:nvSpPr>
          <p:cNvPr id="10" name="标题 9"/>
          <p:cNvSpPr>
            <a:spLocks noGrp="1"/>
          </p:cNvSpPr>
          <p:nvPr>
            <p:ph type="ctrTitle"/>
          </p:nvPr>
        </p:nvSpPr>
        <p:spPr>
          <a:xfrm>
            <a:off x="642910" y="3929072"/>
            <a:ext cx="2286016" cy="1214428"/>
          </a:xfrm>
        </p:spPr>
        <p:txBody>
          <a:bodyPr>
            <a:normAutofit fontScale="90000"/>
          </a:bodyPr>
          <a:lstStyle/>
          <a:p>
            <a:r>
              <a:rPr lang="en-US" altLang="zh-CN" dirty="0" err="1" smtClean="0">
                <a:latin typeface="+mn-lt"/>
              </a:rPr>
              <a:t>xiàng</a:t>
            </a:r>
            <a:r>
              <a:rPr lang="en-US" altLang="zh-CN" dirty="0" smtClean="0">
                <a:latin typeface="+mn-lt"/>
              </a:rPr>
              <a:t> </a:t>
            </a:r>
            <a:r>
              <a:rPr lang="en-US" altLang="zh-CN" dirty="0" err="1" smtClean="0">
                <a:latin typeface="+mn-lt"/>
              </a:rPr>
              <a:t>pí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 </a:t>
            </a:r>
            <a:r>
              <a:rPr lang="zh-CN" altLang="en-US" dirty="0" smtClean="0"/>
              <a:t>橡    皮</a:t>
            </a:r>
            <a:endParaRPr lang="zh-CN" altLang="en-US" dirty="0"/>
          </a:p>
        </p:txBody>
      </p:sp>
      <p:sp>
        <p:nvSpPr>
          <p:cNvPr id="11" name="副标题 10"/>
          <p:cNvSpPr>
            <a:spLocks noGrp="1"/>
          </p:cNvSpPr>
          <p:nvPr>
            <p:ph type="subTitle" idx="1"/>
          </p:nvPr>
        </p:nvSpPr>
        <p:spPr>
          <a:xfrm>
            <a:off x="0" y="285734"/>
            <a:ext cx="3143240" cy="1143008"/>
          </a:xfrm>
        </p:spPr>
        <p:txBody>
          <a:bodyPr>
            <a:normAutofit/>
          </a:bodyPr>
          <a:lstStyle/>
          <a:p>
            <a:r>
              <a:rPr lang="zh-CN" altLang="en-US" sz="6000" b="1" dirty="0" smtClean="0">
                <a:solidFill>
                  <a:schemeClr val="tx1"/>
                </a:solidFill>
              </a:rPr>
              <a:t>选一选</a:t>
            </a:r>
            <a:endParaRPr lang="zh-CN" altLang="en-US" sz="6000" b="1" dirty="0">
              <a:solidFill>
                <a:schemeClr val="tx1"/>
              </a:solidFill>
            </a:endParaRPr>
          </a:p>
        </p:txBody>
      </p:sp>
      <p:pic>
        <p:nvPicPr>
          <p:cNvPr id="12" name="图片 11" descr="timg (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43306" y="2143122"/>
            <a:ext cx="2357455" cy="1771039"/>
          </a:xfrm>
          <a:prstGeom prst="rect">
            <a:avLst/>
          </a:prstGeom>
        </p:spPr>
      </p:pic>
      <p:pic>
        <p:nvPicPr>
          <p:cNvPr id="13" name="图片 12" descr="u=2437590701,3591166671&amp;fm=26&amp;gp=0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0826" y="2143122"/>
            <a:ext cx="2190735" cy="1643051"/>
          </a:xfrm>
          <a:prstGeom prst="rect">
            <a:avLst/>
          </a:prstGeom>
        </p:spPr>
      </p:pic>
      <p:sp>
        <p:nvSpPr>
          <p:cNvPr id="14" name="副标题 10"/>
          <p:cNvSpPr txBox="1">
            <a:spLocks/>
          </p:cNvSpPr>
          <p:nvPr/>
        </p:nvSpPr>
        <p:spPr>
          <a:xfrm>
            <a:off x="3214678" y="4000492"/>
            <a:ext cx="3143240" cy="1143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CN" sz="6000" b="1" dirty="0" err="1" smtClean="0"/>
              <a:t>huí</a:t>
            </a:r>
            <a:r>
              <a:rPr lang="en-US" altLang="zh-CN" sz="6000" b="1" dirty="0" smtClean="0"/>
              <a:t> </a:t>
            </a:r>
            <a:r>
              <a:rPr lang="en-US" altLang="zh-CN" sz="6000" b="1" dirty="0" err="1" smtClean="0"/>
              <a:t>xíng</a:t>
            </a:r>
            <a:r>
              <a:rPr lang="en-US" altLang="zh-CN" sz="6000" b="1" dirty="0" smtClean="0"/>
              <a:t> </a:t>
            </a:r>
            <a:r>
              <a:rPr lang="en-US" altLang="zh-CN" sz="6000" b="1" dirty="0" err="1" smtClean="0"/>
              <a:t>zhēn</a:t>
            </a:r>
            <a:r>
              <a:rPr lang="en-US" altLang="zh-CN" sz="6000" b="1" dirty="0" smtClean="0"/>
              <a:t> </a:t>
            </a:r>
          </a:p>
          <a:p>
            <a:pPr lvl="0" algn="ctr">
              <a:spcBef>
                <a:spcPct val="20000"/>
              </a:spcBef>
            </a:pP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回    形    针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副标题 10"/>
          <p:cNvSpPr txBox="1">
            <a:spLocks/>
          </p:cNvSpPr>
          <p:nvPr/>
        </p:nvSpPr>
        <p:spPr>
          <a:xfrm>
            <a:off x="6357950" y="3786196"/>
            <a:ext cx="2786050" cy="13573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en-US" altLang="zh-CN" sz="4000" b="1" dirty="0" err="1" smtClean="0"/>
              <a:t>xiǎo</a:t>
            </a:r>
            <a:r>
              <a:rPr lang="en-US" altLang="zh-CN" sz="4000" b="1" dirty="0" smtClean="0"/>
              <a:t> </a:t>
            </a:r>
            <a:r>
              <a:rPr lang="en-US" altLang="zh-CN" sz="4000" b="1" dirty="0" err="1" smtClean="0"/>
              <a:t>bàng</a:t>
            </a:r>
            <a:endParaRPr lang="en-US" altLang="zh-CN" sz="4000" b="1" dirty="0" smtClean="0"/>
          </a:p>
          <a:p>
            <a:pPr lvl="0" algn="ctr">
              <a:spcBef>
                <a:spcPct val="20000"/>
              </a:spcBef>
            </a:pPr>
            <a:r>
              <a:rPr lang="zh-CN" altLang="en-US" sz="4000" b="1" dirty="0" smtClean="0"/>
              <a:t>小     棒</a:t>
            </a:r>
            <a:r>
              <a:rPr lang="en-US" altLang="zh-CN" sz="4000" b="1" dirty="0" smtClean="0"/>
              <a:t> 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01087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淘宝网chenying0907出品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73545"/>
            <a:ext cx="4508001" cy="1764796"/>
          </a:xfrm>
          <a:prstGeom prst="rect">
            <a:avLst/>
          </a:prstGeom>
        </p:spPr>
      </p:pic>
      <p:pic>
        <p:nvPicPr>
          <p:cNvPr id="6" name="淘宝网chenying0907出品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-357208"/>
            <a:ext cx="3500462" cy="5191431"/>
          </a:xfrm>
          <a:prstGeom prst="rect">
            <a:avLst/>
          </a:prstGeom>
        </p:spPr>
      </p:pic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88687"/>
            <a:ext cx="4745746" cy="325527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613782" y="1357304"/>
            <a:ext cx="553021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err="1" smtClean="0"/>
              <a:t>wǒ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kě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yǐ</a:t>
            </a:r>
            <a:r>
              <a:rPr lang="en-US" altLang="zh-CN" sz="4000" dirty="0" smtClean="0"/>
              <a:t> </a:t>
            </a:r>
            <a:r>
              <a:rPr lang="en-US" altLang="zh-CN" sz="4000" dirty="0" err="1" smtClean="0"/>
              <a:t>xuǎn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zé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zì</a:t>
            </a:r>
            <a:r>
              <a:rPr lang="en-US" altLang="zh-CN" sz="4000" dirty="0" smtClean="0"/>
              <a:t>  </a:t>
            </a:r>
            <a:r>
              <a:rPr lang="en-US" altLang="zh-CN" sz="4000" dirty="0" err="1" smtClean="0"/>
              <a:t>jǐ</a:t>
            </a:r>
            <a:r>
              <a:rPr lang="en-US" altLang="zh-CN" sz="4000" dirty="0" smtClean="0"/>
              <a:t>   </a:t>
            </a:r>
            <a:r>
              <a:rPr lang="en-US" altLang="zh-CN" sz="4000" dirty="0" err="1" smtClean="0"/>
              <a:t>xǐ</a:t>
            </a:r>
            <a:r>
              <a:rPr lang="en-US" altLang="zh-CN" sz="4000" dirty="0" smtClean="0"/>
              <a:t> </a:t>
            </a:r>
          </a:p>
          <a:p>
            <a:r>
              <a:rPr lang="zh-CN" altLang="en-US" sz="4000" dirty="0" smtClean="0"/>
              <a:t>我  可  以  选   择 自己</a:t>
            </a:r>
            <a:r>
              <a:rPr lang="en-US" altLang="zh-CN" sz="4000" dirty="0" smtClean="0"/>
              <a:t> </a:t>
            </a:r>
            <a:r>
              <a:rPr lang="zh-CN" altLang="en-US" sz="4000" dirty="0" smtClean="0"/>
              <a:t>喜</a:t>
            </a:r>
            <a:endParaRPr lang="en-US" altLang="zh-CN" sz="4000" dirty="0" smtClean="0"/>
          </a:p>
          <a:p>
            <a:r>
              <a:rPr lang="en-US" altLang="zh-CN" sz="4000" dirty="0" err="1" smtClean="0"/>
              <a:t>huān</a:t>
            </a:r>
            <a:r>
              <a:rPr lang="en-US" altLang="zh-CN" sz="4000" dirty="0" smtClean="0"/>
              <a:t> de ma </a:t>
            </a:r>
          </a:p>
          <a:p>
            <a:r>
              <a:rPr lang="zh-CN" altLang="en-US" sz="4000" dirty="0" smtClean="0"/>
              <a:t>   欢   的  吗 ？</a:t>
            </a:r>
            <a:endParaRPr lang="zh-CN" alt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16061043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淘宝网chenying0907出品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447" y="184310"/>
            <a:ext cx="3357554" cy="4679144"/>
          </a:xfrm>
          <a:prstGeom prst="rect">
            <a:avLst/>
          </a:prstGeom>
        </p:spPr>
      </p:pic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959" y="3767311"/>
            <a:ext cx="2066548" cy="1211582"/>
          </a:xfrm>
          <a:prstGeom prst="rect">
            <a:avLst/>
          </a:prstGeom>
        </p:spPr>
      </p:pic>
      <p:pic>
        <p:nvPicPr>
          <p:cNvPr id="8" name="淘宝网chenying0907出品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16" y="3243445"/>
            <a:ext cx="2404877" cy="1892812"/>
          </a:xfrm>
          <a:prstGeom prst="rect">
            <a:avLst/>
          </a:prstGeom>
        </p:spPr>
      </p:pic>
      <p:sp>
        <p:nvSpPr>
          <p:cNvPr id="12" name="标题 11"/>
          <p:cNvSpPr>
            <a:spLocks noGrp="1"/>
          </p:cNvSpPr>
          <p:nvPr>
            <p:ph type="ctrTitle"/>
          </p:nvPr>
        </p:nvSpPr>
        <p:spPr>
          <a:xfrm>
            <a:off x="4429124" y="357172"/>
            <a:ext cx="4214842" cy="928694"/>
          </a:xfrm>
        </p:spPr>
        <p:txBody>
          <a:bodyPr>
            <a:normAutofit/>
          </a:bodyPr>
          <a:lstStyle/>
          <a:p>
            <a:r>
              <a:rPr lang="zh-CN" altLang="en-US" sz="5400" b="1" dirty="0" smtClean="0"/>
              <a:t>做一做</a:t>
            </a:r>
            <a:endParaRPr lang="zh-CN" altLang="en-US" sz="5400" b="1" dirty="0"/>
          </a:p>
        </p:txBody>
      </p:sp>
      <p:sp>
        <p:nvSpPr>
          <p:cNvPr id="13" name="副标题 12"/>
          <p:cNvSpPr>
            <a:spLocks noGrp="1"/>
          </p:cNvSpPr>
          <p:nvPr>
            <p:ph type="subTitle" idx="1"/>
          </p:nvPr>
        </p:nvSpPr>
        <p:spPr>
          <a:xfrm>
            <a:off x="571472" y="2428874"/>
            <a:ext cx="7358114" cy="2214578"/>
          </a:xfrm>
        </p:spPr>
        <p:txBody>
          <a:bodyPr>
            <a:normAutofit fontScale="25000" lnSpcReduction="20000"/>
          </a:bodyPr>
          <a:lstStyle/>
          <a:p>
            <a:r>
              <a:rPr lang="en-US" altLang="zh-CN" sz="14400" b="1" dirty="0" err="1" smtClean="0">
                <a:solidFill>
                  <a:schemeClr val="tx1"/>
                </a:solidFill>
              </a:rPr>
              <a:t>xuǎn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zé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liǎng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zhǒng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wù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tǐ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zh-CN" altLang="en-US" sz="14400" b="1" dirty="0" smtClean="0">
                <a:solidFill>
                  <a:schemeClr val="tx1"/>
                </a:solidFill>
              </a:rPr>
              <a:t>，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cè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4400" b="1" dirty="0" err="1" smtClean="0">
                <a:solidFill>
                  <a:schemeClr val="tx1"/>
                </a:solidFill>
              </a:rPr>
              <a:t>liàng</a:t>
            </a:r>
            <a:r>
              <a:rPr lang="en-US" altLang="zh-CN" sz="144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zh-CN" altLang="en-US" sz="14400" b="1" dirty="0" smtClean="0">
                <a:solidFill>
                  <a:schemeClr val="tx1"/>
                </a:solidFill>
              </a:rPr>
              <a:t>选   择   两     种      物  体， 测  量</a:t>
            </a:r>
            <a:endParaRPr lang="en-US" altLang="zh-CN" sz="14400" b="1" dirty="0" smtClean="0">
              <a:solidFill>
                <a:schemeClr val="tx1"/>
              </a:solidFill>
            </a:endParaRPr>
          </a:p>
          <a:p>
            <a:r>
              <a:rPr lang="en-US" altLang="zh-CN" sz="12300" b="1" dirty="0" err="1" smtClean="0">
                <a:solidFill>
                  <a:schemeClr val="tx1"/>
                </a:solidFill>
              </a:rPr>
              <a:t>zhuō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zǐ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 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hé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shū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zh-CN" altLang="en-US" sz="12300" b="1" dirty="0" smtClean="0">
                <a:solidFill>
                  <a:schemeClr val="tx1"/>
                </a:solidFill>
              </a:rPr>
              <a:t>，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bìng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zuò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hǎo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 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jì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  </a:t>
            </a:r>
            <a:r>
              <a:rPr lang="en-US" altLang="zh-CN" sz="12300" b="1" dirty="0" err="1" smtClean="0">
                <a:solidFill>
                  <a:schemeClr val="tx1"/>
                </a:solidFill>
              </a:rPr>
              <a:t>lù</a:t>
            </a:r>
            <a:r>
              <a:rPr lang="en-US" altLang="zh-CN" sz="12300" b="1" dirty="0" smtClean="0">
                <a:solidFill>
                  <a:schemeClr val="tx1"/>
                </a:solidFill>
              </a:rPr>
              <a:t> 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r>
              <a:rPr lang="zh-CN" altLang="en-US" sz="14400" b="1" dirty="0" smtClean="0">
                <a:solidFill>
                  <a:schemeClr val="tx1"/>
                </a:solidFill>
              </a:rPr>
              <a:t>      桌  子 和 书 ，并    做   好  记 录。</a:t>
            </a:r>
            <a:endParaRPr lang="zh-CN" altLang="en-US" sz="1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28617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淘宝网chenying0907出品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6" y="36597"/>
            <a:ext cx="5645973" cy="5143500"/>
          </a:xfrm>
          <a:prstGeom prst="rect">
            <a:avLst/>
          </a:prstGeom>
        </p:spPr>
      </p:pic>
      <p:pic>
        <p:nvPicPr>
          <p:cNvPr id="3" name="淘宝网chenying0907出品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751" y="699507"/>
            <a:ext cx="4096520" cy="4443993"/>
          </a:xfrm>
          <a:prstGeom prst="rect">
            <a:avLst/>
          </a:prstGeom>
        </p:spPr>
      </p:pic>
      <p:pic>
        <p:nvPicPr>
          <p:cNvPr id="6" name="淘宝网chenying0907出品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0430" y="0"/>
            <a:ext cx="1000132" cy="1774149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3728" y="496043"/>
            <a:ext cx="1621841" cy="914273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" name="淘宝网chenying0907出品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538" y="785800"/>
            <a:ext cx="814214" cy="1444345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9" name="淘宝网chenying0907出品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472336" y="3786196"/>
            <a:ext cx="1456458" cy="821042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" name="淘宝网chenying0907出品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285998"/>
            <a:ext cx="1676704" cy="945200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淘宝网chenying0907出品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43108" y="708130"/>
            <a:ext cx="2500330" cy="4435370"/>
          </a:xfrm>
          <a:prstGeom prst="ellipse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="" xmlns:p14="http://schemas.microsoft.com/office/powerpoint/2010/main" val="12810399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淘宝网chenying0907出品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668917"/>
            <a:ext cx="6537973" cy="1481331"/>
          </a:xfrm>
          <a:prstGeom prst="rect">
            <a:avLst/>
          </a:prstGeom>
        </p:spPr>
      </p:pic>
      <p:pic>
        <p:nvPicPr>
          <p:cNvPr id="3" name="淘宝网chenying0907出品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567064"/>
            <a:ext cx="2148844" cy="2432309"/>
          </a:xfrm>
          <a:prstGeom prst="rect">
            <a:avLst/>
          </a:prstGeom>
        </p:spPr>
      </p:pic>
      <p:pic>
        <p:nvPicPr>
          <p:cNvPr id="4" name="淘宝网chenying0907出品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539630"/>
            <a:ext cx="2368301" cy="2624333"/>
          </a:xfrm>
          <a:prstGeom prst="rect">
            <a:avLst/>
          </a:prstGeom>
        </p:spPr>
      </p:pic>
      <p:pic>
        <p:nvPicPr>
          <p:cNvPr id="5" name="淘宝网chenying0907出品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599181"/>
            <a:ext cx="2212853" cy="2377445"/>
          </a:xfrm>
          <a:prstGeom prst="rect">
            <a:avLst/>
          </a:prstGeom>
        </p:spPr>
      </p:pic>
      <p:pic>
        <p:nvPicPr>
          <p:cNvPr id="6" name="淘宝网chenying0907出品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334" y="2571751"/>
            <a:ext cx="2309143" cy="2571750"/>
          </a:xfrm>
          <a:prstGeom prst="rect">
            <a:avLst/>
          </a:prstGeom>
        </p:spPr>
      </p:pic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399"/>
            <a:ext cx="2350013" cy="2752350"/>
          </a:xfrm>
          <a:prstGeom prst="rect">
            <a:avLst/>
          </a:prstGeom>
        </p:spPr>
      </p:pic>
      <p:pic>
        <p:nvPicPr>
          <p:cNvPr id="8" name="淘宝网chenying0907出品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87" y="-35288"/>
            <a:ext cx="2578613" cy="1874524"/>
          </a:xfrm>
          <a:prstGeom prst="rect">
            <a:avLst/>
          </a:prstGeom>
        </p:spPr>
      </p:pic>
      <p:pic>
        <p:nvPicPr>
          <p:cNvPr id="10" name="淘宝网chenying0907出品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22902">
            <a:off x="6977346" y="3486293"/>
            <a:ext cx="1554504" cy="8763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淘宝网chenying0907出品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50138">
            <a:off x="5261666" y="2912461"/>
            <a:ext cx="974598" cy="17288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淘宝网chenying0907出品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166626">
            <a:off x="3282449" y="2949590"/>
            <a:ext cx="1027180" cy="18221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淘宝网chenying0907出品 1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352164">
            <a:off x="1314147" y="2913343"/>
            <a:ext cx="987404" cy="17515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2123729" y="1112426"/>
            <a:ext cx="4606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CN" altLang="en-US" sz="28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方正胖头鱼简体" panose="03000509000000000000" pitchFamily="65" charset="-122"/>
              <a:ea typeface="方正胖头鱼简体" panose="03000509000000000000" pitchFamily="65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17130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222" y="1285866"/>
            <a:ext cx="3897784" cy="3571882"/>
          </a:xfrm>
          <a:prstGeom prst="rect">
            <a:avLst/>
          </a:prstGeom>
        </p:spPr>
      </p:pic>
      <p:pic>
        <p:nvPicPr>
          <p:cNvPr id="8" name="淘宝网chenying0907出品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28801" y="1357305"/>
            <a:ext cx="4131653" cy="37861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20531212">
            <a:off x="2063506" y="614532"/>
            <a:ext cx="22701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头鱼简体" panose="03000509000000000000" pitchFamily="65" charset="-122"/>
                <a:ea typeface="方正胖头鱼简体" panose="03000509000000000000" pitchFamily="65" charset="-122"/>
              </a:rPr>
              <a:t>记一记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胖头鱼简体" panose="03000509000000000000" pitchFamily="65" charset="-122"/>
              <a:ea typeface="方正胖头鱼简体" panose="03000509000000000000" pitchFamily="65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5656" y="1044525"/>
            <a:ext cx="5198344" cy="40989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8164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45679E-6 C 0.00469 -0.00247 0.00938 -0.00463 0.01372 -0.00741 C 0.01823 -0.0105 0.02101 -0.01482 0.02535 -0.01698 C 0.04948 -0.03241 0.08108 -0.03889 0.10851 -0.04414 C 0.11163 -0.04568 0.11406 -0.04815 0.11736 -0.04908 C 0.12691 -0.05 0.13177 -0.03581 0.13611 -0.02932 C 0.13819 -0.01636 0.14201 -0.0034 0.14514 0.00956 C 0.14549 0.01234 0.14549 0.01512 0.14722 0.01697 C 0.14896 0.01882 0.15191 0.01852 0.15417 0.01975 C 0.16563 0.01852 0.17743 0.01913 0.18906 0.01697 C 0.20938 0.01296 0.22448 -0.00957 0.24444 -0.01482 C 0.2467 -0.01636 0.24844 -0.01945 0.25139 -0.01976 C 0.27188 -0.02192 0.26146 -0.01852 0.26771 -0.00741 C 0.26892 -0.00432 0.2724 -0.00278 0.27413 3.45679E-6 C 0.27604 0.00216 0.27656 0.00617 0.27882 0.0074 C 0.28472 0.01049 0.29757 0.01234 0.29757 0.01265 C 0.31493 0.01111 0.33281 0.01142 0.35052 0.00956 C 0.37413 0.00679 0.38576 -0.00186 0.40833 -0.00957 C 0.42604 -0.01574 0.44549 -0.02037 0.46389 -0.02439 C 0.46632 -0.02346 0.46927 -0.02408 0.47031 -0.02192 C 0.47118 -0.02161 0.47379 -0.00648 0.47552 -0.00494 C 0.47656 -0.00309 0.48004 -0.0034 0.48264 -0.00247 C 0.52066 -0.00803 0.55677 -0.02624 0.59323 -0.03889 C 0.59635 -0.03735 0.59965 -0.03704 0.60226 -0.03426 C 0.60417 -0.03241 0.6033 -0.02932 0.60434 -0.02716 C 0.60903 -0.0179 0.61267 -0.01328 0.61858 -0.00494 C 0.62396 0.01265 0.61615 -0.00741 0.62795 0.0074 C 0.62986 0.00987 0.6309 0.01389 0.63247 0.01697 C 0.6684 0.01389 0.70278 0.01265 0.73646 3.45679E-6 C 0.74583 -0.0034 0.75451 -0.00895 0.76372 -0.01235 C 0.8375 -0.03889 0.73785 0.00308 0.81719 -0.03179 C 0.82153 -0.03395 0.8316 -0.03673 0.8316 -0.03642 C 0.84566 -0.03179 0.85156 -0.01081 0.86372 3.45679E-6 C 0.87188 0.0074 0.88576 0.00833 0.89583 0.01234 C 0.90747 0.01111 0.91892 0.01234 0.93056 0.00956 C 0.93368 0.00895 0.9349 0.00432 0.9375 0.00216 C 0.94462 -0.00309 0.95313 -0.00741 0.96059 -0.01235 C 0.97118 -0.01883 0.98524 -0.01574 0.9974 -0.01698 C 1.03976 -0.01544 1.08212 -0.01513 1.12483 -0.01235 C 1.14427 -0.01081 1.16441 -0.00093 1.18472 3.45679E-6 C 1.22014 0.00154 1.28056 0.00432 1.2908 0.00216 " pathEditMode="relative" rAng="0" ptsTypes="ffffffffffffffffffffffffffffffffffffffffA">
                                      <p:cBhvr>
                                        <p:cTn id="6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5" y="-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淘宝网chenying0907出品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7222" y="1285866"/>
            <a:ext cx="3897784" cy="35718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20531212">
            <a:off x="2063506" y="614532"/>
            <a:ext cx="22701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胖头鱼简体" panose="03000509000000000000" pitchFamily="65" charset="-122"/>
                <a:ea typeface="方正胖头鱼简体" panose="03000509000000000000" pitchFamily="65" charset="-122"/>
              </a:rPr>
              <a:t>比一比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胖头鱼简体" panose="03000509000000000000" pitchFamily="65" charset="-122"/>
              <a:ea typeface="方正胖头鱼简体" panose="03000509000000000000" pitchFamily="65" charset="-122"/>
            </a:endParaRPr>
          </a:p>
        </p:txBody>
      </p:sp>
      <p:pic>
        <p:nvPicPr>
          <p:cNvPr id="6" name="内容占位符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339435" y="338935"/>
            <a:ext cx="4679940" cy="49291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81645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 advTm="2000">
        <p14:vortex dir="r"/>
      </p:transition>
    </mc:Choice>
    <mc:Fallback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PRESENTATION_TITLE" val="3622.pptx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Office PowerPoint</Application>
  <PresentationFormat>全屏显示(16:9)</PresentationFormat>
  <Paragraphs>45</Paragraphs>
  <Slides>11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主题​​</vt:lpstr>
      <vt:lpstr> 教科版一年级上册第二单元第4课  </vt:lpstr>
      <vt:lpstr>幻灯片 2</vt:lpstr>
      <vt:lpstr>xiàng pí  橡    皮</vt:lpstr>
      <vt:lpstr>幻灯片 4</vt:lpstr>
      <vt:lpstr>做一做</vt:lpstr>
      <vt:lpstr>幻灯片 6</vt:lpstr>
      <vt:lpstr>幻灯片 7</vt:lpstr>
      <vt:lpstr>幻灯片 8</vt:lpstr>
      <vt:lpstr>幻灯片 9</vt:lpstr>
      <vt:lpstr>  wǒ men de   cè liàng jié guǒ yǒu nǎ  1. 我 们   的    测  量    结  果  有   哪          xiē  bú  tóng                   些   不    同   ？</vt:lpstr>
      <vt:lpstr>幻灯片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3622.pptx</dc:title>
  <dc:creator/>
  <cp:keywords/>
  <dc:description/>
  <cp:lastModifiedBy/>
  <cp:revision>1</cp:revision>
  <dcterms:created xsi:type="dcterms:W3CDTF">2017-03-17T01:00:46Z</dcterms:created>
  <dcterms:modified xsi:type="dcterms:W3CDTF">2017-08-24T15:19:49Z</dcterms:modified>
</cp:coreProperties>
</file>