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978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EDAAF-5726-443D-8A75-CBBF6D7A2F5A}" type="datetimeFigureOut">
              <a:rPr lang="zh-CN" altLang="en-US" smtClean="0"/>
              <a:t>2018/5/13 Sunday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B928C-9B69-436B-9C07-7EBC87EDF43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EDAAF-5726-443D-8A75-CBBF6D7A2F5A}" type="datetimeFigureOut">
              <a:rPr lang="zh-CN" altLang="en-US" smtClean="0"/>
              <a:t>2018/5/14 Monday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B928C-9B69-436B-9C07-7EBC87EDF43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EDAAF-5726-443D-8A75-CBBF6D7A2F5A}" type="datetimeFigureOut">
              <a:rPr lang="zh-CN" altLang="en-US" smtClean="0"/>
              <a:t>2018/5/14 Monday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B928C-9B69-436B-9C07-7EBC87EDF43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EDAAF-5726-443D-8A75-CBBF6D7A2F5A}" type="datetimeFigureOut">
              <a:rPr lang="zh-CN" altLang="en-US" smtClean="0"/>
              <a:t>2018/5/13 Sunday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B928C-9B69-436B-9C07-7EBC87EDF43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EDAAF-5726-443D-8A75-CBBF6D7A2F5A}" type="datetimeFigureOut">
              <a:rPr lang="zh-CN" altLang="en-US" smtClean="0"/>
              <a:t>2018/5/14 Monday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B928C-9B69-436B-9C07-7EBC87EDF43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EDAAF-5726-443D-8A75-CBBF6D7A2F5A}" type="datetimeFigureOut">
              <a:rPr lang="zh-CN" altLang="en-US" smtClean="0"/>
              <a:t>2018/5/14 Monday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B928C-9B69-436B-9C07-7EBC87EDF43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EDAAF-5726-443D-8A75-CBBF6D7A2F5A}" type="datetimeFigureOut">
              <a:rPr lang="zh-CN" altLang="en-US" smtClean="0"/>
              <a:t>2018/5/14 Monday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B928C-9B69-436B-9C07-7EBC87EDF43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EDAAF-5726-443D-8A75-CBBF6D7A2F5A}" type="datetimeFigureOut">
              <a:rPr lang="zh-CN" altLang="en-US" smtClean="0"/>
              <a:t>2018/5/14 Monday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B928C-9B69-436B-9C07-7EBC87EDF43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EDAAF-5726-443D-8A75-CBBF6D7A2F5A}" type="datetimeFigureOut">
              <a:rPr lang="zh-CN" altLang="en-US" smtClean="0"/>
              <a:t>2018/5/14 Monday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B928C-9B69-436B-9C07-7EBC87EDF43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EDAAF-5726-443D-8A75-CBBF6D7A2F5A}" type="datetimeFigureOut">
              <a:rPr lang="zh-CN" altLang="en-US" smtClean="0"/>
              <a:t>2018/5/14 Monday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B928C-9B69-436B-9C07-7EBC87EDF43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EDAAF-5726-443D-8A75-CBBF6D7A2F5A}" type="datetimeFigureOut">
              <a:rPr lang="zh-CN" altLang="en-US" smtClean="0"/>
              <a:t>2018/5/14 Monday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B928C-9B69-436B-9C07-7EBC87EDF43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FEDAAF-5726-443D-8A75-CBBF6D7A2F5A}" type="datetimeFigureOut">
              <a:rPr lang="zh-CN" altLang="en-US" smtClean="0"/>
              <a:t>2018/5/13 Sunday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0B928C-9B69-436B-9C07-7EBC87EDF43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267744" y="3284984"/>
            <a:ext cx="4717958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88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数的认识</a:t>
            </a:r>
            <a:endParaRPr lang="zh-CN" altLang="en-US" sz="88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23728" y="1916832"/>
            <a:ext cx="48245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 smtClean="0">
                <a:solidFill>
                  <a:srgbClr val="0000CC"/>
                </a:solidFill>
              </a:rPr>
              <a:t>三年级下册总复习</a:t>
            </a:r>
            <a:endParaRPr lang="zh-CN" altLang="en-US" sz="4400" b="1" dirty="0">
              <a:solidFill>
                <a:srgbClr val="0000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59632" y="1124744"/>
            <a:ext cx="35283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 smtClean="0">
                <a:solidFill>
                  <a:srgbClr val="0000CC"/>
                </a:solidFill>
              </a:rPr>
              <a:t>我们学了哪些数？</a:t>
            </a:r>
            <a:endParaRPr lang="zh-CN" altLang="en-US" sz="3600" b="1" dirty="0">
              <a:solidFill>
                <a:srgbClr val="0000CC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87624" y="2348880"/>
            <a:ext cx="23762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dirty="0" smtClean="0">
                <a:solidFill>
                  <a:srgbClr val="FF0000"/>
                </a:solidFill>
              </a:rPr>
              <a:t>整数</a:t>
            </a:r>
            <a:endParaRPr lang="zh-CN" altLang="en-US" sz="40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87624" y="3429000"/>
            <a:ext cx="23762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dirty="0" smtClean="0">
                <a:solidFill>
                  <a:srgbClr val="FF0000"/>
                </a:solidFill>
              </a:rPr>
              <a:t>小数</a:t>
            </a:r>
            <a:endParaRPr lang="zh-CN" altLang="en-US" sz="40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59632" y="4521314"/>
            <a:ext cx="23762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dirty="0" smtClean="0">
                <a:solidFill>
                  <a:srgbClr val="FF0000"/>
                </a:solidFill>
              </a:rPr>
              <a:t>分数</a:t>
            </a:r>
            <a:endParaRPr lang="zh-CN" altLang="en-US" sz="400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27784" y="2412177"/>
            <a:ext cx="37444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 smtClean="0">
                <a:solidFill>
                  <a:srgbClr val="0000CC"/>
                </a:solidFill>
              </a:rPr>
              <a:t>0</a:t>
            </a:r>
            <a:r>
              <a:rPr lang="zh-CN" altLang="en-US" sz="3200" b="1" dirty="0" smtClean="0">
                <a:solidFill>
                  <a:srgbClr val="0000CC"/>
                </a:solidFill>
              </a:rPr>
              <a:t>、</a:t>
            </a:r>
            <a:r>
              <a:rPr lang="en-US" altLang="zh-CN" sz="3200" b="1" dirty="0" smtClean="0">
                <a:solidFill>
                  <a:srgbClr val="0000CC"/>
                </a:solidFill>
              </a:rPr>
              <a:t>1</a:t>
            </a:r>
            <a:r>
              <a:rPr lang="zh-CN" altLang="en-US" sz="3200" b="1" dirty="0" smtClean="0">
                <a:solidFill>
                  <a:srgbClr val="0000CC"/>
                </a:solidFill>
              </a:rPr>
              <a:t>、</a:t>
            </a:r>
            <a:r>
              <a:rPr lang="en-US" altLang="zh-CN" sz="3200" b="1" dirty="0" smtClean="0">
                <a:solidFill>
                  <a:srgbClr val="0000CC"/>
                </a:solidFill>
              </a:rPr>
              <a:t>2</a:t>
            </a:r>
            <a:r>
              <a:rPr lang="zh-CN" altLang="en-US" sz="3200" b="1" dirty="0" smtClean="0">
                <a:solidFill>
                  <a:srgbClr val="0000CC"/>
                </a:solidFill>
              </a:rPr>
              <a:t>、</a:t>
            </a:r>
            <a:r>
              <a:rPr lang="en-US" altLang="zh-CN" sz="3200" b="1" dirty="0" smtClean="0">
                <a:solidFill>
                  <a:srgbClr val="0000CC"/>
                </a:solidFill>
              </a:rPr>
              <a:t>3……</a:t>
            </a:r>
            <a:endParaRPr lang="zh-CN" altLang="en-US" sz="3200" b="1" dirty="0">
              <a:solidFill>
                <a:srgbClr val="0000CC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627784" y="3501008"/>
            <a:ext cx="48965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 smtClean="0">
                <a:solidFill>
                  <a:srgbClr val="0000CC"/>
                </a:solidFill>
              </a:rPr>
              <a:t>0.1</a:t>
            </a:r>
            <a:r>
              <a:rPr lang="zh-CN" altLang="en-US" sz="3200" b="1" dirty="0">
                <a:solidFill>
                  <a:srgbClr val="0000CC"/>
                </a:solidFill>
              </a:rPr>
              <a:t>，</a:t>
            </a:r>
            <a:r>
              <a:rPr lang="en-US" altLang="zh-CN" sz="3200" b="1" dirty="0" smtClean="0">
                <a:solidFill>
                  <a:srgbClr val="0000CC"/>
                </a:solidFill>
              </a:rPr>
              <a:t>3.24</a:t>
            </a:r>
            <a:r>
              <a:rPr lang="zh-CN" altLang="en-US" sz="3200" b="1" dirty="0">
                <a:solidFill>
                  <a:srgbClr val="0000CC"/>
                </a:solidFill>
              </a:rPr>
              <a:t>，</a:t>
            </a:r>
            <a:r>
              <a:rPr lang="en-US" altLang="zh-CN" sz="3200" b="1" dirty="0" smtClean="0">
                <a:solidFill>
                  <a:srgbClr val="0000CC"/>
                </a:solidFill>
              </a:rPr>
              <a:t>15.07</a:t>
            </a:r>
            <a:r>
              <a:rPr lang="zh-CN" altLang="en-US" sz="3200" b="1" dirty="0" smtClean="0">
                <a:solidFill>
                  <a:srgbClr val="0000CC"/>
                </a:solidFill>
              </a:rPr>
              <a:t>，</a:t>
            </a:r>
            <a:r>
              <a:rPr lang="en-US" altLang="zh-CN" sz="3200" b="1" dirty="0" smtClean="0">
                <a:solidFill>
                  <a:srgbClr val="0000CC"/>
                </a:solidFill>
              </a:rPr>
              <a:t>……</a:t>
            </a:r>
            <a:endParaRPr lang="zh-CN" altLang="en-US" sz="3200" b="1" dirty="0">
              <a:solidFill>
                <a:srgbClr val="0000CC"/>
              </a:solidFill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pic>
        <p:nvPicPr>
          <p:cNvPr id="13" name="图片 12" descr="捕获3.PNG"/>
          <p:cNvPicPr>
            <a:picLocks noChangeAspect="1"/>
          </p:cNvPicPr>
          <p:nvPr/>
        </p:nvPicPr>
        <p:blipFill>
          <a:blip r:embed="rId2" cstate="print"/>
          <a:srcRect t="45811" r="92339"/>
          <a:stretch>
            <a:fillRect/>
          </a:stretch>
        </p:blipFill>
        <p:spPr>
          <a:xfrm>
            <a:off x="2483768" y="4509120"/>
            <a:ext cx="648072" cy="681412"/>
          </a:xfrm>
          <a:prstGeom prst="rect">
            <a:avLst/>
          </a:prstGeom>
        </p:spPr>
      </p:pic>
      <p:pic>
        <p:nvPicPr>
          <p:cNvPr id="14" name="图片 13" descr="捕获3.PNG"/>
          <p:cNvPicPr>
            <a:picLocks noChangeAspect="1"/>
          </p:cNvPicPr>
          <p:nvPr/>
        </p:nvPicPr>
        <p:blipFill>
          <a:blip r:embed="rId2" cstate="print"/>
          <a:srcRect l="11066" t="51537" r="82976"/>
          <a:stretch>
            <a:fillRect/>
          </a:stretch>
        </p:blipFill>
        <p:spPr>
          <a:xfrm>
            <a:off x="3419872" y="4581128"/>
            <a:ext cx="504056" cy="609404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3995936" y="4509120"/>
            <a:ext cx="11521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 smtClean="0">
                <a:solidFill>
                  <a:srgbClr val="0000CC"/>
                </a:solidFill>
              </a:rPr>
              <a:t>……</a:t>
            </a:r>
            <a:endParaRPr lang="zh-CN" altLang="en-US" sz="3200" b="1" dirty="0">
              <a:solidFill>
                <a:srgbClr val="0000CC"/>
              </a:solidFill>
            </a:endParaRPr>
          </a:p>
        </p:txBody>
      </p:sp>
      <p:sp>
        <p:nvSpPr>
          <p:cNvPr id="18" name="右大括号 17"/>
          <p:cNvSpPr/>
          <p:nvPr/>
        </p:nvSpPr>
        <p:spPr>
          <a:xfrm>
            <a:off x="6660232" y="2564904"/>
            <a:ext cx="432048" cy="252028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TextBox 18"/>
          <p:cNvSpPr txBox="1"/>
          <p:nvPr/>
        </p:nvSpPr>
        <p:spPr>
          <a:xfrm>
            <a:off x="7164288" y="2780928"/>
            <a:ext cx="14401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>
                <a:solidFill>
                  <a:srgbClr val="FF0000"/>
                </a:solidFill>
              </a:rPr>
              <a:t>意义</a:t>
            </a:r>
            <a:endParaRPr lang="zh-CN" altLang="en-US" sz="3200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164288" y="3501008"/>
            <a:ext cx="14401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>
                <a:solidFill>
                  <a:srgbClr val="FF0000"/>
                </a:solidFill>
              </a:rPr>
              <a:t>组成</a:t>
            </a:r>
            <a:endParaRPr lang="zh-CN" altLang="en-US" sz="3200" dirty="0">
              <a:solidFill>
                <a:srgbClr val="FF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056784" y="4284385"/>
            <a:ext cx="19797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>
                <a:solidFill>
                  <a:srgbClr val="FF0000"/>
                </a:solidFill>
              </a:rPr>
              <a:t>大小比较</a:t>
            </a:r>
            <a:endParaRPr lang="zh-CN" altLang="en-US" sz="3200" dirty="0">
              <a:solidFill>
                <a:srgbClr val="FF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55576" y="5589240"/>
            <a:ext cx="37444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 smtClean="0">
                <a:solidFill>
                  <a:srgbClr val="0000CC"/>
                </a:solidFill>
              </a:rPr>
              <a:t>2754</a:t>
            </a:r>
            <a:r>
              <a:rPr lang="zh-CN" altLang="en-US" sz="3200" b="1" dirty="0" smtClean="0">
                <a:solidFill>
                  <a:srgbClr val="0000CC"/>
                </a:solidFill>
              </a:rPr>
              <a:t>与</a:t>
            </a:r>
            <a:r>
              <a:rPr lang="en-US" altLang="zh-CN" sz="3200" b="1" dirty="0" smtClean="0">
                <a:solidFill>
                  <a:srgbClr val="0000CC"/>
                </a:solidFill>
              </a:rPr>
              <a:t>2574</a:t>
            </a:r>
            <a:endParaRPr lang="zh-CN" altLang="en-US" sz="3200" b="1" dirty="0">
              <a:solidFill>
                <a:srgbClr val="0000CC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491880" y="5589240"/>
            <a:ext cx="37444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 smtClean="0">
                <a:solidFill>
                  <a:srgbClr val="0000CC"/>
                </a:solidFill>
              </a:rPr>
              <a:t>1.25</a:t>
            </a:r>
            <a:r>
              <a:rPr lang="zh-CN" altLang="en-US" sz="3200" b="1" dirty="0" smtClean="0">
                <a:solidFill>
                  <a:srgbClr val="0000CC"/>
                </a:solidFill>
              </a:rPr>
              <a:t>与</a:t>
            </a:r>
            <a:r>
              <a:rPr lang="en-US" altLang="zh-CN" sz="3200" b="1" dirty="0" smtClean="0">
                <a:solidFill>
                  <a:srgbClr val="0000CC"/>
                </a:solidFill>
              </a:rPr>
              <a:t>0.99</a:t>
            </a:r>
            <a:endParaRPr lang="zh-CN" altLang="en-US" sz="3200" b="1" dirty="0">
              <a:solidFill>
                <a:srgbClr val="0000CC"/>
              </a:solidFill>
            </a:endParaRPr>
          </a:p>
        </p:txBody>
      </p:sp>
      <p:pic>
        <p:nvPicPr>
          <p:cNvPr id="26" name="图片 25" descr="捕获3.PNG"/>
          <p:cNvPicPr>
            <a:picLocks noChangeAspect="1"/>
          </p:cNvPicPr>
          <p:nvPr/>
        </p:nvPicPr>
        <p:blipFill>
          <a:blip r:embed="rId2" cstate="print"/>
          <a:srcRect t="45811" r="92339"/>
          <a:stretch>
            <a:fillRect/>
          </a:stretch>
        </p:blipFill>
        <p:spPr>
          <a:xfrm>
            <a:off x="6228184" y="5445224"/>
            <a:ext cx="648072" cy="681412"/>
          </a:xfrm>
          <a:prstGeom prst="rect">
            <a:avLst/>
          </a:prstGeom>
        </p:spPr>
      </p:pic>
      <p:pic>
        <p:nvPicPr>
          <p:cNvPr id="27" name="图片 26" descr="捕获3.PNG"/>
          <p:cNvPicPr>
            <a:picLocks noChangeAspect="1"/>
          </p:cNvPicPr>
          <p:nvPr/>
        </p:nvPicPr>
        <p:blipFill>
          <a:blip r:embed="rId2" cstate="print"/>
          <a:srcRect l="11066" t="51537" r="82976"/>
          <a:stretch>
            <a:fillRect/>
          </a:stretch>
        </p:blipFill>
        <p:spPr>
          <a:xfrm>
            <a:off x="7236296" y="5517232"/>
            <a:ext cx="504056" cy="609404"/>
          </a:xfrm>
          <a:prstGeom prst="rect">
            <a:avLst/>
          </a:prstGeom>
        </p:spPr>
      </p:pic>
      <p:sp>
        <p:nvSpPr>
          <p:cNvPr id="28" name="TextBox 27"/>
          <p:cNvSpPr txBox="1"/>
          <p:nvPr/>
        </p:nvSpPr>
        <p:spPr>
          <a:xfrm>
            <a:off x="6804248" y="5570076"/>
            <a:ext cx="720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/>
              <a:t>与</a:t>
            </a:r>
            <a:endParaRPr lang="zh-CN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000"/>
                            </p:stCondLst>
                            <p:childTnLst>
                              <p:par>
                                <p:cTn id="91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7" grpId="0"/>
      <p:bldP spid="18" grpId="0" animBg="1"/>
      <p:bldP spid="19" grpId="0"/>
      <p:bldP spid="22" grpId="0"/>
      <p:bldP spid="23" grpId="0"/>
      <p:bldP spid="24" grpId="0"/>
      <p:bldP spid="25" grpId="0"/>
      <p:bldP spid="2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827584" y="836712"/>
            <a:ext cx="13681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>
                <a:solidFill>
                  <a:srgbClr val="FF0000"/>
                </a:solidFill>
              </a:rPr>
              <a:t>数位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868144" y="579346"/>
            <a:ext cx="72008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>
                <a:solidFill>
                  <a:srgbClr val="0000CC"/>
                </a:solidFill>
              </a:rPr>
              <a:t>个位</a:t>
            </a:r>
            <a:endParaRPr lang="zh-CN" altLang="en-US" sz="3200" dirty="0">
              <a:solidFill>
                <a:srgbClr val="0000CC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249568" y="563428"/>
            <a:ext cx="79208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>
                <a:solidFill>
                  <a:srgbClr val="0000CC"/>
                </a:solidFill>
              </a:rPr>
              <a:t>十位</a:t>
            </a:r>
            <a:endParaRPr lang="zh-CN" altLang="en-US" sz="3200" dirty="0">
              <a:solidFill>
                <a:srgbClr val="0000CC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629260" y="578176"/>
            <a:ext cx="72008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>
                <a:solidFill>
                  <a:srgbClr val="0000CC"/>
                </a:solidFill>
              </a:rPr>
              <a:t>百位</a:t>
            </a:r>
            <a:endParaRPr lang="zh-CN" altLang="en-US" sz="3200" dirty="0">
              <a:solidFill>
                <a:srgbClr val="0000CC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966440" y="566330"/>
            <a:ext cx="72008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>
                <a:solidFill>
                  <a:srgbClr val="0000CC"/>
                </a:solidFill>
              </a:rPr>
              <a:t>千位</a:t>
            </a:r>
            <a:endParaRPr lang="zh-CN" altLang="en-US" sz="3200" dirty="0">
              <a:solidFill>
                <a:srgbClr val="0000CC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390376" y="594094"/>
            <a:ext cx="72008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>
                <a:solidFill>
                  <a:srgbClr val="0000CC"/>
                </a:solidFill>
              </a:rPr>
              <a:t>万位</a:t>
            </a:r>
            <a:endParaRPr lang="zh-CN" altLang="en-US" sz="3200" dirty="0">
              <a:solidFill>
                <a:srgbClr val="0000CC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771800" y="116632"/>
            <a:ext cx="72008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>
                <a:solidFill>
                  <a:srgbClr val="0000CC"/>
                </a:solidFill>
              </a:rPr>
              <a:t>十万位</a:t>
            </a:r>
            <a:endParaRPr lang="zh-CN" altLang="en-US" sz="3200" dirty="0">
              <a:solidFill>
                <a:srgbClr val="0000CC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267744" y="836712"/>
            <a:ext cx="7200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>
                <a:solidFill>
                  <a:srgbClr val="0000CC"/>
                </a:solidFill>
              </a:rPr>
              <a:t>…</a:t>
            </a:r>
            <a:endParaRPr lang="zh-CN" altLang="en-US" sz="3200" dirty="0">
              <a:solidFill>
                <a:srgbClr val="0000CC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588224" y="692696"/>
            <a:ext cx="7200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>
                <a:solidFill>
                  <a:srgbClr val="0000CC"/>
                </a:solidFill>
              </a:rPr>
              <a:t>.</a:t>
            </a:r>
            <a:endParaRPr lang="zh-CN" altLang="en-US" sz="3200" dirty="0">
              <a:solidFill>
                <a:srgbClr val="0000CC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948264" y="116632"/>
            <a:ext cx="72008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>
                <a:solidFill>
                  <a:srgbClr val="0000CC"/>
                </a:solidFill>
              </a:rPr>
              <a:t>十分位</a:t>
            </a:r>
            <a:endParaRPr lang="zh-CN" altLang="en-US" sz="3200" dirty="0">
              <a:solidFill>
                <a:srgbClr val="0000CC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524328" y="131380"/>
            <a:ext cx="72008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solidFill>
                  <a:srgbClr val="0000CC"/>
                </a:solidFill>
              </a:rPr>
              <a:t>百</a:t>
            </a:r>
            <a:r>
              <a:rPr lang="zh-CN" altLang="en-US" sz="3200" dirty="0" smtClean="0">
                <a:solidFill>
                  <a:srgbClr val="0000CC"/>
                </a:solidFill>
              </a:rPr>
              <a:t>分位</a:t>
            </a:r>
            <a:endParaRPr lang="zh-CN" altLang="en-US" sz="3200" dirty="0">
              <a:solidFill>
                <a:srgbClr val="0000CC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100392" y="836712"/>
            <a:ext cx="7200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>
                <a:solidFill>
                  <a:srgbClr val="0000CC"/>
                </a:solidFill>
              </a:rPr>
              <a:t>…</a:t>
            </a:r>
            <a:endParaRPr lang="zh-CN" altLang="en-US" sz="3200" dirty="0">
              <a:solidFill>
                <a:srgbClr val="0000CC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0" y="1844824"/>
            <a:ext cx="20882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>
                <a:solidFill>
                  <a:srgbClr val="FF0000"/>
                </a:solidFill>
              </a:rPr>
              <a:t>计数</a:t>
            </a:r>
            <a:r>
              <a:rPr lang="zh-CN" altLang="en-US" sz="3200" dirty="0">
                <a:solidFill>
                  <a:srgbClr val="FF0000"/>
                </a:solidFill>
              </a:rPr>
              <a:t>单位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508104" y="1775718"/>
            <a:ext cx="108012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>
                <a:solidFill>
                  <a:srgbClr val="0000CC"/>
                </a:solidFill>
              </a:rPr>
              <a:t>    个（一）</a:t>
            </a:r>
            <a:endParaRPr lang="zh-CN" altLang="en-US" sz="3200" dirty="0">
              <a:solidFill>
                <a:srgbClr val="0000CC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262584" y="1778853"/>
            <a:ext cx="7920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>
                <a:solidFill>
                  <a:srgbClr val="0000CC"/>
                </a:solidFill>
              </a:rPr>
              <a:t>十</a:t>
            </a:r>
            <a:endParaRPr lang="zh-CN" altLang="en-US" sz="3200" dirty="0">
              <a:solidFill>
                <a:srgbClr val="0000CC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644008" y="1793601"/>
            <a:ext cx="7200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>
                <a:solidFill>
                  <a:srgbClr val="0000CC"/>
                </a:solidFill>
              </a:rPr>
              <a:t>百</a:t>
            </a:r>
            <a:endParaRPr lang="zh-CN" altLang="en-US" sz="3200" dirty="0">
              <a:solidFill>
                <a:srgbClr val="0000CC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981188" y="1762373"/>
            <a:ext cx="7200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solidFill>
                  <a:srgbClr val="0000CC"/>
                </a:solidFill>
              </a:rPr>
              <a:t>千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362612" y="1772816"/>
            <a:ext cx="7200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>
                <a:solidFill>
                  <a:srgbClr val="0000CC"/>
                </a:solidFill>
              </a:rPr>
              <a:t>万</a:t>
            </a:r>
            <a:endParaRPr lang="zh-CN" altLang="en-US" sz="3200" dirty="0">
              <a:solidFill>
                <a:srgbClr val="0000CC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602972" y="1628800"/>
            <a:ext cx="7200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>
                <a:solidFill>
                  <a:srgbClr val="0000CC"/>
                </a:solidFill>
              </a:rPr>
              <a:t>.</a:t>
            </a:r>
            <a:endParaRPr lang="zh-CN" altLang="en-US" sz="3200" dirty="0">
              <a:solidFill>
                <a:srgbClr val="0000CC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948264" y="1730304"/>
            <a:ext cx="7200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>
                <a:solidFill>
                  <a:srgbClr val="0000CC"/>
                </a:solidFill>
              </a:rPr>
              <a:t>0.1</a:t>
            </a:r>
            <a:endParaRPr lang="zh-CN" altLang="en-US" sz="3200" dirty="0">
              <a:solidFill>
                <a:srgbClr val="0000CC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668344" y="1715556"/>
            <a:ext cx="10801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>
                <a:solidFill>
                  <a:srgbClr val="0000CC"/>
                </a:solidFill>
              </a:rPr>
              <a:t>0.01</a:t>
            </a:r>
            <a:endParaRPr lang="zh-CN" altLang="en-US" sz="3200" dirty="0">
              <a:solidFill>
                <a:srgbClr val="0000CC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899592" y="3356992"/>
            <a:ext cx="30963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74352</a:t>
            </a:r>
            <a:r>
              <a:rPr lang="zh-CN" altLang="en-US" sz="3200" dirty="0" smtClean="0"/>
              <a:t>表示什么？</a:t>
            </a:r>
            <a:endParaRPr lang="zh-CN" altLang="en-US" sz="3200" dirty="0"/>
          </a:p>
        </p:txBody>
      </p:sp>
      <p:sp>
        <p:nvSpPr>
          <p:cNvPr id="28" name="TextBox 27"/>
          <p:cNvSpPr txBox="1"/>
          <p:nvPr/>
        </p:nvSpPr>
        <p:spPr>
          <a:xfrm>
            <a:off x="3347864" y="2636912"/>
            <a:ext cx="7200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>
                <a:solidFill>
                  <a:srgbClr val="0000CC"/>
                </a:solidFill>
              </a:rPr>
              <a:t>7</a:t>
            </a:r>
            <a:endParaRPr lang="zh-CN" altLang="en-US" sz="3200" dirty="0">
              <a:solidFill>
                <a:srgbClr val="0000CC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139952" y="2636912"/>
            <a:ext cx="7200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>
                <a:solidFill>
                  <a:srgbClr val="0000CC"/>
                </a:solidFill>
              </a:rPr>
              <a:t>4</a:t>
            </a:r>
            <a:endParaRPr lang="zh-CN" altLang="en-US" sz="3200" dirty="0">
              <a:solidFill>
                <a:srgbClr val="0000CC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788024" y="2636912"/>
            <a:ext cx="7200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>
                <a:solidFill>
                  <a:srgbClr val="0000CC"/>
                </a:solidFill>
              </a:rPr>
              <a:t>3</a:t>
            </a:r>
            <a:endParaRPr lang="zh-CN" altLang="en-US" sz="3200" dirty="0">
              <a:solidFill>
                <a:srgbClr val="0000CC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364088" y="2636912"/>
            <a:ext cx="7200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>
                <a:solidFill>
                  <a:srgbClr val="0000CC"/>
                </a:solidFill>
              </a:rPr>
              <a:t>5</a:t>
            </a:r>
            <a:endParaRPr lang="zh-CN" altLang="en-US" sz="3200" dirty="0">
              <a:solidFill>
                <a:srgbClr val="0000CC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984396" y="2642949"/>
            <a:ext cx="7200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>
                <a:solidFill>
                  <a:srgbClr val="0000CC"/>
                </a:solidFill>
              </a:rPr>
              <a:t>2</a:t>
            </a:r>
            <a:endParaRPr lang="zh-CN" altLang="en-US" sz="3200" dirty="0">
              <a:solidFill>
                <a:srgbClr val="0000CC"/>
              </a:solidFill>
            </a:endParaRPr>
          </a:p>
        </p:txBody>
      </p:sp>
      <p:pic>
        <p:nvPicPr>
          <p:cNvPr id="33" name="图片 32" descr="捕获4.PNG"/>
          <p:cNvPicPr>
            <a:picLocks noChangeAspect="1"/>
          </p:cNvPicPr>
          <p:nvPr/>
        </p:nvPicPr>
        <p:blipFill>
          <a:blip r:embed="rId2" cstate="print"/>
          <a:srcRect l="2949" t="19016" r="68546" b="33444"/>
          <a:stretch>
            <a:fillRect/>
          </a:stretch>
        </p:blipFill>
        <p:spPr>
          <a:xfrm>
            <a:off x="755576" y="4149080"/>
            <a:ext cx="2714702" cy="936104"/>
          </a:xfrm>
          <a:prstGeom prst="rect">
            <a:avLst/>
          </a:prstGeom>
        </p:spPr>
      </p:pic>
      <p:pic>
        <p:nvPicPr>
          <p:cNvPr id="34" name="图片 33" descr="捕获4.PNG"/>
          <p:cNvPicPr>
            <a:picLocks noChangeAspect="1"/>
          </p:cNvPicPr>
          <p:nvPr/>
        </p:nvPicPr>
        <p:blipFill>
          <a:blip r:embed="rId2" cstate="print"/>
          <a:srcRect l="34403" t="9508" r="26279" b="23936"/>
          <a:stretch>
            <a:fillRect/>
          </a:stretch>
        </p:blipFill>
        <p:spPr>
          <a:xfrm>
            <a:off x="4788024" y="3789040"/>
            <a:ext cx="3909006" cy="1368152"/>
          </a:xfrm>
          <a:prstGeom prst="rect">
            <a:avLst/>
          </a:prstGeom>
        </p:spPr>
      </p:pic>
      <p:sp>
        <p:nvSpPr>
          <p:cNvPr id="35" name="TextBox 34"/>
          <p:cNvSpPr txBox="1"/>
          <p:nvPr/>
        </p:nvSpPr>
        <p:spPr>
          <a:xfrm>
            <a:off x="683568" y="5157192"/>
            <a:ext cx="7200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>
                <a:solidFill>
                  <a:srgbClr val="0000CC"/>
                </a:solidFill>
              </a:rPr>
              <a:t>10</a:t>
            </a:r>
            <a:endParaRPr lang="zh-CN" altLang="en-US" sz="3200" dirty="0">
              <a:solidFill>
                <a:srgbClr val="0000CC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195736" y="5114680"/>
            <a:ext cx="7200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>
                <a:solidFill>
                  <a:srgbClr val="0000CC"/>
                </a:solidFill>
              </a:rPr>
              <a:t>1</a:t>
            </a:r>
            <a:endParaRPr lang="zh-CN" altLang="en-US" sz="3200" dirty="0">
              <a:solidFill>
                <a:srgbClr val="0000CC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860032" y="5301208"/>
            <a:ext cx="1296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>
                <a:solidFill>
                  <a:srgbClr val="0000CC"/>
                </a:solidFill>
              </a:rPr>
              <a:t>1000</a:t>
            </a:r>
            <a:endParaRPr lang="zh-CN" altLang="en-US" sz="3200" dirty="0">
              <a:solidFill>
                <a:srgbClr val="0000CC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084168" y="5301208"/>
            <a:ext cx="1296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>
                <a:solidFill>
                  <a:srgbClr val="0000CC"/>
                </a:solidFill>
              </a:rPr>
              <a:t>100</a:t>
            </a:r>
            <a:endParaRPr lang="zh-CN" altLang="en-US" sz="3200" dirty="0">
              <a:solidFill>
                <a:srgbClr val="0000CC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380312" y="5301208"/>
            <a:ext cx="1296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>
                <a:solidFill>
                  <a:srgbClr val="0000CC"/>
                </a:solidFill>
              </a:rPr>
              <a:t>10</a:t>
            </a:r>
            <a:endParaRPr lang="zh-CN" altLang="en-US" sz="3200" dirty="0">
              <a:solidFill>
                <a:srgbClr val="0000CC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8244408" y="5229200"/>
            <a:ext cx="1296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>
                <a:solidFill>
                  <a:srgbClr val="0000CC"/>
                </a:solidFill>
              </a:rPr>
              <a:t>1</a:t>
            </a:r>
            <a:endParaRPr lang="zh-CN" altLang="en-US" sz="3200" dirty="0">
              <a:solidFill>
                <a:srgbClr val="0000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500"/>
                            </p:stCondLst>
                            <p:childTnLst>
                              <p:par>
                                <p:cTn id="118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2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1500"/>
                            </p:stCondLst>
                            <p:childTnLst>
                              <p:par>
                                <p:cTn id="126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2000"/>
                            </p:stCondLst>
                            <p:childTnLst>
                              <p:par>
                                <p:cTn id="130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5" grpId="0"/>
      <p:bldP spid="36" grpId="0"/>
      <p:bldP spid="37" grpId="0"/>
      <p:bldP spid="38" grpId="0"/>
      <p:bldP spid="39" grpId="0"/>
      <p:bldP spid="4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 descr="捕获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7544" y="1124744"/>
            <a:ext cx="8264339" cy="208823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71600" y="3060249"/>
            <a:ext cx="180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 smtClean="0">
                <a:solidFill>
                  <a:srgbClr val="FF0000"/>
                </a:solidFill>
              </a:rPr>
              <a:t>4005</a:t>
            </a:r>
            <a:endParaRPr lang="zh-CN" altLang="en-US" sz="32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59832" y="3073265"/>
            <a:ext cx="180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 smtClean="0">
                <a:solidFill>
                  <a:srgbClr val="FF0000"/>
                </a:solidFill>
              </a:rPr>
              <a:t>4050</a:t>
            </a:r>
            <a:endParaRPr lang="zh-CN" altLang="en-US" sz="32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148064" y="3088013"/>
            <a:ext cx="180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 smtClean="0">
                <a:solidFill>
                  <a:srgbClr val="FF0000"/>
                </a:solidFill>
              </a:rPr>
              <a:t>4500</a:t>
            </a:r>
            <a:endParaRPr lang="zh-CN" altLang="en-US" sz="320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236296" y="3068960"/>
            <a:ext cx="180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 smtClean="0">
                <a:solidFill>
                  <a:srgbClr val="FF0000"/>
                </a:solidFill>
              </a:rPr>
              <a:t>5040</a:t>
            </a:r>
            <a:endParaRPr lang="zh-CN" altLang="en-US" sz="3200" b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3528" y="3933056"/>
            <a:ext cx="84969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/>
              <a:t>一个数由</a:t>
            </a:r>
            <a:r>
              <a:rPr lang="en-US" altLang="zh-CN" sz="2800" dirty="0" smtClean="0"/>
              <a:t>7</a:t>
            </a:r>
            <a:r>
              <a:rPr lang="zh-CN" altLang="en-US" sz="2800" dirty="0" smtClean="0"/>
              <a:t>个万，</a:t>
            </a:r>
            <a:r>
              <a:rPr lang="en-US" altLang="zh-CN" sz="2800" dirty="0" smtClean="0"/>
              <a:t>7</a:t>
            </a:r>
            <a:r>
              <a:rPr lang="zh-CN" altLang="en-US" sz="2800" dirty="0" smtClean="0"/>
              <a:t>个一组成，这个数是（             ），读作（                             ）</a:t>
            </a:r>
            <a:endParaRPr lang="zh-CN" altLang="en-US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6660232" y="3861048"/>
            <a:ext cx="180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 smtClean="0">
                <a:solidFill>
                  <a:srgbClr val="FF0000"/>
                </a:solidFill>
              </a:rPr>
              <a:t>70007</a:t>
            </a:r>
            <a:endParaRPr lang="zh-CN" altLang="en-US" sz="3200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763688" y="4356393"/>
            <a:ext cx="23762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solidFill>
                  <a:srgbClr val="FF0000"/>
                </a:solidFill>
              </a:rPr>
              <a:t>七万零七</a:t>
            </a:r>
            <a:endParaRPr lang="zh-CN" altLang="en-US" sz="32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23528" y="5085184"/>
            <a:ext cx="84969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/>
              <a:t>一个四位数，各数位数字的和是</a:t>
            </a:r>
            <a:r>
              <a:rPr lang="en-US" altLang="zh-CN" sz="2800" dirty="0" smtClean="0"/>
              <a:t>15</a:t>
            </a:r>
            <a:r>
              <a:rPr lang="zh-CN" altLang="en-US" sz="2800" dirty="0" smtClean="0"/>
              <a:t>，这个数最大是（                  ），最小是（             ）</a:t>
            </a:r>
            <a:endParaRPr lang="zh-CN" altLang="en-US" sz="2800" dirty="0"/>
          </a:p>
        </p:txBody>
      </p:sp>
      <p:sp>
        <p:nvSpPr>
          <p:cNvPr id="13" name="TextBox 12"/>
          <p:cNvSpPr txBox="1"/>
          <p:nvPr/>
        </p:nvSpPr>
        <p:spPr>
          <a:xfrm>
            <a:off x="1043608" y="5508521"/>
            <a:ext cx="180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 smtClean="0">
                <a:solidFill>
                  <a:srgbClr val="FF0000"/>
                </a:solidFill>
              </a:rPr>
              <a:t>9600</a:t>
            </a:r>
            <a:endParaRPr lang="zh-CN" altLang="en-US" sz="3200" b="1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211960" y="5517232"/>
            <a:ext cx="180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 smtClean="0">
                <a:solidFill>
                  <a:srgbClr val="FF0000"/>
                </a:solidFill>
              </a:rPr>
              <a:t>1059</a:t>
            </a:r>
            <a:endParaRPr lang="zh-CN" altLang="en-US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 descr="timg (1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520280" cy="1159329"/>
          </a:xfrm>
          <a:prstGeom prst="rect">
            <a:avLst/>
          </a:prstGeom>
        </p:spPr>
      </p:pic>
      <p:pic>
        <p:nvPicPr>
          <p:cNvPr id="5" name="图片 4" descr="timg (2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560027" y="764704"/>
            <a:ext cx="2236109" cy="1008112"/>
          </a:xfrm>
          <a:prstGeom prst="rect">
            <a:avLst/>
          </a:prstGeom>
        </p:spPr>
      </p:pic>
      <p:pic>
        <p:nvPicPr>
          <p:cNvPr id="6" name="图片 5" descr="timg (3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266724" y="764704"/>
            <a:ext cx="1977684" cy="93610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411760" y="1988840"/>
            <a:ext cx="25202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1</a:t>
            </a:r>
            <a:r>
              <a:rPr lang="zh-CN" altLang="en-US" sz="3200" dirty="0" smtClean="0"/>
              <a:t>元</a:t>
            </a:r>
            <a:r>
              <a:rPr lang="en-US" altLang="zh-CN" sz="3200" dirty="0" smtClean="0"/>
              <a:t>1</a:t>
            </a:r>
            <a:r>
              <a:rPr lang="zh-CN" altLang="en-US" sz="3200" dirty="0" smtClean="0"/>
              <a:t>角</a:t>
            </a:r>
            <a:r>
              <a:rPr lang="en-US" altLang="zh-CN" sz="3200" dirty="0" smtClean="0"/>
              <a:t>1</a:t>
            </a:r>
            <a:r>
              <a:rPr lang="zh-CN" altLang="en-US" sz="3200" dirty="0" smtClean="0"/>
              <a:t>分</a:t>
            </a:r>
            <a:endParaRPr lang="zh-CN" alt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4932040" y="1844824"/>
            <a:ext cx="25202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dirty="0" smtClean="0">
                <a:solidFill>
                  <a:srgbClr val="FF0000"/>
                </a:solidFill>
              </a:rPr>
              <a:t>1.11</a:t>
            </a:r>
            <a:r>
              <a:rPr lang="zh-CN" altLang="en-US" sz="4800" dirty="0" smtClean="0">
                <a:solidFill>
                  <a:srgbClr val="FF0000"/>
                </a:solidFill>
              </a:rPr>
              <a:t>元</a:t>
            </a:r>
            <a:endParaRPr lang="zh-CN" altLang="en-US" sz="480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55576" y="2996952"/>
            <a:ext cx="69127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2.05</a:t>
            </a:r>
            <a:r>
              <a:rPr lang="zh-CN" altLang="en-US" sz="3200" dirty="0" smtClean="0"/>
              <a:t>元</a:t>
            </a:r>
            <a:r>
              <a:rPr lang="en-US" altLang="zh-CN" sz="3200" dirty="0"/>
              <a:t>=</a:t>
            </a:r>
            <a:r>
              <a:rPr lang="zh-CN" altLang="en-US" sz="3200" dirty="0" smtClean="0"/>
              <a:t>（      ）元（    ）角（  ）分</a:t>
            </a:r>
            <a:endParaRPr lang="zh-CN" altLang="en-US" sz="3200" dirty="0"/>
          </a:p>
        </p:txBody>
      </p:sp>
      <p:sp>
        <p:nvSpPr>
          <p:cNvPr id="11" name="TextBox 10"/>
          <p:cNvSpPr txBox="1"/>
          <p:nvPr/>
        </p:nvSpPr>
        <p:spPr>
          <a:xfrm>
            <a:off x="755576" y="3852337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3</a:t>
            </a:r>
            <a:r>
              <a:rPr lang="zh-CN" altLang="en-US" sz="3200" dirty="0" smtClean="0"/>
              <a:t>元</a:t>
            </a:r>
            <a:r>
              <a:rPr lang="en-US" altLang="zh-CN" sz="3200" dirty="0" smtClean="0"/>
              <a:t>7</a:t>
            </a:r>
            <a:r>
              <a:rPr lang="zh-CN" altLang="en-US" sz="3200" dirty="0" smtClean="0"/>
              <a:t>角</a:t>
            </a:r>
            <a:r>
              <a:rPr lang="en-US" altLang="zh-CN" sz="3200" dirty="0" smtClean="0"/>
              <a:t>8</a:t>
            </a:r>
            <a:r>
              <a:rPr lang="zh-CN" altLang="en-US" sz="3200" dirty="0" smtClean="0"/>
              <a:t>分</a:t>
            </a:r>
            <a:r>
              <a:rPr lang="en-US" altLang="zh-CN" sz="3200" dirty="0" smtClean="0"/>
              <a:t>=</a:t>
            </a:r>
            <a:r>
              <a:rPr lang="zh-CN" altLang="en-US" sz="3200" dirty="0" smtClean="0"/>
              <a:t>（         ）元</a:t>
            </a:r>
            <a:endParaRPr lang="zh-CN" altLang="en-US" sz="3200" dirty="0"/>
          </a:p>
        </p:txBody>
      </p:sp>
      <p:sp>
        <p:nvSpPr>
          <p:cNvPr id="12" name="TextBox 11"/>
          <p:cNvSpPr txBox="1"/>
          <p:nvPr/>
        </p:nvSpPr>
        <p:spPr>
          <a:xfrm>
            <a:off x="827584" y="4644425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3.78</a:t>
            </a:r>
            <a:r>
              <a:rPr lang="zh-CN" altLang="en-US" sz="3200" dirty="0" smtClean="0"/>
              <a:t>米</a:t>
            </a:r>
            <a:r>
              <a:rPr lang="en-US" altLang="zh-CN" sz="3200" dirty="0" smtClean="0"/>
              <a:t>=</a:t>
            </a:r>
            <a:r>
              <a:rPr lang="zh-CN" altLang="en-US" sz="3200" dirty="0" smtClean="0"/>
              <a:t>（                     ）</a:t>
            </a:r>
            <a:endParaRPr lang="zh-CN" altLang="en-US" sz="3200" dirty="0"/>
          </a:p>
        </p:txBody>
      </p:sp>
      <p:sp>
        <p:nvSpPr>
          <p:cNvPr id="13" name="TextBox 12"/>
          <p:cNvSpPr txBox="1"/>
          <p:nvPr/>
        </p:nvSpPr>
        <p:spPr>
          <a:xfrm>
            <a:off x="539552" y="5508521"/>
            <a:ext cx="83164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3.78</a:t>
            </a:r>
            <a:r>
              <a:rPr lang="zh-CN" altLang="en-US" sz="3200" dirty="0" smtClean="0"/>
              <a:t>表示</a:t>
            </a:r>
            <a:r>
              <a:rPr lang="en-US" altLang="zh-CN" sz="3200" dirty="0" smtClean="0"/>
              <a:t>3</a:t>
            </a:r>
            <a:r>
              <a:rPr lang="zh-CN" altLang="en-US" sz="3200" dirty="0" smtClean="0"/>
              <a:t>个（     ），</a:t>
            </a:r>
            <a:r>
              <a:rPr lang="en-US" altLang="zh-CN" sz="3200" dirty="0" smtClean="0"/>
              <a:t>7</a:t>
            </a:r>
            <a:r>
              <a:rPr lang="zh-CN" altLang="en-US" sz="3200" dirty="0" smtClean="0"/>
              <a:t>个（     ），</a:t>
            </a:r>
            <a:r>
              <a:rPr lang="en-US" altLang="zh-CN" sz="3200" dirty="0" smtClean="0"/>
              <a:t>8</a:t>
            </a:r>
            <a:r>
              <a:rPr lang="zh-CN" altLang="en-US" sz="3200" dirty="0" smtClean="0"/>
              <a:t>个（         ）</a:t>
            </a:r>
            <a:endParaRPr lang="zh-CN" altLang="en-US" sz="3200" dirty="0"/>
          </a:p>
        </p:txBody>
      </p:sp>
      <p:sp>
        <p:nvSpPr>
          <p:cNvPr id="14" name="TextBox 13"/>
          <p:cNvSpPr txBox="1"/>
          <p:nvPr/>
        </p:nvSpPr>
        <p:spPr>
          <a:xfrm>
            <a:off x="3275856" y="5445224"/>
            <a:ext cx="7920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 smtClean="0">
                <a:solidFill>
                  <a:srgbClr val="FF0000"/>
                </a:solidFill>
              </a:rPr>
              <a:t>1</a:t>
            </a:r>
            <a:endParaRPr lang="zh-CN" altLang="en-US" sz="4000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364088" y="5430476"/>
            <a:ext cx="12241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 smtClean="0">
                <a:solidFill>
                  <a:srgbClr val="FF0000"/>
                </a:solidFill>
              </a:rPr>
              <a:t>0.1</a:t>
            </a:r>
            <a:endParaRPr lang="zh-CN" altLang="en-US" sz="4000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740352" y="5457418"/>
            <a:ext cx="12241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 smtClean="0">
                <a:solidFill>
                  <a:srgbClr val="FF0000"/>
                </a:solidFill>
              </a:rPr>
              <a:t>0.01</a:t>
            </a:r>
            <a:endParaRPr lang="zh-CN" altLang="en-US" sz="4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 descr="捕获3.PNG"/>
          <p:cNvPicPr>
            <a:picLocks noChangeAspect="1"/>
          </p:cNvPicPr>
          <p:nvPr/>
        </p:nvPicPr>
        <p:blipFill>
          <a:blip r:embed="rId2" cstate="print"/>
          <a:srcRect l="3467" t="-2220" r="59654" b="50000"/>
          <a:stretch>
            <a:fillRect/>
          </a:stretch>
        </p:blipFill>
        <p:spPr>
          <a:xfrm>
            <a:off x="467544" y="692696"/>
            <a:ext cx="4032447" cy="84877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51520" y="1610797"/>
            <a:ext cx="84969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0000CC"/>
                </a:solidFill>
              </a:rPr>
              <a:t>      把（         ）平均分成（       ）份，其中的（      ）份是（      ）分之（     ）。</a:t>
            </a:r>
            <a:endParaRPr lang="zh-CN" altLang="en-US" sz="2800" b="1" dirty="0">
              <a:solidFill>
                <a:srgbClr val="0000CC"/>
              </a:solidFill>
            </a:endParaRPr>
          </a:p>
        </p:txBody>
      </p:sp>
      <p:pic>
        <p:nvPicPr>
          <p:cNvPr id="6" name="图片 5" descr="捕获3.PNG"/>
          <p:cNvPicPr>
            <a:picLocks noChangeAspect="1"/>
          </p:cNvPicPr>
          <p:nvPr/>
        </p:nvPicPr>
        <p:blipFill>
          <a:blip r:embed="rId2" cstate="print"/>
          <a:srcRect l="35736" t="-2220" r="59654" b="50000"/>
          <a:stretch>
            <a:fillRect/>
          </a:stretch>
        </p:blipFill>
        <p:spPr>
          <a:xfrm>
            <a:off x="899592" y="2708920"/>
            <a:ext cx="504055" cy="84877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259632" y="2852936"/>
            <a:ext cx="43204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0000CC"/>
                </a:solidFill>
              </a:rPr>
              <a:t>里面有（       ）个（        ）</a:t>
            </a:r>
            <a:endParaRPr lang="zh-CN" altLang="en-US" sz="2800" b="1" dirty="0">
              <a:solidFill>
                <a:srgbClr val="0000CC"/>
              </a:solidFill>
            </a:endParaRPr>
          </a:p>
        </p:txBody>
      </p:sp>
      <p:pic>
        <p:nvPicPr>
          <p:cNvPr id="8" name="图片 7" descr="捕获3.PNG"/>
          <p:cNvPicPr>
            <a:picLocks noChangeAspect="1"/>
          </p:cNvPicPr>
          <p:nvPr/>
        </p:nvPicPr>
        <p:blipFill>
          <a:blip r:embed="rId2" cstate="print"/>
          <a:srcRect l="28492" t="2210" r="68215" b="50000"/>
          <a:stretch>
            <a:fillRect/>
          </a:stretch>
        </p:blipFill>
        <p:spPr>
          <a:xfrm>
            <a:off x="4572000" y="2780928"/>
            <a:ext cx="360040" cy="776767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2945312" y="2814729"/>
            <a:ext cx="10801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/>
              <a:t>3</a:t>
            </a:r>
            <a:endParaRPr lang="zh-CN" altLang="en-US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899592" y="3769876"/>
            <a:ext cx="48245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0000CC"/>
                </a:solidFill>
              </a:rPr>
              <a:t>4</a:t>
            </a:r>
            <a:r>
              <a:rPr lang="zh-CN" altLang="en-US" sz="2800" b="1" dirty="0" smtClean="0">
                <a:solidFill>
                  <a:srgbClr val="0000CC"/>
                </a:solidFill>
              </a:rPr>
              <a:t>个五分之一是（        ）</a:t>
            </a:r>
            <a:endParaRPr lang="zh-CN" altLang="en-US" sz="2800" b="1" dirty="0">
              <a:solidFill>
                <a:srgbClr val="0000CC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99592" y="4561964"/>
            <a:ext cx="57606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0000CC"/>
                </a:solidFill>
              </a:rPr>
              <a:t>1</a:t>
            </a:r>
            <a:r>
              <a:rPr lang="zh-CN" altLang="en-US" sz="2800" b="1" dirty="0" smtClean="0">
                <a:solidFill>
                  <a:srgbClr val="0000CC"/>
                </a:solidFill>
              </a:rPr>
              <a:t>里面有（       ）个十分之一。</a:t>
            </a:r>
            <a:endParaRPr lang="zh-CN" altLang="en-US" sz="2800" b="1" dirty="0">
              <a:solidFill>
                <a:srgbClr val="0000CC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27584" y="5426060"/>
            <a:ext cx="70567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0000CC"/>
                </a:solidFill>
              </a:rPr>
              <a:t>1</a:t>
            </a:r>
            <a:r>
              <a:rPr lang="zh-CN" altLang="en-US" sz="2800" b="1" dirty="0">
                <a:solidFill>
                  <a:srgbClr val="0000CC"/>
                </a:solidFill>
              </a:rPr>
              <a:t>角</a:t>
            </a:r>
            <a:r>
              <a:rPr lang="zh-CN" altLang="en-US" sz="2800" b="1" dirty="0" smtClean="0">
                <a:solidFill>
                  <a:srgbClr val="0000CC"/>
                </a:solidFill>
              </a:rPr>
              <a:t>是</a:t>
            </a:r>
            <a:r>
              <a:rPr lang="en-US" altLang="zh-CN" sz="2800" b="1" dirty="0" smtClean="0">
                <a:solidFill>
                  <a:srgbClr val="0000CC"/>
                </a:solidFill>
              </a:rPr>
              <a:t>1</a:t>
            </a:r>
            <a:r>
              <a:rPr lang="zh-CN" altLang="en-US" sz="2800" b="1" dirty="0" smtClean="0">
                <a:solidFill>
                  <a:srgbClr val="0000CC"/>
                </a:solidFill>
              </a:rPr>
              <a:t>元的（         ），</a:t>
            </a:r>
            <a:r>
              <a:rPr lang="en-US" altLang="zh-CN" sz="2800" b="1" dirty="0" smtClean="0">
                <a:solidFill>
                  <a:srgbClr val="0000CC"/>
                </a:solidFill>
              </a:rPr>
              <a:t>1</a:t>
            </a:r>
            <a:r>
              <a:rPr lang="zh-CN" altLang="en-US" sz="2800" b="1" dirty="0" smtClean="0">
                <a:solidFill>
                  <a:srgbClr val="0000CC"/>
                </a:solidFill>
              </a:rPr>
              <a:t>厘米是</a:t>
            </a:r>
            <a:r>
              <a:rPr lang="en-US" altLang="zh-CN" sz="2800" b="1" dirty="0" smtClean="0">
                <a:solidFill>
                  <a:srgbClr val="0000CC"/>
                </a:solidFill>
              </a:rPr>
              <a:t>1</a:t>
            </a:r>
            <a:r>
              <a:rPr lang="zh-CN" altLang="en-US" sz="2800" b="1" dirty="0" smtClean="0">
                <a:solidFill>
                  <a:srgbClr val="0000CC"/>
                </a:solidFill>
              </a:rPr>
              <a:t>米的（         ）</a:t>
            </a:r>
            <a:endParaRPr lang="zh-CN" altLang="en-US" sz="2800" b="1" dirty="0">
              <a:solidFill>
                <a:srgbClr val="0000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 descr="捕获4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7544" y="980728"/>
            <a:ext cx="8010095" cy="165618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11560" y="476672"/>
            <a:ext cx="22322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1</a:t>
            </a:r>
            <a:r>
              <a:rPr lang="zh-CN" altLang="en-US" sz="2800" dirty="0" smtClean="0"/>
              <a:t>、看图写数</a:t>
            </a:r>
            <a:endParaRPr lang="zh-CN" altLang="en-US" sz="2800" dirty="0"/>
          </a:p>
        </p:txBody>
      </p:sp>
      <p:pic>
        <p:nvPicPr>
          <p:cNvPr id="6" name="图片 5" descr="捕获6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20" y="2636912"/>
            <a:ext cx="8280920" cy="401574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 descr="捕获7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620688"/>
            <a:ext cx="8640960" cy="533963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262</Words>
  <Application>Microsoft Office PowerPoint</Application>
  <PresentationFormat>全屏显示(4:3)</PresentationFormat>
  <Paragraphs>74</Paragraphs>
  <Slides>8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9" baseType="lpstr">
      <vt:lpstr>Office 主题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</vt:vector>
  </TitlesOfParts>
  <Company>微软中国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微软用户</dc:creator>
  <cp:lastModifiedBy>微软用户</cp:lastModifiedBy>
  <cp:revision>2</cp:revision>
  <dcterms:created xsi:type="dcterms:W3CDTF">2018-05-13T14:46:43Z</dcterms:created>
  <dcterms:modified xsi:type="dcterms:W3CDTF">2018-05-13T16:10:32Z</dcterms:modified>
</cp:coreProperties>
</file>