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2018/5/13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2018/5/13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DAAF-5726-443D-8A75-CBBF6D7A2F5A}" type="datetimeFigureOut">
              <a:rPr lang="zh-CN" altLang="en-US" smtClean="0"/>
              <a:t>2018/5/14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EDAAF-5726-443D-8A75-CBBF6D7A2F5A}" type="datetimeFigureOut">
              <a:rPr lang="zh-CN" altLang="en-US" smtClean="0"/>
              <a:t>2018/5/13 Sunday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B928C-9B69-436B-9C07-7EBC87EDF4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67744" y="3284984"/>
            <a:ext cx="471795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数的认识</a:t>
            </a:r>
            <a:endParaRPr lang="zh-CN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1916832"/>
            <a:ext cx="4824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rgbClr val="0000CC"/>
                </a:solidFill>
              </a:rPr>
              <a:t>三年级下册总复习</a:t>
            </a:r>
            <a:endParaRPr lang="zh-CN" altLang="en-US" sz="4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12474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00CC"/>
                </a:solidFill>
              </a:rPr>
              <a:t>我们学了哪些数？</a:t>
            </a:r>
            <a:endParaRPr lang="zh-CN" altLang="en-US" sz="36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234888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整数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42900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小数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52131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分数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241217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0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、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、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2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、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3……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3501008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0.1</a:t>
            </a:r>
            <a:r>
              <a:rPr lang="zh-CN" altLang="en-US" sz="3200" b="1" dirty="0">
                <a:solidFill>
                  <a:srgbClr val="0000CC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3.24</a:t>
            </a:r>
            <a:r>
              <a:rPr lang="zh-CN" altLang="en-US" sz="3200" b="1" dirty="0">
                <a:solidFill>
                  <a:srgbClr val="0000CC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15.07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，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……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3" name="图片 12" descr="捕获3.PNG"/>
          <p:cNvPicPr>
            <a:picLocks noChangeAspect="1"/>
          </p:cNvPicPr>
          <p:nvPr/>
        </p:nvPicPr>
        <p:blipFill>
          <a:blip r:embed="rId2" cstate="print"/>
          <a:srcRect t="45811" r="92339"/>
          <a:stretch>
            <a:fillRect/>
          </a:stretch>
        </p:blipFill>
        <p:spPr>
          <a:xfrm>
            <a:off x="2483768" y="4509120"/>
            <a:ext cx="648072" cy="681412"/>
          </a:xfrm>
          <a:prstGeom prst="rect">
            <a:avLst/>
          </a:prstGeom>
        </p:spPr>
      </p:pic>
      <p:pic>
        <p:nvPicPr>
          <p:cNvPr id="14" name="图片 13" descr="捕获3.PNG"/>
          <p:cNvPicPr>
            <a:picLocks noChangeAspect="1"/>
          </p:cNvPicPr>
          <p:nvPr/>
        </p:nvPicPr>
        <p:blipFill>
          <a:blip r:embed="rId2" cstate="print"/>
          <a:srcRect l="11066" t="51537" r="82976"/>
          <a:stretch>
            <a:fillRect/>
          </a:stretch>
        </p:blipFill>
        <p:spPr>
          <a:xfrm>
            <a:off x="3419872" y="4581128"/>
            <a:ext cx="504056" cy="60940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95936" y="450912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……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sp>
        <p:nvSpPr>
          <p:cNvPr id="18" name="右大括号 17"/>
          <p:cNvSpPr/>
          <p:nvPr/>
        </p:nvSpPr>
        <p:spPr>
          <a:xfrm>
            <a:off x="6660232" y="2564904"/>
            <a:ext cx="432048" cy="252028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164288" y="278092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意义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164288" y="350100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组成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56784" y="4284385"/>
            <a:ext cx="1979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大小比较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5576" y="55892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2754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与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2574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91880" y="55892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0000CC"/>
                </a:solidFill>
              </a:rPr>
              <a:t>1.25</a:t>
            </a:r>
            <a:r>
              <a:rPr lang="zh-CN" altLang="en-US" sz="3200" b="1" dirty="0" smtClean="0">
                <a:solidFill>
                  <a:srgbClr val="0000CC"/>
                </a:solidFill>
              </a:rPr>
              <a:t>与</a:t>
            </a:r>
            <a:r>
              <a:rPr lang="en-US" altLang="zh-CN" sz="3200" b="1" dirty="0" smtClean="0">
                <a:solidFill>
                  <a:srgbClr val="0000CC"/>
                </a:solidFill>
              </a:rPr>
              <a:t>0.99</a:t>
            </a:r>
            <a:endParaRPr lang="zh-CN" altLang="en-US" sz="3200" b="1" dirty="0">
              <a:solidFill>
                <a:srgbClr val="0000CC"/>
              </a:solidFill>
            </a:endParaRPr>
          </a:p>
        </p:txBody>
      </p:sp>
      <p:pic>
        <p:nvPicPr>
          <p:cNvPr id="26" name="图片 25" descr="捕获3.PNG"/>
          <p:cNvPicPr>
            <a:picLocks noChangeAspect="1"/>
          </p:cNvPicPr>
          <p:nvPr/>
        </p:nvPicPr>
        <p:blipFill>
          <a:blip r:embed="rId2" cstate="print"/>
          <a:srcRect t="45811" r="92339"/>
          <a:stretch>
            <a:fillRect/>
          </a:stretch>
        </p:blipFill>
        <p:spPr>
          <a:xfrm>
            <a:off x="6228184" y="5445224"/>
            <a:ext cx="648072" cy="681412"/>
          </a:xfrm>
          <a:prstGeom prst="rect">
            <a:avLst/>
          </a:prstGeom>
        </p:spPr>
      </p:pic>
      <p:pic>
        <p:nvPicPr>
          <p:cNvPr id="27" name="图片 26" descr="捕获3.PNG"/>
          <p:cNvPicPr>
            <a:picLocks noChangeAspect="1"/>
          </p:cNvPicPr>
          <p:nvPr/>
        </p:nvPicPr>
        <p:blipFill>
          <a:blip r:embed="rId2" cstate="print"/>
          <a:srcRect l="11066" t="51537" r="82976"/>
          <a:stretch>
            <a:fillRect/>
          </a:stretch>
        </p:blipFill>
        <p:spPr>
          <a:xfrm>
            <a:off x="7236296" y="5517232"/>
            <a:ext cx="504056" cy="609404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804248" y="557007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与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7" grpId="0"/>
      <p:bldP spid="18" grpId="0" animBg="1"/>
      <p:bldP spid="19" grpId="0"/>
      <p:bldP spid="22" grpId="0"/>
      <p:bldP spid="23" grpId="0"/>
      <p:bldP spid="24" grpId="0"/>
      <p:bldP spid="25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27584" y="8367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数位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579346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个位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9568" y="563428"/>
            <a:ext cx="7920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十位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9260" y="578176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百位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6440" y="566330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千位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90376" y="594094"/>
            <a:ext cx="720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万位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1800" y="116632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十万位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67744" y="8367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…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88224" y="69269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00CC"/>
                </a:solidFill>
              </a:rPr>
              <a:t>.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8264" y="116632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十分位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24328" y="131380"/>
            <a:ext cx="720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00CC"/>
                </a:solidFill>
              </a:rPr>
              <a:t>百</a:t>
            </a:r>
            <a:r>
              <a:rPr lang="zh-CN" altLang="en-US" sz="3200" dirty="0" smtClean="0">
                <a:solidFill>
                  <a:srgbClr val="0000CC"/>
                </a:solidFill>
              </a:rPr>
              <a:t>分位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100392" y="8367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…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184482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</a:rPr>
              <a:t>计数</a:t>
            </a:r>
            <a:r>
              <a:rPr lang="zh-CN" altLang="en-US" sz="3200" dirty="0">
                <a:solidFill>
                  <a:srgbClr val="FF0000"/>
                </a:solidFill>
              </a:rPr>
              <a:t>单位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08104" y="1775718"/>
            <a:ext cx="108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    个（一）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62584" y="177885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十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4008" y="1793601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百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81188" y="176237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00CC"/>
                </a:solidFill>
              </a:rPr>
              <a:t>千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62612" y="177281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rgbClr val="0000CC"/>
                </a:solidFill>
              </a:rPr>
              <a:t>万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02972" y="162880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00CC"/>
                </a:solidFill>
              </a:rPr>
              <a:t>.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48264" y="173030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0.1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68344" y="1715556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0.01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9592" y="335699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74352</a:t>
            </a:r>
            <a:r>
              <a:rPr lang="zh-CN" altLang="en-US" sz="3200" dirty="0" smtClean="0"/>
              <a:t>表示什么？</a:t>
            </a:r>
            <a:endParaRPr lang="zh-CN" alt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347864" y="26369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7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39952" y="26369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4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88024" y="26369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3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263691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5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84396" y="264294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2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pic>
        <p:nvPicPr>
          <p:cNvPr id="33" name="图片 32" descr="捕获4.PNG"/>
          <p:cNvPicPr>
            <a:picLocks noChangeAspect="1"/>
          </p:cNvPicPr>
          <p:nvPr/>
        </p:nvPicPr>
        <p:blipFill>
          <a:blip r:embed="rId2" cstate="print"/>
          <a:srcRect l="2949" t="19016" r="68546" b="33444"/>
          <a:stretch>
            <a:fillRect/>
          </a:stretch>
        </p:blipFill>
        <p:spPr>
          <a:xfrm>
            <a:off x="755576" y="4149080"/>
            <a:ext cx="2714702" cy="936104"/>
          </a:xfrm>
          <a:prstGeom prst="rect">
            <a:avLst/>
          </a:prstGeom>
        </p:spPr>
      </p:pic>
      <p:pic>
        <p:nvPicPr>
          <p:cNvPr id="34" name="图片 33" descr="捕获4.PNG"/>
          <p:cNvPicPr>
            <a:picLocks noChangeAspect="1"/>
          </p:cNvPicPr>
          <p:nvPr/>
        </p:nvPicPr>
        <p:blipFill>
          <a:blip r:embed="rId2" cstate="print"/>
          <a:srcRect l="34403" t="9508" r="26279" b="23936"/>
          <a:stretch>
            <a:fillRect/>
          </a:stretch>
        </p:blipFill>
        <p:spPr>
          <a:xfrm>
            <a:off x="4788024" y="3789040"/>
            <a:ext cx="3909006" cy="136815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3568" y="515719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10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95736" y="511468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60032" y="530120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1000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84168" y="530120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100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80312" y="530120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10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244408" y="52292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0000CC"/>
                </a:solidFill>
              </a:rPr>
              <a:t>1</a:t>
            </a:r>
            <a:endParaRPr lang="zh-CN" altLang="en-US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8264339" cy="20882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3060249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4005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3073265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4050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3088013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4500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6296" y="306896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5040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393305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一个数由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个万，</a:t>
            </a:r>
            <a:r>
              <a:rPr lang="en-US" altLang="zh-CN" sz="2800" dirty="0" smtClean="0"/>
              <a:t>7</a:t>
            </a:r>
            <a:r>
              <a:rPr lang="zh-CN" altLang="en-US" sz="2800" dirty="0" smtClean="0"/>
              <a:t>个一组成，这个数是（             ），读作（                             ）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386104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70007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4356393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</a:rPr>
              <a:t>七万零七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08518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一个四位数，各数位数字的和是</a:t>
            </a:r>
            <a:r>
              <a:rPr lang="en-US" altLang="zh-CN" sz="2800" dirty="0" smtClean="0"/>
              <a:t>15</a:t>
            </a:r>
            <a:r>
              <a:rPr lang="zh-CN" altLang="en-US" sz="2800" dirty="0" smtClean="0"/>
              <a:t>，这个数最大是（                  ），最小是（             ）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550852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9600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1960" y="551723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1059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520280" cy="1159329"/>
          </a:xfrm>
          <a:prstGeom prst="rect">
            <a:avLst/>
          </a:prstGeom>
        </p:spPr>
      </p:pic>
      <p:pic>
        <p:nvPicPr>
          <p:cNvPr id="5" name="图片 4" descr="timg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0027" y="764704"/>
            <a:ext cx="2236109" cy="1008112"/>
          </a:xfrm>
          <a:prstGeom prst="rect">
            <a:avLst/>
          </a:prstGeom>
        </p:spPr>
      </p:pic>
      <p:pic>
        <p:nvPicPr>
          <p:cNvPr id="6" name="图片 5" descr="timg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6724" y="764704"/>
            <a:ext cx="1977684" cy="9361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1760" y="19888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1</a:t>
            </a:r>
            <a:r>
              <a:rPr lang="zh-CN" altLang="en-US" sz="3200" dirty="0" smtClean="0"/>
              <a:t>元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角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分</a:t>
            </a:r>
            <a:endParaRPr lang="zh-CN" alt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1844824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 smtClean="0">
                <a:solidFill>
                  <a:srgbClr val="FF0000"/>
                </a:solidFill>
              </a:rPr>
              <a:t>1.11</a:t>
            </a:r>
            <a:r>
              <a:rPr lang="zh-CN" altLang="en-US" sz="4800" dirty="0" smtClean="0">
                <a:solidFill>
                  <a:srgbClr val="FF0000"/>
                </a:solidFill>
              </a:rPr>
              <a:t>元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299695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2.05</a:t>
            </a:r>
            <a:r>
              <a:rPr lang="zh-CN" altLang="en-US" sz="3200" dirty="0" smtClean="0"/>
              <a:t>元</a:t>
            </a:r>
            <a:r>
              <a:rPr lang="en-US" altLang="zh-CN" sz="3200" dirty="0"/>
              <a:t>=</a:t>
            </a:r>
            <a:r>
              <a:rPr lang="zh-CN" altLang="en-US" sz="3200" dirty="0" smtClean="0"/>
              <a:t>（      ）元（    ）角（  ）分</a:t>
            </a:r>
            <a:endParaRPr lang="zh-CN" alt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3852337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</a:t>
            </a:r>
            <a:r>
              <a:rPr lang="zh-CN" altLang="en-US" sz="3200" dirty="0" smtClean="0"/>
              <a:t>元</a:t>
            </a:r>
            <a:r>
              <a:rPr lang="en-US" altLang="zh-CN" sz="3200" dirty="0" smtClean="0"/>
              <a:t>7</a:t>
            </a:r>
            <a:r>
              <a:rPr lang="zh-CN" altLang="en-US" sz="3200" dirty="0" smtClean="0"/>
              <a:t>角</a:t>
            </a:r>
            <a:r>
              <a:rPr lang="en-US" altLang="zh-CN" sz="3200" dirty="0" smtClean="0"/>
              <a:t>8</a:t>
            </a:r>
            <a:r>
              <a:rPr lang="zh-CN" altLang="en-US" sz="3200" dirty="0" smtClean="0"/>
              <a:t>分</a:t>
            </a:r>
            <a:r>
              <a:rPr lang="en-US" altLang="zh-CN" sz="3200" dirty="0" smtClean="0"/>
              <a:t>=</a:t>
            </a:r>
            <a:r>
              <a:rPr lang="zh-CN" altLang="en-US" sz="3200" dirty="0" smtClean="0"/>
              <a:t>（         ）元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4644425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3.78</a:t>
            </a:r>
            <a:r>
              <a:rPr lang="zh-CN" altLang="en-US" sz="3200" dirty="0" smtClean="0"/>
              <a:t>米</a:t>
            </a:r>
            <a:r>
              <a:rPr lang="en-US" altLang="zh-CN" sz="3200" dirty="0" smtClean="0"/>
              <a:t>=</a:t>
            </a:r>
            <a:r>
              <a:rPr lang="zh-CN" altLang="en-US" sz="3200" dirty="0" smtClean="0"/>
              <a:t>（                     ）</a:t>
            </a:r>
            <a:endParaRPr lang="zh-CN" alt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9552" y="5508521"/>
            <a:ext cx="831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3.78</a:t>
            </a:r>
            <a:r>
              <a:rPr lang="zh-CN" altLang="en-US" sz="3200" dirty="0" smtClean="0"/>
              <a:t>表示</a:t>
            </a:r>
            <a:r>
              <a:rPr lang="en-US" altLang="zh-CN" sz="3200" dirty="0" smtClean="0"/>
              <a:t>3</a:t>
            </a:r>
            <a:r>
              <a:rPr lang="zh-CN" altLang="en-US" sz="3200" dirty="0" smtClean="0"/>
              <a:t>个（     ），</a:t>
            </a:r>
            <a:r>
              <a:rPr lang="en-US" altLang="zh-CN" sz="3200" dirty="0" smtClean="0"/>
              <a:t>7</a:t>
            </a:r>
            <a:r>
              <a:rPr lang="zh-CN" altLang="en-US" sz="3200" dirty="0" smtClean="0"/>
              <a:t>个（     ），</a:t>
            </a:r>
            <a:r>
              <a:rPr lang="en-US" altLang="zh-CN" sz="3200" dirty="0" smtClean="0"/>
              <a:t>8</a:t>
            </a:r>
            <a:r>
              <a:rPr lang="zh-CN" altLang="en-US" sz="3200" dirty="0" smtClean="0"/>
              <a:t>个（         ）</a:t>
            </a:r>
            <a:endParaRPr lang="zh-CN" alt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5856" y="544522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1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4088" y="543047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0.1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40352" y="545741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0.01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3.PNG"/>
          <p:cNvPicPr>
            <a:picLocks noChangeAspect="1"/>
          </p:cNvPicPr>
          <p:nvPr/>
        </p:nvPicPr>
        <p:blipFill>
          <a:blip r:embed="rId2" cstate="print"/>
          <a:srcRect l="3467" t="-2220" r="59654" b="50000"/>
          <a:stretch>
            <a:fillRect/>
          </a:stretch>
        </p:blipFill>
        <p:spPr>
          <a:xfrm>
            <a:off x="467544" y="692696"/>
            <a:ext cx="4032447" cy="848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520" y="1610797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      把（         ）平均分成（       ）份，其中的（      ）份是（      ）分之（     ）。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pic>
        <p:nvPicPr>
          <p:cNvPr id="6" name="图片 5" descr="捕获3.PNG"/>
          <p:cNvPicPr>
            <a:picLocks noChangeAspect="1"/>
          </p:cNvPicPr>
          <p:nvPr/>
        </p:nvPicPr>
        <p:blipFill>
          <a:blip r:embed="rId2" cstate="print"/>
          <a:srcRect l="35736" t="-2220" r="59654" b="50000"/>
          <a:stretch>
            <a:fillRect/>
          </a:stretch>
        </p:blipFill>
        <p:spPr>
          <a:xfrm>
            <a:off x="899592" y="2708920"/>
            <a:ext cx="504055" cy="848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285293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CC"/>
                </a:solidFill>
              </a:rPr>
              <a:t>里面有（       ）个（        ）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pic>
        <p:nvPicPr>
          <p:cNvPr id="8" name="图片 7" descr="捕获3.PNG"/>
          <p:cNvPicPr>
            <a:picLocks noChangeAspect="1"/>
          </p:cNvPicPr>
          <p:nvPr/>
        </p:nvPicPr>
        <p:blipFill>
          <a:blip r:embed="rId2" cstate="print"/>
          <a:srcRect l="28492" t="2210" r="68215" b="50000"/>
          <a:stretch>
            <a:fillRect/>
          </a:stretch>
        </p:blipFill>
        <p:spPr>
          <a:xfrm>
            <a:off x="4572000" y="2780928"/>
            <a:ext cx="360040" cy="7767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45312" y="281472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3</a:t>
            </a:r>
            <a:endParaRPr lang="zh-CN" alt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376987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</a:rPr>
              <a:t>4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个五分之一是（        ）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9592" y="456196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里面有（       ）个十分之一。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584" y="542606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>
                <a:solidFill>
                  <a:srgbClr val="0000CC"/>
                </a:solidFill>
              </a:rPr>
              <a:t>角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元的（         ），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厘米是</a:t>
            </a:r>
            <a:r>
              <a:rPr lang="en-US" altLang="zh-CN" sz="2800" b="1" dirty="0" smtClean="0">
                <a:solidFill>
                  <a:srgbClr val="0000CC"/>
                </a:solidFill>
              </a:rPr>
              <a:t>1</a:t>
            </a:r>
            <a:r>
              <a:rPr lang="zh-CN" altLang="en-US" sz="2800" b="1" dirty="0" smtClean="0">
                <a:solidFill>
                  <a:srgbClr val="0000CC"/>
                </a:solidFill>
              </a:rPr>
              <a:t>米的（         ）</a:t>
            </a:r>
            <a:endParaRPr lang="zh-CN" alt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80728"/>
            <a:ext cx="8010095" cy="1656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76672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、看图写数</a:t>
            </a:r>
            <a:endParaRPr lang="zh-CN" altLang="en-US" sz="2800" dirty="0"/>
          </a:p>
        </p:txBody>
      </p:sp>
      <p:pic>
        <p:nvPicPr>
          <p:cNvPr id="6" name="图片 5" descr="捕获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636912"/>
            <a:ext cx="8280920" cy="4015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捕获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8640960" cy="5339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262</Words>
  <Application>Microsoft Office PowerPoint</Application>
  <PresentationFormat>全屏显示(4:3)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2</cp:revision>
  <dcterms:created xsi:type="dcterms:W3CDTF">2018-05-13T14:46:43Z</dcterms:created>
  <dcterms:modified xsi:type="dcterms:W3CDTF">2018-05-13T16:10:32Z</dcterms:modified>
</cp:coreProperties>
</file>