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7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09B4-0B24-4943-A564-B27CA393FE3A}" type="datetimeFigureOut">
              <a:rPr lang="zh-CN" altLang="en-US" smtClean="0"/>
              <a:t>2018/5/15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1EA27-D31B-4331-A1C8-5C2958A2D14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09B4-0B24-4943-A564-B27CA393FE3A}" type="datetimeFigureOut">
              <a:rPr lang="zh-CN" altLang="en-US" smtClean="0"/>
              <a:t>2018/5/15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1EA27-D31B-4331-A1C8-5C2958A2D14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09B4-0B24-4943-A564-B27CA393FE3A}" type="datetimeFigureOut">
              <a:rPr lang="zh-CN" altLang="en-US" smtClean="0"/>
              <a:t>2018/5/15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1EA27-D31B-4331-A1C8-5C2958A2D14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09B4-0B24-4943-A564-B27CA393FE3A}" type="datetimeFigureOut">
              <a:rPr lang="zh-CN" altLang="en-US" smtClean="0"/>
              <a:t>2018/5/15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1EA27-D31B-4331-A1C8-5C2958A2D14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09B4-0B24-4943-A564-B27CA393FE3A}" type="datetimeFigureOut">
              <a:rPr lang="zh-CN" altLang="en-US" smtClean="0"/>
              <a:t>2018/5/15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1EA27-D31B-4331-A1C8-5C2958A2D14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09B4-0B24-4943-A564-B27CA393FE3A}" type="datetimeFigureOut">
              <a:rPr lang="zh-CN" altLang="en-US" smtClean="0"/>
              <a:t>2018/5/15 Tuesday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1EA27-D31B-4331-A1C8-5C2958A2D14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09B4-0B24-4943-A564-B27CA393FE3A}" type="datetimeFigureOut">
              <a:rPr lang="zh-CN" altLang="en-US" smtClean="0"/>
              <a:t>2018/5/15 Tuesday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1EA27-D31B-4331-A1C8-5C2958A2D14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09B4-0B24-4943-A564-B27CA393FE3A}" type="datetimeFigureOut">
              <a:rPr lang="zh-CN" altLang="en-US" smtClean="0"/>
              <a:t>2018/5/15 Tuesday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1EA27-D31B-4331-A1C8-5C2958A2D14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09B4-0B24-4943-A564-B27CA393FE3A}" type="datetimeFigureOut">
              <a:rPr lang="zh-CN" altLang="en-US" smtClean="0"/>
              <a:t>2018/5/15 Tuesday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1EA27-D31B-4331-A1C8-5C2958A2D14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09B4-0B24-4943-A564-B27CA393FE3A}" type="datetimeFigureOut">
              <a:rPr lang="zh-CN" altLang="en-US" smtClean="0"/>
              <a:t>2018/5/15 Tuesday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1EA27-D31B-4331-A1C8-5C2958A2D14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09B4-0B24-4943-A564-B27CA393FE3A}" type="datetimeFigureOut">
              <a:rPr lang="zh-CN" altLang="en-US" smtClean="0"/>
              <a:t>2018/5/15 Tuesday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1EA27-D31B-4331-A1C8-5C2958A2D14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209B4-0B24-4943-A564-B27CA393FE3A}" type="datetimeFigureOut">
              <a:rPr lang="zh-CN" altLang="en-US" smtClean="0"/>
              <a:t>2018/5/15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1EA27-D31B-4331-A1C8-5C2958A2D14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67744" y="1700808"/>
            <a:ext cx="54726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3300"/>
                </a:solidFill>
              </a:rPr>
              <a:t>三年级下册总</a:t>
            </a:r>
            <a:r>
              <a:rPr lang="zh-CN" altLang="en-US" sz="4400" b="1" dirty="0">
                <a:solidFill>
                  <a:srgbClr val="FF3300"/>
                </a:solidFill>
              </a:rPr>
              <a:t>复习</a:t>
            </a:r>
          </a:p>
        </p:txBody>
      </p:sp>
      <p:sp>
        <p:nvSpPr>
          <p:cNvPr id="5" name="矩形 4"/>
          <p:cNvSpPr/>
          <p:nvPr/>
        </p:nvSpPr>
        <p:spPr>
          <a:xfrm>
            <a:off x="971600" y="2996952"/>
            <a:ext cx="7704856" cy="1323439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8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数的运算（一）</a:t>
            </a:r>
            <a:endParaRPr lang="zh-CN" altLang="en-US" sz="8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00CC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980728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我们学过哪几种运算？举例说一说。</a:t>
            </a:r>
            <a:endParaRPr lang="zh-CN" alt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187624" y="1772816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3300"/>
                </a:solidFill>
              </a:rPr>
              <a:t>加法</a:t>
            </a:r>
            <a:endParaRPr lang="zh-CN" altLang="en-US" sz="4000" b="1" dirty="0">
              <a:solidFill>
                <a:srgbClr val="FF33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87624" y="2924944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3300"/>
                </a:solidFill>
              </a:rPr>
              <a:t>减法</a:t>
            </a:r>
            <a:endParaRPr lang="zh-CN" altLang="en-US" sz="4000" b="1" dirty="0">
              <a:solidFill>
                <a:srgbClr val="FF33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87624" y="4005064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3300"/>
                </a:solidFill>
              </a:rPr>
              <a:t>乘法</a:t>
            </a:r>
            <a:endParaRPr lang="zh-CN" altLang="en-US" sz="4000" b="1" dirty="0">
              <a:solidFill>
                <a:srgbClr val="FF33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87624" y="5085184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3300"/>
                </a:solidFill>
              </a:rPr>
              <a:t>除法</a:t>
            </a:r>
            <a:endParaRPr lang="zh-CN" altLang="en-US" sz="4000" b="1" dirty="0">
              <a:solidFill>
                <a:srgbClr val="FF33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55776" y="1772816"/>
            <a:ext cx="18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10+5</a:t>
            </a:r>
            <a:endParaRPr lang="zh-CN" alt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2555776" y="2937138"/>
            <a:ext cx="18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10</a:t>
            </a:r>
            <a:r>
              <a:rPr lang="zh-CN" altLang="en-US" sz="4000" dirty="0" smtClean="0"/>
              <a:t>－</a:t>
            </a:r>
            <a:r>
              <a:rPr lang="en-US" altLang="zh-CN" sz="4000" dirty="0" smtClean="0"/>
              <a:t>5</a:t>
            </a:r>
            <a:endParaRPr lang="zh-CN" altLang="en-US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2555776" y="4017258"/>
            <a:ext cx="18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10×5</a:t>
            </a:r>
            <a:endParaRPr lang="zh-CN" alt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2627784" y="5085184"/>
            <a:ext cx="18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10÷5</a:t>
            </a:r>
            <a:endParaRPr lang="zh-CN" altLang="en-US" sz="4000" dirty="0"/>
          </a:p>
        </p:txBody>
      </p:sp>
      <p:cxnSp>
        <p:nvCxnSpPr>
          <p:cNvPr id="14" name="直接连接符 13"/>
          <p:cNvCxnSpPr/>
          <p:nvPr/>
        </p:nvCxnSpPr>
        <p:spPr>
          <a:xfrm>
            <a:off x="4283968" y="2132856"/>
            <a:ext cx="417646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499992" y="2147604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10</a:t>
            </a:r>
            <a:endParaRPr lang="zh-CN" altLang="en-US" sz="3200" dirty="0"/>
          </a:p>
        </p:txBody>
      </p:sp>
      <p:cxnSp>
        <p:nvCxnSpPr>
          <p:cNvPr id="18" name="直接连接符 17"/>
          <p:cNvCxnSpPr/>
          <p:nvPr/>
        </p:nvCxnSpPr>
        <p:spPr>
          <a:xfrm flipV="1">
            <a:off x="4788024" y="1988840"/>
            <a:ext cx="0" cy="288032"/>
          </a:xfrm>
          <a:prstGeom prst="line">
            <a:avLst/>
          </a:prstGeom>
          <a:ln w="381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上弧形箭头 18"/>
          <p:cNvSpPr/>
          <p:nvPr/>
        </p:nvSpPr>
        <p:spPr>
          <a:xfrm>
            <a:off x="4758528" y="1627068"/>
            <a:ext cx="1382900" cy="43204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cxnSp>
        <p:nvCxnSpPr>
          <p:cNvPr id="20" name="直接连接符 19"/>
          <p:cNvCxnSpPr/>
          <p:nvPr/>
        </p:nvCxnSpPr>
        <p:spPr>
          <a:xfrm flipV="1">
            <a:off x="6012160" y="1988840"/>
            <a:ext cx="0" cy="288032"/>
          </a:xfrm>
          <a:prstGeom prst="line">
            <a:avLst/>
          </a:prstGeom>
          <a:ln w="381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076056" y="1484784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+</a:t>
            </a:r>
            <a:r>
              <a:rPr lang="en-US" altLang="zh-CN" sz="3200" dirty="0"/>
              <a:t>5</a:t>
            </a:r>
            <a:endParaRPr lang="zh-CN" altLang="en-US" sz="3200" dirty="0"/>
          </a:p>
        </p:txBody>
      </p:sp>
      <p:sp>
        <p:nvSpPr>
          <p:cNvPr id="22" name="TextBox 21"/>
          <p:cNvSpPr txBox="1"/>
          <p:nvPr/>
        </p:nvSpPr>
        <p:spPr>
          <a:xfrm>
            <a:off x="5738876" y="2147604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15</a:t>
            </a:r>
            <a:endParaRPr lang="zh-CN" altLang="en-US" sz="3200" dirty="0"/>
          </a:p>
        </p:txBody>
      </p:sp>
      <p:cxnSp>
        <p:nvCxnSpPr>
          <p:cNvPr id="23" name="直接连接符 22"/>
          <p:cNvCxnSpPr/>
          <p:nvPr/>
        </p:nvCxnSpPr>
        <p:spPr>
          <a:xfrm>
            <a:off x="4283968" y="3356992"/>
            <a:ext cx="417646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 flipV="1">
            <a:off x="7524328" y="3212976"/>
            <a:ext cx="0" cy="288032"/>
          </a:xfrm>
          <a:prstGeom prst="line">
            <a:avLst/>
          </a:prstGeom>
          <a:ln w="381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164288" y="3429000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10</a:t>
            </a:r>
            <a:endParaRPr lang="zh-CN" altLang="en-US" sz="3200" dirty="0"/>
          </a:p>
        </p:txBody>
      </p:sp>
      <p:sp>
        <p:nvSpPr>
          <p:cNvPr id="29" name="上弧形箭头 28"/>
          <p:cNvSpPr/>
          <p:nvPr/>
        </p:nvSpPr>
        <p:spPr>
          <a:xfrm flipH="1">
            <a:off x="6228184" y="2780928"/>
            <a:ext cx="1382900" cy="432048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84168" y="3356992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5</a:t>
            </a:r>
            <a:endParaRPr lang="zh-CN" altLang="en-US" sz="3200" dirty="0"/>
          </a:p>
        </p:txBody>
      </p:sp>
      <p:cxnSp>
        <p:nvCxnSpPr>
          <p:cNvPr id="31" name="直接连接符 30"/>
          <p:cNvCxnSpPr/>
          <p:nvPr/>
        </p:nvCxnSpPr>
        <p:spPr>
          <a:xfrm flipV="1">
            <a:off x="6372200" y="3212976"/>
            <a:ext cx="0" cy="288032"/>
          </a:xfrm>
          <a:prstGeom prst="line">
            <a:avLst/>
          </a:prstGeom>
          <a:ln w="381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588224" y="2348880"/>
            <a:ext cx="1008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－</a:t>
            </a:r>
            <a:r>
              <a:rPr lang="en-US" altLang="zh-CN" sz="3200" dirty="0" smtClean="0"/>
              <a:t>5</a:t>
            </a:r>
            <a:endParaRPr lang="zh-CN" altLang="en-US" sz="3200" dirty="0"/>
          </a:p>
        </p:txBody>
      </p:sp>
      <p:cxnSp>
        <p:nvCxnSpPr>
          <p:cNvPr id="33" name="直接连接符 32"/>
          <p:cNvCxnSpPr/>
          <p:nvPr/>
        </p:nvCxnSpPr>
        <p:spPr>
          <a:xfrm>
            <a:off x="4283968" y="4653136"/>
            <a:ext cx="417646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 flipV="1">
            <a:off x="4644008" y="4365104"/>
            <a:ext cx="0" cy="288032"/>
          </a:xfrm>
          <a:prstGeom prst="line">
            <a:avLst/>
          </a:prstGeom>
          <a:ln w="381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/>
        </p:nvCxnSpPr>
        <p:spPr>
          <a:xfrm flipV="1">
            <a:off x="5292080" y="4365104"/>
            <a:ext cx="0" cy="288032"/>
          </a:xfrm>
          <a:prstGeom prst="line">
            <a:avLst/>
          </a:prstGeom>
          <a:ln w="381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/>
          <p:cNvCxnSpPr/>
          <p:nvPr/>
        </p:nvCxnSpPr>
        <p:spPr>
          <a:xfrm flipV="1">
            <a:off x="5940152" y="4365104"/>
            <a:ext cx="0" cy="288032"/>
          </a:xfrm>
          <a:prstGeom prst="line">
            <a:avLst/>
          </a:prstGeom>
          <a:ln w="381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/>
          <p:cNvCxnSpPr/>
          <p:nvPr/>
        </p:nvCxnSpPr>
        <p:spPr>
          <a:xfrm flipV="1">
            <a:off x="6660232" y="4365104"/>
            <a:ext cx="0" cy="288032"/>
          </a:xfrm>
          <a:prstGeom prst="line">
            <a:avLst/>
          </a:prstGeom>
          <a:ln w="381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37"/>
          <p:cNvCxnSpPr/>
          <p:nvPr/>
        </p:nvCxnSpPr>
        <p:spPr>
          <a:xfrm flipV="1">
            <a:off x="7380312" y="4365104"/>
            <a:ext cx="0" cy="288032"/>
          </a:xfrm>
          <a:prstGeom prst="line">
            <a:avLst/>
          </a:prstGeom>
          <a:ln w="381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/>
          <p:cNvCxnSpPr/>
          <p:nvPr/>
        </p:nvCxnSpPr>
        <p:spPr>
          <a:xfrm flipV="1">
            <a:off x="8028384" y="4365104"/>
            <a:ext cx="0" cy="288032"/>
          </a:xfrm>
          <a:prstGeom prst="line">
            <a:avLst/>
          </a:prstGeom>
          <a:ln w="381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上弧形箭头 39"/>
          <p:cNvSpPr/>
          <p:nvPr/>
        </p:nvSpPr>
        <p:spPr>
          <a:xfrm>
            <a:off x="4572000" y="3905292"/>
            <a:ext cx="864096" cy="432048"/>
          </a:xfrm>
          <a:prstGeom prst="curvedDownArrow">
            <a:avLst>
              <a:gd name="adj1" fmla="val 25000"/>
              <a:gd name="adj2" fmla="val 50000"/>
              <a:gd name="adj3" fmla="val 215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644008" y="3429000"/>
            <a:ext cx="9361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+10</a:t>
            </a:r>
            <a:endParaRPr lang="zh-CN" altLang="en-US" sz="3200" dirty="0"/>
          </a:p>
        </p:txBody>
      </p:sp>
      <p:sp>
        <p:nvSpPr>
          <p:cNvPr id="42" name="TextBox 41"/>
          <p:cNvSpPr txBox="1"/>
          <p:nvPr/>
        </p:nvSpPr>
        <p:spPr>
          <a:xfrm>
            <a:off x="4470496" y="4581128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0</a:t>
            </a:r>
            <a:endParaRPr lang="zh-CN" altLang="en-US" sz="3200" dirty="0"/>
          </a:p>
        </p:txBody>
      </p:sp>
      <p:sp>
        <p:nvSpPr>
          <p:cNvPr id="43" name="上弧形箭头 42"/>
          <p:cNvSpPr/>
          <p:nvPr/>
        </p:nvSpPr>
        <p:spPr>
          <a:xfrm>
            <a:off x="5220072" y="3933056"/>
            <a:ext cx="864096" cy="432048"/>
          </a:xfrm>
          <a:prstGeom prst="curvedDownArrow">
            <a:avLst>
              <a:gd name="adj1" fmla="val 25000"/>
              <a:gd name="adj2" fmla="val 50000"/>
              <a:gd name="adj3" fmla="val 215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4" name="上弧形箭头 43"/>
          <p:cNvSpPr/>
          <p:nvPr/>
        </p:nvSpPr>
        <p:spPr>
          <a:xfrm>
            <a:off x="5925404" y="3960820"/>
            <a:ext cx="864096" cy="432048"/>
          </a:xfrm>
          <a:prstGeom prst="curvedDownArrow">
            <a:avLst>
              <a:gd name="adj1" fmla="val 25000"/>
              <a:gd name="adj2" fmla="val 50000"/>
              <a:gd name="adj3" fmla="val 215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5" name="上弧形箭头 44"/>
          <p:cNvSpPr/>
          <p:nvPr/>
        </p:nvSpPr>
        <p:spPr>
          <a:xfrm>
            <a:off x="6588224" y="3933056"/>
            <a:ext cx="864096" cy="432048"/>
          </a:xfrm>
          <a:prstGeom prst="curvedDownArrow">
            <a:avLst>
              <a:gd name="adj1" fmla="val 25000"/>
              <a:gd name="adj2" fmla="val 50000"/>
              <a:gd name="adj3" fmla="val 215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6" name="上弧形箭头 45"/>
          <p:cNvSpPr/>
          <p:nvPr/>
        </p:nvSpPr>
        <p:spPr>
          <a:xfrm>
            <a:off x="7308304" y="3933056"/>
            <a:ext cx="864096" cy="432048"/>
          </a:xfrm>
          <a:prstGeom prst="curvedDownArrow">
            <a:avLst>
              <a:gd name="adj1" fmla="val 25000"/>
              <a:gd name="adj2" fmla="val 50000"/>
              <a:gd name="adj3" fmla="val 215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740352" y="4581128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50</a:t>
            </a:r>
            <a:endParaRPr lang="zh-CN" altLang="en-US" sz="3200" dirty="0"/>
          </a:p>
        </p:txBody>
      </p:sp>
      <p:cxnSp>
        <p:nvCxnSpPr>
          <p:cNvPr id="48" name="直接连接符 47"/>
          <p:cNvCxnSpPr/>
          <p:nvPr/>
        </p:nvCxnSpPr>
        <p:spPr>
          <a:xfrm>
            <a:off x="4283968" y="5949280"/>
            <a:ext cx="417646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/>
          <p:nvPr/>
        </p:nvCxnSpPr>
        <p:spPr>
          <a:xfrm flipV="1">
            <a:off x="8028384" y="5661248"/>
            <a:ext cx="0" cy="288032"/>
          </a:xfrm>
          <a:prstGeom prst="line">
            <a:avLst/>
          </a:prstGeom>
          <a:ln w="381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连接符 51"/>
          <p:cNvCxnSpPr/>
          <p:nvPr/>
        </p:nvCxnSpPr>
        <p:spPr>
          <a:xfrm flipV="1">
            <a:off x="6876256" y="5661248"/>
            <a:ext cx="0" cy="288032"/>
          </a:xfrm>
          <a:prstGeom prst="line">
            <a:avLst/>
          </a:prstGeom>
          <a:ln w="381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连接符 52"/>
          <p:cNvCxnSpPr/>
          <p:nvPr/>
        </p:nvCxnSpPr>
        <p:spPr>
          <a:xfrm flipV="1">
            <a:off x="5652120" y="5661248"/>
            <a:ext cx="0" cy="288032"/>
          </a:xfrm>
          <a:prstGeom prst="line">
            <a:avLst/>
          </a:prstGeom>
          <a:ln w="381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上弧形箭头 53"/>
          <p:cNvSpPr/>
          <p:nvPr/>
        </p:nvSpPr>
        <p:spPr>
          <a:xfrm flipH="1">
            <a:off x="6732240" y="5229200"/>
            <a:ext cx="1382900" cy="432048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020272" y="5148481"/>
            <a:ext cx="1008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－</a:t>
            </a:r>
            <a:r>
              <a:rPr lang="en-US" altLang="zh-CN" sz="3200" dirty="0" smtClean="0"/>
              <a:t>5</a:t>
            </a:r>
            <a:endParaRPr lang="zh-CN" altLang="en-US" sz="3200" dirty="0"/>
          </a:p>
        </p:txBody>
      </p:sp>
      <p:sp>
        <p:nvSpPr>
          <p:cNvPr id="56" name="TextBox 55"/>
          <p:cNvSpPr txBox="1"/>
          <p:nvPr/>
        </p:nvSpPr>
        <p:spPr>
          <a:xfrm>
            <a:off x="7740352" y="5877272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10</a:t>
            </a:r>
            <a:endParaRPr lang="zh-CN" altLang="en-US" sz="3200" dirty="0"/>
          </a:p>
        </p:txBody>
      </p:sp>
      <p:sp>
        <p:nvSpPr>
          <p:cNvPr id="57" name="TextBox 56"/>
          <p:cNvSpPr txBox="1"/>
          <p:nvPr/>
        </p:nvSpPr>
        <p:spPr>
          <a:xfrm>
            <a:off x="5868144" y="5220489"/>
            <a:ext cx="1008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－</a:t>
            </a:r>
            <a:r>
              <a:rPr lang="en-US" altLang="zh-CN" sz="3200" dirty="0" smtClean="0"/>
              <a:t>5</a:t>
            </a:r>
            <a:endParaRPr lang="zh-CN" altLang="en-US" sz="3200" dirty="0"/>
          </a:p>
        </p:txBody>
      </p:sp>
      <p:sp>
        <p:nvSpPr>
          <p:cNvPr id="58" name="上弧形箭头 57"/>
          <p:cNvSpPr/>
          <p:nvPr/>
        </p:nvSpPr>
        <p:spPr>
          <a:xfrm flipH="1">
            <a:off x="5580112" y="5301208"/>
            <a:ext cx="1382900" cy="432048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493356" y="5906768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0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0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000"/>
                            </p:stCondLst>
                            <p:childTnLst>
                              <p:par>
                                <p:cTn id="15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0"/>
                            </p:stCondLst>
                            <p:childTnLst>
                              <p:par>
                                <p:cTn id="16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9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00"/>
                            </p:stCondLst>
                            <p:childTnLst>
                              <p:par>
                                <p:cTn id="19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500"/>
                            </p:stCondLst>
                            <p:childTnLst>
                              <p:par>
                                <p:cTn id="206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0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1000"/>
                            </p:stCondLst>
                            <p:childTnLst>
                              <p:par>
                                <p:cTn id="21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500"/>
                            </p:stCondLst>
                            <p:childTnLst>
                              <p:par>
                                <p:cTn id="2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2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2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5" grpId="0"/>
      <p:bldP spid="19" grpId="0" animBg="1"/>
      <p:bldP spid="21" grpId="0"/>
      <p:bldP spid="22" grpId="0"/>
      <p:bldP spid="27" grpId="0"/>
      <p:bldP spid="29" grpId="0" animBg="1"/>
      <p:bldP spid="30" grpId="0"/>
      <p:bldP spid="32" grpId="0"/>
      <p:bldP spid="40" grpId="0" animBg="1"/>
      <p:bldP spid="41" grpId="0"/>
      <p:bldP spid="42" grpId="0"/>
      <p:bldP spid="43" grpId="0" animBg="1"/>
      <p:bldP spid="44" grpId="0" animBg="1"/>
      <p:bldP spid="45" grpId="0" animBg="1"/>
      <p:bldP spid="46" grpId="0" animBg="1"/>
      <p:bldP spid="47" grpId="0"/>
      <p:bldP spid="54" grpId="0" animBg="1"/>
      <p:bldP spid="55" grpId="0"/>
      <p:bldP spid="56" grpId="0"/>
      <p:bldP spid="57" grpId="0"/>
      <p:bldP spid="58" grpId="0" animBg="1"/>
      <p:bldP spid="5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1052736"/>
            <a:ext cx="4032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（         ）</a:t>
            </a:r>
            <a:r>
              <a:rPr lang="en-US" altLang="zh-CN" sz="3200" dirty="0" smtClean="0"/>
              <a:t>+14=30</a:t>
            </a:r>
            <a:endParaRPr lang="zh-CN" alt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0" y="1116033"/>
            <a:ext cx="4032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（         ）－</a:t>
            </a:r>
            <a:r>
              <a:rPr lang="en-US" altLang="zh-CN" sz="3200" dirty="0" smtClean="0"/>
              <a:t>14=30</a:t>
            </a:r>
            <a:endParaRPr lang="zh-CN" alt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755576" y="2708920"/>
            <a:ext cx="4032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30</a:t>
            </a:r>
            <a:r>
              <a:rPr lang="zh-CN" altLang="en-US" sz="3200" dirty="0" smtClean="0"/>
              <a:t>－（       ）</a:t>
            </a:r>
            <a:r>
              <a:rPr lang="en-US" altLang="zh-CN" sz="3200" dirty="0" smtClean="0"/>
              <a:t>=14</a:t>
            </a:r>
            <a:endParaRPr lang="zh-CN" alt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4788024" y="2772217"/>
            <a:ext cx="4032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8×</a:t>
            </a:r>
            <a:r>
              <a:rPr lang="zh-CN" altLang="en-US" sz="3200" dirty="0" smtClean="0"/>
              <a:t>（       ）</a:t>
            </a:r>
            <a:r>
              <a:rPr lang="en-US" altLang="zh-CN" sz="3200" dirty="0" smtClean="0"/>
              <a:t>=120</a:t>
            </a:r>
            <a:endParaRPr lang="zh-CN" alt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755576" y="4500409"/>
            <a:ext cx="4032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120÷</a:t>
            </a:r>
            <a:r>
              <a:rPr lang="zh-CN" altLang="en-US" sz="3200" dirty="0" smtClean="0"/>
              <a:t>（       ）</a:t>
            </a:r>
            <a:r>
              <a:rPr lang="en-US" altLang="zh-CN" sz="3200" dirty="0" smtClean="0"/>
              <a:t>=8</a:t>
            </a:r>
            <a:endParaRPr lang="zh-CN" alt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4716016" y="4509120"/>
            <a:ext cx="4032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（        ）</a:t>
            </a:r>
            <a:r>
              <a:rPr lang="en-US" altLang="zh-CN" sz="3200" dirty="0" smtClean="0"/>
              <a:t>÷120=8</a:t>
            </a:r>
            <a:endParaRPr lang="zh-CN" altLang="en-US" sz="3200" dirty="0"/>
          </a:p>
        </p:txBody>
      </p:sp>
      <p:sp>
        <p:nvSpPr>
          <p:cNvPr id="11" name="上弧形箭头 10"/>
          <p:cNvSpPr/>
          <p:nvPr/>
        </p:nvSpPr>
        <p:spPr>
          <a:xfrm>
            <a:off x="2915816" y="908720"/>
            <a:ext cx="720080" cy="28803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2" name="上弧形箭头 11"/>
          <p:cNvSpPr/>
          <p:nvPr/>
        </p:nvSpPr>
        <p:spPr>
          <a:xfrm>
            <a:off x="6948264" y="908720"/>
            <a:ext cx="720080" cy="28803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3" name="上弧形箭头 12"/>
          <p:cNvSpPr/>
          <p:nvPr/>
        </p:nvSpPr>
        <p:spPr>
          <a:xfrm>
            <a:off x="1115616" y="2492896"/>
            <a:ext cx="2376264" cy="3600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4" name="上弧形箭头 13"/>
          <p:cNvSpPr/>
          <p:nvPr/>
        </p:nvSpPr>
        <p:spPr>
          <a:xfrm>
            <a:off x="5004048" y="2564904"/>
            <a:ext cx="2376264" cy="3600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5" name="上弧形箭头 14"/>
          <p:cNvSpPr/>
          <p:nvPr/>
        </p:nvSpPr>
        <p:spPr>
          <a:xfrm>
            <a:off x="1187624" y="4293096"/>
            <a:ext cx="2376264" cy="3600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6" name="上弧形箭头 15"/>
          <p:cNvSpPr/>
          <p:nvPr/>
        </p:nvSpPr>
        <p:spPr>
          <a:xfrm>
            <a:off x="6876256" y="4221088"/>
            <a:ext cx="936104" cy="3600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36096" y="1700808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3300"/>
                </a:solidFill>
              </a:rPr>
              <a:t>被减数</a:t>
            </a:r>
            <a:r>
              <a:rPr lang="en-US" altLang="zh-CN" sz="3200" b="1" dirty="0" smtClean="0">
                <a:solidFill>
                  <a:srgbClr val="FF3300"/>
                </a:solidFill>
              </a:rPr>
              <a:t>=</a:t>
            </a:r>
            <a:r>
              <a:rPr lang="zh-CN" altLang="en-US" sz="3200" b="1" dirty="0" smtClean="0">
                <a:solidFill>
                  <a:srgbClr val="FF3300"/>
                </a:solidFill>
              </a:rPr>
              <a:t>减数</a:t>
            </a:r>
            <a:r>
              <a:rPr lang="en-US" altLang="zh-CN" sz="3200" b="1" dirty="0" smtClean="0">
                <a:solidFill>
                  <a:srgbClr val="FF3300"/>
                </a:solidFill>
              </a:rPr>
              <a:t>+</a:t>
            </a:r>
            <a:r>
              <a:rPr lang="zh-CN" altLang="en-US" sz="3200" b="1" dirty="0" smtClean="0">
                <a:solidFill>
                  <a:srgbClr val="FF3300"/>
                </a:solidFill>
              </a:rPr>
              <a:t>差</a:t>
            </a:r>
            <a:endParaRPr lang="zh-CN" altLang="en-US" sz="3200" b="1" dirty="0">
              <a:solidFill>
                <a:srgbClr val="FF33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7504" y="1772816"/>
            <a:ext cx="53285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3300"/>
                </a:solidFill>
              </a:rPr>
              <a:t>一个加数</a:t>
            </a:r>
            <a:r>
              <a:rPr lang="en-US" altLang="zh-CN" sz="3200" b="1" dirty="0" smtClean="0">
                <a:solidFill>
                  <a:srgbClr val="FF3300"/>
                </a:solidFill>
              </a:rPr>
              <a:t>=</a:t>
            </a:r>
            <a:r>
              <a:rPr lang="zh-CN" altLang="en-US" sz="3200" b="1" dirty="0" smtClean="0">
                <a:solidFill>
                  <a:srgbClr val="FF3300"/>
                </a:solidFill>
              </a:rPr>
              <a:t>和－另一个加数</a:t>
            </a:r>
            <a:endParaRPr lang="zh-CN" altLang="en-US" sz="3200" b="1" dirty="0">
              <a:solidFill>
                <a:srgbClr val="FF33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1520" y="3356992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3300"/>
                </a:solidFill>
              </a:rPr>
              <a:t>减数</a:t>
            </a:r>
            <a:r>
              <a:rPr lang="en-US" altLang="zh-CN" sz="3200" b="1" dirty="0" smtClean="0">
                <a:solidFill>
                  <a:srgbClr val="FF3300"/>
                </a:solidFill>
              </a:rPr>
              <a:t>=</a:t>
            </a:r>
            <a:r>
              <a:rPr lang="zh-CN" altLang="en-US" sz="3200" b="1" dirty="0" smtClean="0">
                <a:solidFill>
                  <a:srgbClr val="FF3300"/>
                </a:solidFill>
              </a:rPr>
              <a:t>被减数－差</a:t>
            </a:r>
            <a:endParaRPr lang="zh-CN" altLang="en-US" sz="3200" b="1" dirty="0">
              <a:solidFill>
                <a:srgbClr val="FF33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39952" y="3356992"/>
            <a:ext cx="53285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3300"/>
                </a:solidFill>
              </a:rPr>
              <a:t>一个乘数</a:t>
            </a:r>
            <a:r>
              <a:rPr lang="en-US" altLang="zh-CN" sz="3200" b="1" dirty="0" smtClean="0">
                <a:solidFill>
                  <a:srgbClr val="FF3300"/>
                </a:solidFill>
              </a:rPr>
              <a:t>=</a:t>
            </a:r>
            <a:r>
              <a:rPr lang="zh-CN" altLang="en-US" sz="3200" b="1" dirty="0" smtClean="0">
                <a:solidFill>
                  <a:srgbClr val="FF3300"/>
                </a:solidFill>
              </a:rPr>
              <a:t>积</a:t>
            </a:r>
            <a:r>
              <a:rPr lang="en-US" altLang="zh-CN" sz="3200" b="1" dirty="0" smtClean="0">
                <a:solidFill>
                  <a:srgbClr val="FF3300"/>
                </a:solidFill>
              </a:rPr>
              <a:t>÷</a:t>
            </a:r>
            <a:r>
              <a:rPr lang="zh-CN" altLang="en-US" sz="3200" b="1" dirty="0" smtClean="0">
                <a:solidFill>
                  <a:srgbClr val="FF3300"/>
                </a:solidFill>
              </a:rPr>
              <a:t>另一个乘数</a:t>
            </a:r>
            <a:endParaRPr lang="zh-CN" altLang="en-US" sz="3200" b="1" dirty="0">
              <a:solidFill>
                <a:srgbClr val="FF33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3528" y="5292497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FF3300"/>
                </a:solidFill>
              </a:rPr>
              <a:t>除</a:t>
            </a:r>
            <a:r>
              <a:rPr lang="zh-CN" altLang="en-US" sz="3200" b="1" dirty="0" smtClean="0">
                <a:solidFill>
                  <a:srgbClr val="FF3300"/>
                </a:solidFill>
              </a:rPr>
              <a:t>数</a:t>
            </a:r>
            <a:r>
              <a:rPr lang="en-US" altLang="zh-CN" sz="3200" b="1" dirty="0" smtClean="0">
                <a:solidFill>
                  <a:srgbClr val="FF3300"/>
                </a:solidFill>
              </a:rPr>
              <a:t>=</a:t>
            </a:r>
            <a:r>
              <a:rPr lang="zh-CN" altLang="en-US" sz="3200" b="1" dirty="0" smtClean="0">
                <a:solidFill>
                  <a:srgbClr val="FF3300"/>
                </a:solidFill>
              </a:rPr>
              <a:t>被除数</a:t>
            </a:r>
            <a:r>
              <a:rPr lang="en-US" altLang="zh-CN" sz="3200" b="1" dirty="0" smtClean="0">
                <a:solidFill>
                  <a:srgbClr val="FF3300"/>
                </a:solidFill>
              </a:rPr>
              <a:t>÷</a:t>
            </a:r>
            <a:r>
              <a:rPr lang="zh-CN" altLang="en-US" sz="3200" b="1" dirty="0">
                <a:solidFill>
                  <a:srgbClr val="FF3300"/>
                </a:solidFill>
              </a:rPr>
              <a:t>商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283968" y="5292497"/>
            <a:ext cx="4176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3300"/>
                </a:solidFill>
              </a:rPr>
              <a:t>被除数</a:t>
            </a:r>
            <a:r>
              <a:rPr lang="en-US" altLang="zh-CN" sz="3200" b="1" dirty="0" smtClean="0">
                <a:solidFill>
                  <a:srgbClr val="FF3300"/>
                </a:solidFill>
              </a:rPr>
              <a:t>=</a:t>
            </a:r>
            <a:r>
              <a:rPr lang="zh-CN" altLang="en-US" sz="3200" b="1" dirty="0" smtClean="0">
                <a:solidFill>
                  <a:srgbClr val="FF3300"/>
                </a:solidFill>
              </a:rPr>
              <a:t>商</a:t>
            </a:r>
            <a:r>
              <a:rPr lang="en-US" altLang="zh-CN" sz="3200" b="1" dirty="0" smtClean="0">
                <a:solidFill>
                  <a:srgbClr val="FF3300"/>
                </a:solidFill>
              </a:rPr>
              <a:t>×</a:t>
            </a:r>
            <a:r>
              <a:rPr lang="zh-CN" altLang="en-US" sz="3200" b="1" dirty="0" smtClean="0">
                <a:solidFill>
                  <a:srgbClr val="FF3300"/>
                </a:solidFill>
              </a:rPr>
              <a:t>除数</a:t>
            </a:r>
            <a:endParaRPr lang="zh-CN" altLang="en-US" sz="3200" b="1" dirty="0">
              <a:solidFill>
                <a:srgbClr val="FF33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378580" y="5288192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0000CC"/>
                </a:solidFill>
              </a:rPr>
              <a:t>+</a:t>
            </a:r>
            <a:r>
              <a:rPr lang="zh-CN" altLang="en-US" sz="3200" b="1" dirty="0" smtClean="0">
                <a:solidFill>
                  <a:srgbClr val="0000CC"/>
                </a:solidFill>
              </a:rPr>
              <a:t>余数</a:t>
            </a:r>
            <a:endParaRPr lang="zh-CN" altLang="en-US" sz="32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92088" y="817548"/>
            <a:ext cx="7740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00CC"/>
                </a:solidFill>
              </a:rPr>
              <a:t>竖</a:t>
            </a:r>
            <a:r>
              <a:rPr lang="zh-CN" altLang="en-US" sz="2800" b="1" dirty="0">
                <a:solidFill>
                  <a:srgbClr val="0000CC"/>
                </a:solidFill>
              </a:rPr>
              <a:t>式</a:t>
            </a:r>
            <a:r>
              <a:rPr lang="zh-CN" altLang="en-US" sz="2800" b="1" dirty="0" smtClean="0">
                <a:solidFill>
                  <a:srgbClr val="0000CC"/>
                </a:solidFill>
              </a:rPr>
              <a:t>计算下列各题，并想一想，是怎样计算的。</a:t>
            </a:r>
            <a:endParaRPr lang="zh-CN" altLang="en-US" sz="2800" b="1" dirty="0">
              <a:solidFill>
                <a:srgbClr val="0000C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1774557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95+237=</a:t>
            </a:r>
            <a:endParaRPr lang="zh-CN" alt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5004048" y="1774557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1000</a:t>
            </a:r>
            <a:r>
              <a:rPr lang="zh-CN" altLang="en-US" sz="3600" dirty="0" smtClean="0"/>
              <a:t>－</a:t>
            </a:r>
            <a:r>
              <a:rPr lang="en-US" altLang="zh-CN" sz="3600" dirty="0" smtClean="0"/>
              <a:t>256=</a:t>
            </a:r>
            <a:endParaRPr lang="zh-CN" alt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1259632" y="4293096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14×12=</a:t>
            </a:r>
            <a:endParaRPr lang="zh-CN" alt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4932040" y="4293096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693÷3=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捕获2.PNG"/>
          <p:cNvPicPr>
            <a:picLocks noChangeAspect="1"/>
          </p:cNvPicPr>
          <p:nvPr/>
        </p:nvPicPr>
        <p:blipFill>
          <a:blip r:embed="rId2" cstate="print"/>
          <a:srcRect l="5321" t="5263" r="68073" b="60526"/>
          <a:stretch>
            <a:fillRect/>
          </a:stretch>
        </p:blipFill>
        <p:spPr>
          <a:xfrm>
            <a:off x="1043608" y="476672"/>
            <a:ext cx="3312368" cy="2870719"/>
          </a:xfrm>
          <a:prstGeom prst="rect">
            <a:avLst/>
          </a:prstGeom>
        </p:spPr>
      </p:pic>
      <p:pic>
        <p:nvPicPr>
          <p:cNvPr id="5" name="图片 4" descr="捕获2.PNG"/>
          <p:cNvPicPr>
            <a:picLocks noChangeAspect="1"/>
          </p:cNvPicPr>
          <p:nvPr/>
        </p:nvPicPr>
        <p:blipFill>
          <a:blip r:embed="rId2" cstate="print"/>
          <a:srcRect l="34588" t="5263" b="60526"/>
          <a:stretch>
            <a:fillRect/>
          </a:stretch>
        </p:blipFill>
        <p:spPr>
          <a:xfrm>
            <a:off x="251520" y="3789040"/>
            <a:ext cx="6945279" cy="2448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764704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3.2+4.5=</a:t>
            </a:r>
            <a:endParaRPr lang="zh-CN" alt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4644008" y="764704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7.8+12.6=</a:t>
            </a:r>
            <a:endParaRPr lang="zh-CN" alt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971600" y="1916832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19.2 </a:t>
            </a:r>
            <a:r>
              <a:rPr lang="zh-CN" altLang="en-US" sz="3600" dirty="0" smtClean="0"/>
              <a:t>－ </a:t>
            </a:r>
            <a:r>
              <a:rPr lang="en-US" altLang="zh-CN" sz="3600" dirty="0" smtClean="0"/>
              <a:t>7.2=</a:t>
            </a:r>
            <a:endParaRPr lang="zh-CN" alt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4644008" y="1916832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5 </a:t>
            </a:r>
            <a:r>
              <a:rPr lang="zh-CN" altLang="en-US" sz="3600" dirty="0" smtClean="0"/>
              <a:t>－ </a:t>
            </a:r>
            <a:r>
              <a:rPr lang="en-US" altLang="zh-CN" sz="3600" dirty="0" smtClean="0"/>
              <a:t>1.9=</a:t>
            </a:r>
            <a:endParaRPr lang="zh-CN" altLang="en-US" sz="3600" dirty="0"/>
          </a:p>
        </p:txBody>
      </p:sp>
      <p:pic>
        <p:nvPicPr>
          <p:cNvPr id="8" name="图片 7" descr="捕获2.PNG"/>
          <p:cNvPicPr>
            <a:picLocks noChangeAspect="1"/>
          </p:cNvPicPr>
          <p:nvPr/>
        </p:nvPicPr>
        <p:blipFill>
          <a:blip r:embed="rId2" cstate="print"/>
          <a:srcRect l="7142" t="38854" b="36421"/>
          <a:stretch>
            <a:fillRect/>
          </a:stretch>
        </p:blipFill>
        <p:spPr>
          <a:xfrm>
            <a:off x="251520" y="3501008"/>
            <a:ext cx="8826985" cy="158417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55576" y="332656"/>
            <a:ext cx="7740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00CC"/>
                </a:solidFill>
              </a:rPr>
              <a:t>小数加减法怎样计算？</a:t>
            </a:r>
            <a:endParaRPr lang="zh-CN" altLang="en-US" sz="28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764704"/>
            <a:ext cx="7740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00CC"/>
                </a:solidFill>
              </a:rPr>
              <a:t>分数加减法怎样计算？</a:t>
            </a:r>
            <a:endParaRPr lang="zh-CN" altLang="en-US" sz="2800" b="1" dirty="0">
              <a:solidFill>
                <a:srgbClr val="0000CC"/>
              </a:solidFill>
            </a:endParaRPr>
          </a:p>
        </p:txBody>
      </p:sp>
      <p:pic>
        <p:nvPicPr>
          <p:cNvPr id="5" name="图片 4" descr="捕获2.PNG"/>
          <p:cNvPicPr>
            <a:picLocks noChangeAspect="1"/>
          </p:cNvPicPr>
          <p:nvPr/>
        </p:nvPicPr>
        <p:blipFill>
          <a:blip r:embed="rId2" cstate="print"/>
          <a:srcRect t="62363"/>
          <a:stretch>
            <a:fillRect/>
          </a:stretch>
        </p:blipFill>
        <p:spPr>
          <a:xfrm>
            <a:off x="251520" y="1772816"/>
            <a:ext cx="7947841" cy="201622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55576" y="4437112"/>
            <a:ext cx="7740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00CC"/>
                </a:solidFill>
              </a:rPr>
              <a:t>同分母分数相加减，分母不变，只把分子相加减</a:t>
            </a:r>
            <a:endParaRPr lang="zh-CN" altLang="en-US" sz="28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673532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00CC"/>
                </a:solidFill>
              </a:rPr>
              <a:t>算一算，想一想，四则混合运算的运算顺序是怎样的？</a:t>
            </a:r>
            <a:endParaRPr lang="zh-CN" altLang="en-US" sz="2800" b="1" dirty="0">
              <a:solidFill>
                <a:srgbClr val="0000C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1412776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257+143</a:t>
            </a:r>
            <a:r>
              <a:rPr lang="zh-CN" altLang="en-US" sz="3200" dirty="0" smtClean="0"/>
              <a:t>－</a:t>
            </a:r>
            <a:r>
              <a:rPr lang="en-US" altLang="zh-CN" sz="3200" dirty="0" smtClean="0"/>
              <a:t>56</a:t>
            </a:r>
            <a:endParaRPr lang="zh-CN" alt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4860032" y="1412776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900÷4×25</a:t>
            </a:r>
            <a:endParaRPr lang="zh-CN" alt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899592" y="2772217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136</a:t>
            </a:r>
            <a:r>
              <a:rPr lang="zh-CN" altLang="en-US" sz="3200" dirty="0" smtClean="0"/>
              <a:t>－</a:t>
            </a:r>
            <a:r>
              <a:rPr lang="en-US" altLang="zh-CN" sz="3200" dirty="0" smtClean="0"/>
              <a:t>36÷4</a:t>
            </a:r>
            <a:endParaRPr lang="zh-CN" alt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4644008" y="2772217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（</a:t>
            </a:r>
            <a:r>
              <a:rPr lang="en-US" altLang="zh-CN" sz="3200" dirty="0" smtClean="0"/>
              <a:t>72+48</a:t>
            </a:r>
            <a:r>
              <a:rPr lang="zh-CN" altLang="en-US" sz="3200" dirty="0" smtClean="0"/>
              <a:t>）</a:t>
            </a:r>
            <a:r>
              <a:rPr lang="en-US" altLang="zh-CN" sz="3200" dirty="0" smtClean="0"/>
              <a:t>÷6</a:t>
            </a:r>
            <a:endParaRPr lang="zh-CN" alt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251520" y="4273932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00CC"/>
                </a:solidFill>
              </a:rPr>
              <a:t>（</a:t>
            </a:r>
            <a:r>
              <a:rPr lang="en-US" altLang="zh-CN" sz="2800" b="1" dirty="0" smtClean="0">
                <a:solidFill>
                  <a:srgbClr val="0000CC"/>
                </a:solidFill>
              </a:rPr>
              <a:t>1</a:t>
            </a:r>
            <a:r>
              <a:rPr lang="zh-CN" altLang="en-US" sz="2800" b="1" dirty="0" smtClean="0">
                <a:solidFill>
                  <a:srgbClr val="0000CC"/>
                </a:solidFill>
              </a:rPr>
              <a:t>）只有加减法或只有乘除法，从左往右依次计算</a:t>
            </a:r>
            <a:endParaRPr lang="zh-CN" altLang="en-US" sz="2800" b="1" dirty="0">
              <a:solidFill>
                <a:srgbClr val="0000C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4922004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00CC"/>
                </a:solidFill>
              </a:rPr>
              <a:t>（</a:t>
            </a:r>
            <a:r>
              <a:rPr lang="en-US" altLang="zh-CN" sz="2800" b="1" dirty="0" smtClean="0">
                <a:solidFill>
                  <a:srgbClr val="0000CC"/>
                </a:solidFill>
              </a:rPr>
              <a:t>2</a:t>
            </a:r>
            <a:r>
              <a:rPr lang="zh-CN" altLang="en-US" sz="2800" b="1" dirty="0" smtClean="0">
                <a:solidFill>
                  <a:srgbClr val="0000CC"/>
                </a:solidFill>
              </a:rPr>
              <a:t>）有加减法和乘除法，要先算乘除法，再算加减法</a:t>
            </a:r>
            <a:endParaRPr lang="zh-CN" altLang="en-US" sz="2800" b="1" dirty="0">
              <a:solidFill>
                <a:srgbClr val="0000CC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520" y="5589240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00CC"/>
                </a:solidFill>
              </a:rPr>
              <a:t>（</a:t>
            </a:r>
            <a:r>
              <a:rPr lang="en-US" altLang="zh-CN" sz="2800" b="1" dirty="0" smtClean="0">
                <a:solidFill>
                  <a:srgbClr val="0000CC"/>
                </a:solidFill>
              </a:rPr>
              <a:t>3</a:t>
            </a:r>
            <a:r>
              <a:rPr lang="zh-CN" altLang="en-US" sz="2800" b="1" dirty="0" smtClean="0">
                <a:solidFill>
                  <a:srgbClr val="0000CC"/>
                </a:solidFill>
              </a:rPr>
              <a:t>）在有小括号的题里，要先算小括号里面的，再算小括号外面的。</a:t>
            </a:r>
            <a:endParaRPr lang="zh-CN" altLang="en-US" sz="28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264</Words>
  <Application>Microsoft Office PowerPoint</Application>
  <PresentationFormat>全屏显示(4:3)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</vt:vector>
  </TitlesOfParts>
  <Company>微软中国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微软用户</cp:lastModifiedBy>
  <cp:revision>1</cp:revision>
  <dcterms:created xsi:type="dcterms:W3CDTF">2018-05-15T13:36:41Z</dcterms:created>
  <dcterms:modified xsi:type="dcterms:W3CDTF">2018-05-15T14:33:53Z</dcterms:modified>
</cp:coreProperties>
</file>