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33F0-D652-4EB4-A042-266DE98D45AF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FB92-2B74-4FA5-AAEB-047A7E8350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521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33F0-D652-4EB4-A042-266DE98D45AF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FB92-2B74-4FA5-AAEB-047A7E8350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807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33F0-D652-4EB4-A042-266DE98D45AF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FB92-2B74-4FA5-AAEB-047A7E8350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019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33F0-D652-4EB4-A042-266DE98D45AF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FB92-2B74-4FA5-AAEB-047A7E8350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295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33F0-D652-4EB4-A042-266DE98D45AF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FB92-2B74-4FA5-AAEB-047A7E8350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954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33F0-D652-4EB4-A042-266DE98D45AF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FB92-2B74-4FA5-AAEB-047A7E8350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8496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33F0-D652-4EB4-A042-266DE98D45AF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FB92-2B74-4FA5-AAEB-047A7E8350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245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33F0-D652-4EB4-A042-266DE98D45AF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FB92-2B74-4FA5-AAEB-047A7E8350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969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33F0-D652-4EB4-A042-266DE98D45AF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FB92-2B74-4FA5-AAEB-047A7E8350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915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33F0-D652-4EB4-A042-266DE98D45AF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FB92-2B74-4FA5-AAEB-047A7E8350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267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33F0-D652-4EB4-A042-266DE98D45AF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FB92-2B74-4FA5-AAEB-047A7E8350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042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633F0-D652-4EB4-A042-266DE98D45AF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3FB92-2B74-4FA5-AAEB-047A7E8350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2109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521994" y="3074553"/>
            <a:ext cx="531427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图形的认识</a:t>
            </a:r>
            <a:endParaRPr lang="zh-CN" alt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72428" y="1662376"/>
            <a:ext cx="4289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0000CC"/>
                </a:solidFill>
              </a:rPr>
              <a:t>三年级下册总复习</a:t>
            </a:r>
            <a:endParaRPr lang="zh-CN" altLang="en-US" sz="36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46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688840" y="455461"/>
            <a:ext cx="7856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我们学习过哪些图形？每个图形有什么特点？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73531" y="2387627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立体图形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22513" y="4482653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平面图形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7" name="立方体 6"/>
          <p:cNvSpPr/>
          <p:nvPr/>
        </p:nvSpPr>
        <p:spPr>
          <a:xfrm>
            <a:off x="2633565" y="1396742"/>
            <a:ext cx="1026367" cy="634482"/>
          </a:xfrm>
          <a:prstGeom prst="cube">
            <a:avLst/>
          </a:prstGeom>
          <a:solidFill>
            <a:srgbClr val="FF7C8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立方体 7"/>
          <p:cNvSpPr/>
          <p:nvPr/>
        </p:nvSpPr>
        <p:spPr>
          <a:xfrm>
            <a:off x="2694856" y="2755746"/>
            <a:ext cx="699796" cy="700149"/>
          </a:xfrm>
          <a:prstGeom prst="cube">
            <a:avLst/>
          </a:prstGeom>
          <a:solidFill>
            <a:srgbClr val="FF7C8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流程图: 磁盘 8"/>
          <p:cNvSpPr/>
          <p:nvPr/>
        </p:nvSpPr>
        <p:spPr>
          <a:xfrm>
            <a:off x="2766002" y="4032447"/>
            <a:ext cx="557504" cy="905422"/>
          </a:xfrm>
          <a:prstGeom prst="flowChartMagneticDisk">
            <a:avLst/>
          </a:prstGeom>
          <a:solidFill>
            <a:srgbClr val="FF7C8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569" y="5466273"/>
            <a:ext cx="803086" cy="1063690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544399" y="2079078"/>
            <a:ext cx="1558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CC"/>
                </a:solidFill>
              </a:rPr>
              <a:t>长方体</a:t>
            </a:r>
            <a:endParaRPr lang="zh-CN" altLang="en-US" sz="2400" dirty="0">
              <a:solidFill>
                <a:srgbClr val="0000CC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544398" y="3563724"/>
            <a:ext cx="1558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00CC"/>
                </a:solidFill>
              </a:rPr>
              <a:t>正</a:t>
            </a:r>
            <a:r>
              <a:rPr lang="zh-CN" altLang="en-US" sz="2400" dirty="0" smtClean="0">
                <a:solidFill>
                  <a:srgbClr val="0000CC"/>
                </a:solidFill>
              </a:rPr>
              <a:t>方体</a:t>
            </a:r>
            <a:endParaRPr lang="zh-CN" altLang="en-US" sz="2400" dirty="0">
              <a:solidFill>
                <a:srgbClr val="0000CC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633565" y="5017634"/>
            <a:ext cx="1558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CC"/>
                </a:solidFill>
              </a:rPr>
              <a:t>圆柱</a:t>
            </a:r>
            <a:endParaRPr lang="zh-CN" altLang="en-US" sz="2400" dirty="0">
              <a:solidFill>
                <a:srgbClr val="0000CC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766002" y="6278842"/>
            <a:ext cx="1558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0000CC"/>
                </a:solidFill>
              </a:rPr>
              <a:t>球</a:t>
            </a:r>
            <a:endParaRPr lang="zh-CN" altLang="en-US" sz="2400" dirty="0">
              <a:solidFill>
                <a:srgbClr val="0000CC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365101" y="985764"/>
            <a:ext cx="1558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面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687028" y="978681"/>
            <a:ext cx="1558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棱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0375633" y="985764"/>
            <a:ext cx="1558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顶点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651307" y="1547874"/>
            <a:ext cx="3772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00CC"/>
                </a:solidFill>
              </a:rPr>
              <a:t>6</a:t>
            </a:r>
            <a:r>
              <a:rPr lang="zh-CN" altLang="en-US" b="1" dirty="0" smtClean="0">
                <a:solidFill>
                  <a:srgbClr val="0000CC"/>
                </a:solidFill>
              </a:rPr>
              <a:t>个面：上、下、左、右、前、后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727233" y="1967206"/>
            <a:ext cx="2799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00CC"/>
                </a:solidFill>
              </a:rPr>
              <a:t>每个面是长方形或正方形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515372" y="2839738"/>
            <a:ext cx="4044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00CC"/>
                </a:solidFill>
              </a:rPr>
              <a:t>6</a:t>
            </a:r>
            <a:r>
              <a:rPr lang="zh-CN" altLang="en-US" b="1" dirty="0" smtClean="0">
                <a:solidFill>
                  <a:srgbClr val="0000CC"/>
                </a:solidFill>
              </a:rPr>
              <a:t>个面：上、下、左、右、前、后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632645" y="3340592"/>
            <a:ext cx="2799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00CC"/>
                </a:solidFill>
              </a:rPr>
              <a:t>每个面都是正方形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651307" y="4291662"/>
            <a:ext cx="2799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00CC"/>
                </a:solidFill>
              </a:rPr>
              <a:t>3</a:t>
            </a:r>
            <a:r>
              <a:rPr lang="zh-CN" altLang="en-US" b="1" dirty="0" smtClean="0">
                <a:solidFill>
                  <a:srgbClr val="0000CC"/>
                </a:solidFill>
              </a:rPr>
              <a:t>个面：上、下、侧面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4727234" y="4684941"/>
            <a:ext cx="2799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00CC"/>
                </a:solidFill>
              </a:rPr>
              <a:t>上下面是圆形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4651307" y="5742139"/>
            <a:ext cx="2799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0000CC"/>
                </a:solidFill>
              </a:rPr>
              <a:t>1</a:t>
            </a:r>
            <a:r>
              <a:rPr lang="zh-CN" altLang="en-US" b="1" dirty="0" smtClean="0">
                <a:solidFill>
                  <a:srgbClr val="0000CC"/>
                </a:solidFill>
              </a:rPr>
              <a:t>个面：曲面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-148942" y="4925168"/>
            <a:ext cx="2985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（</a:t>
            </a:r>
            <a:r>
              <a:rPr lang="zh-CN" altLang="en-US" b="1" dirty="0" smtClean="0">
                <a:solidFill>
                  <a:srgbClr val="FF0000"/>
                </a:solidFill>
              </a:rPr>
              <a:t>是立体图形的一部分</a:t>
            </a:r>
            <a:r>
              <a:rPr lang="zh-CN" altLang="en-US" dirty="0" smtClean="0">
                <a:solidFill>
                  <a:srgbClr val="0000CC"/>
                </a:solidFill>
              </a:rPr>
              <a:t>）</a:t>
            </a:r>
            <a:endParaRPr lang="zh-CN" altLang="en-US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43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 animBg="1"/>
      <p:bldP spid="9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68863" y="3180046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平面图形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780521" y="706441"/>
            <a:ext cx="1250302" cy="643812"/>
          </a:xfrm>
          <a:prstGeom prst="rect">
            <a:avLst/>
          </a:prstGeom>
          <a:solidFill>
            <a:srgbClr val="FF7C8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887824" y="2204429"/>
            <a:ext cx="839755" cy="839755"/>
          </a:xfrm>
          <a:prstGeom prst="rect">
            <a:avLst/>
          </a:prstGeom>
          <a:solidFill>
            <a:srgbClr val="FF7C8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等腰三角形 7"/>
          <p:cNvSpPr/>
          <p:nvPr/>
        </p:nvSpPr>
        <p:spPr>
          <a:xfrm>
            <a:off x="2570584" y="3689727"/>
            <a:ext cx="942392" cy="667845"/>
          </a:xfrm>
          <a:prstGeom prst="triangle">
            <a:avLst>
              <a:gd name="adj" fmla="val 86283"/>
            </a:avLst>
          </a:prstGeom>
          <a:solidFill>
            <a:srgbClr val="FF7C8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直角三角形 8"/>
          <p:cNvSpPr/>
          <p:nvPr/>
        </p:nvSpPr>
        <p:spPr>
          <a:xfrm>
            <a:off x="3956179" y="3824846"/>
            <a:ext cx="877078" cy="494522"/>
          </a:xfrm>
          <a:prstGeom prst="rtTriangle">
            <a:avLst/>
          </a:prstGeom>
          <a:solidFill>
            <a:srgbClr val="FF7C8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等腰三角形 9"/>
          <p:cNvSpPr/>
          <p:nvPr/>
        </p:nvSpPr>
        <p:spPr>
          <a:xfrm>
            <a:off x="4945225" y="3908115"/>
            <a:ext cx="1651517" cy="411253"/>
          </a:xfrm>
          <a:prstGeom prst="triangle">
            <a:avLst>
              <a:gd name="adj" fmla="val 42719"/>
            </a:avLst>
          </a:prstGeom>
          <a:solidFill>
            <a:srgbClr val="FF7C8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平行四边形 10"/>
          <p:cNvSpPr/>
          <p:nvPr/>
        </p:nvSpPr>
        <p:spPr>
          <a:xfrm>
            <a:off x="2570584" y="5343755"/>
            <a:ext cx="1474236" cy="447869"/>
          </a:xfrm>
          <a:prstGeom prst="parallelogram">
            <a:avLst>
              <a:gd name="adj" fmla="val 118750"/>
            </a:avLst>
          </a:prstGeom>
          <a:solidFill>
            <a:srgbClr val="FF7C8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2780521" y="1479539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长方形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780521" y="3137246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正方形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789852" y="4506170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三角形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612571" y="6001318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平行四边形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635691" y="841947"/>
            <a:ext cx="160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CC"/>
                </a:solidFill>
              </a:rPr>
              <a:t>4</a:t>
            </a:r>
            <a:r>
              <a:rPr lang="zh-CN" altLang="en-US" sz="2800" dirty="0">
                <a:solidFill>
                  <a:srgbClr val="0000CC"/>
                </a:solidFill>
              </a:rPr>
              <a:t>条</a:t>
            </a:r>
            <a:r>
              <a:rPr lang="zh-CN" altLang="en-US" sz="2800" dirty="0" smtClean="0">
                <a:solidFill>
                  <a:srgbClr val="0000CC"/>
                </a:solidFill>
              </a:rPr>
              <a:t>对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411756" y="318727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边的特点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761445" y="318727"/>
            <a:ext cx="1847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角的特点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519057" y="1328591"/>
            <a:ext cx="215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对边相等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845424" y="805371"/>
            <a:ext cx="160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CC"/>
                </a:solidFill>
              </a:rPr>
              <a:t>4</a:t>
            </a:r>
            <a:r>
              <a:rPr lang="zh-CN" altLang="en-US" sz="2800" dirty="0" smtClean="0">
                <a:solidFill>
                  <a:srgbClr val="0000CC"/>
                </a:solidFill>
              </a:rPr>
              <a:t>个角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882742" y="1343820"/>
            <a:ext cx="2183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都是直</a:t>
            </a:r>
            <a:r>
              <a:rPr lang="zh-CN" altLang="en-US" sz="2800" dirty="0">
                <a:solidFill>
                  <a:srgbClr val="0000CC"/>
                </a:solidFill>
              </a:rPr>
              <a:t>角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5635690" y="2224083"/>
            <a:ext cx="160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CC"/>
                </a:solidFill>
              </a:rPr>
              <a:t>4</a:t>
            </a:r>
            <a:r>
              <a:rPr lang="zh-CN" altLang="en-US" sz="2800" dirty="0">
                <a:solidFill>
                  <a:srgbClr val="0000CC"/>
                </a:solidFill>
              </a:rPr>
              <a:t>条</a:t>
            </a:r>
            <a:r>
              <a:rPr lang="zh-CN" altLang="en-US" sz="2800" dirty="0" smtClean="0">
                <a:solidFill>
                  <a:srgbClr val="0000CC"/>
                </a:solidFill>
              </a:rPr>
              <a:t>对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598367" y="2722917"/>
            <a:ext cx="160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CC"/>
                </a:solidFill>
              </a:rPr>
              <a:t>4</a:t>
            </a:r>
            <a:r>
              <a:rPr lang="zh-CN" altLang="en-US" sz="2800" dirty="0" smtClean="0">
                <a:solidFill>
                  <a:srgbClr val="0000CC"/>
                </a:solidFill>
              </a:rPr>
              <a:t>边相等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8882742" y="2204429"/>
            <a:ext cx="160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CC"/>
                </a:solidFill>
              </a:rPr>
              <a:t>4</a:t>
            </a:r>
            <a:r>
              <a:rPr lang="zh-CN" altLang="en-US" sz="2800" dirty="0" smtClean="0">
                <a:solidFill>
                  <a:srgbClr val="0000CC"/>
                </a:solidFill>
              </a:rPr>
              <a:t>个角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8845424" y="2742322"/>
            <a:ext cx="2183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都是直</a:t>
            </a:r>
            <a:r>
              <a:rPr lang="zh-CN" altLang="en-US" sz="2800" dirty="0">
                <a:solidFill>
                  <a:srgbClr val="0000CC"/>
                </a:solidFill>
              </a:rPr>
              <a:t>角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6937309" y="3915681"/>
            <a:ext cx="160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CC"/>
                </a:solidFill>
              </a:rPr>
              <a:t>3</a:t>
            </a:r>
            <a:r>
              <a:rPr lang="zh-CN" altLang="en-US" sz="2800" dirty="0" smtClean="0">
                <a:solidFill>
                  <a:srgbClr val="0000CC"/>
                </a:solidFill>
              </a:rPr>
              <a:t>条边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9004041" y="3878718"/>
            <a:ext cx="160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CC"/>
                </a:solidFill>
              </a:rPr>
              <a:t>3</a:t>
            </a:r>
            <a:r>
              <a:rPr lang="zh-CN" altLang="en-US" sz="2800" dirty="0" smtClean="0">
                <a:solidFill>
                  <a:srgbClr val="0000CC"/>
                </a:solidFill>
              </a:rPr>
              <a:t>个角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5649684" y="5226136"/>
            <a:ext cx="160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CC"/>
                </a:solidFill>
              </a:rPr>
              <a:t>4</a:t>
            </a:r>
            <a:r>
              <a:rPr lang="zh-CN" altLang="en-US" sz="2800" smtClean="0">
                <a:solidFill>
                  <a:srgbClr val="0000CC"/>
                </a:solidFill>
              </a:rPr>
              <a:t>条</a:t>
            </a:r>
            <a:r>
              <a:rPr lang="zh-CN" altLang="en-US" sz="2800" dirty="0">
                <a:solidFill>
                  <a:srgbClr val="0000CC"/>
                </a:solidFill>
              </a:rPr>
              <a:t>边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5635689" y="5776147"/>
            <a:ext cx="2295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对边相等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9004040" y="5273963"/>
            <a:ext cx="160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CC"/>
                </a:solidFill>
              </a:rPr>
              <a:t>4</a:t>
            </a:r>
            <a:r>
              <a:rPr lang="zh-CN" altLang="en-US" sz="2800" dirty="0" smtClean="0">
                <a:solidFill>
                  <a:srgbClr val="0000CC"/>
                </a:solidFill>
              </a:rPr>
              <a:t>个角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8434872" y="5812412"/>
            <a:ext cx="3247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CC"/>
                </a:solidFill>
              </a:rPr>
              <a:t>2</a:t>
            </a:r>
            <a:r>
              <a:rPr lang="zh-CN" altLang="en-US" sz="2800" dirty="0" smtClean="0">
                <a:solidFill>
                  <a:srgbClr val="0000CC"/>
                </a:solidFill>
              </a:rPr>
              <a:t>个锐角、两个钝角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02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图片 3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35"/>
          <a:stretch/>
        </p:blipFill>
        <p:spPr>
          <a:xfrm>
            <a:off x="9053413" y="2622681"/>
            <a:ext cx="2868396" cy="2689559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35"/>
          <a:stretch/>
        </p:blipFill>
        <p:spPr>
          <a:xfrm>
            <a:off x="1850181" y="2442604"/>
            <a:ext cx="2868396" cy="2689559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35"/>
          <a:stretch/>
        </p:blipFill>
        <p:spPr>
          <a:xfrm>
            <a:off x="5249240" y="2641344"/>
            <a:ext cx="2868396" cy="2689559"/>
          </a:xfrm>
          <a:prstGeom prst="rect">
            <a:avLst/>
          </a:prstGeom>
        </p:spPr>
      </p:pic>
      <p:grpSp>
        <p:nvGrpSpPr>
          <p:cNvPr id="33" name="组合 32"/>
          <p:cNvGrpSpPr/>
          <p:nvPr/>
        </p:nvGrpSpPr>
        <p:grpSpPr>
          <a:xfrm>
            <a:off x="5691673" y="3228392"/>
            <a:ext cx="2631234" cy="2043404"/>
            <a:chOff x="5691673" y="3228392"/>
            <a:chExt cx="2631234" cy="2043404"/>
          </a:xfrm>
        </p:grpSpPr>
        <p:cxnSp>
          <p:nvCxnSpPr>
            <p:cNvPr id="9" name="直接连接符 8"/>
            <p:cNvCxnSpPr/>
            <p:nvPr/>
          </p:nvCxnSpPr>
          <p:spPr>
            <a:xfrm>
              <a:off x="5691673" y="3228392"/>
              <a:ext cx="0" cy="202474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 flipH="1" flipV="1">
              <a:off x="5691673" y="5253135"/>
              <a:ext cx="2631234" cy="1866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文本框 11"/>
          <p:cNvSpPr txBox="1"/>
          <p:nvPr/>
        </p:nvSpPr>
        <p:spPr>
          <a:xfrm>
            <a:off x="1629453" y="674013"/>
            <a:ext cx="2332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认识角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grpSp>
        <p:nvGrpSpPr>
          <p:cNvPr id="25" name="组合 24"/>
          <p:cNvGrpSpPr/>
          <p:nvPr/>
        </p:nvGrpSpPr>
        <p:grpSpPr>
          <a:xfrm>
            <a:off x="4534677" y="712609"/>
            <a:ext cx="2323322" cy="1264297"/>
            <a:chOff x="4534677" y="712609"/>
            <a:chExt cx="2323322" cy="1264297"/>
          </a:xfrm>
        </p:grpSpPr>
        <p:cxnSp>
          <p:nvCxnSpPr>
            <p:cNvPr id="14" name="直接连接符 13"/>
            <p:cNvCxnSpPr/>
            <p:nvPr/>
          </p:nvCxnSpPr>
          <p:spPr>
            <a:xfrm>
              <a:off x="4534677" y="1967575"/>
              <a:ext cx="232332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 flipV="1">
              <a:off x="4544008" y="712609"/>
              <a:ext cx="1922106" cy="126429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文本框 17"/>
          <p:cNvSpPr txBox="1"/>
          <p:nvPr/>
        </p:nvSpPr>
        <p:spPr>
          <a:xfrm>
            <a:off x="3834881" y="1919384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一个顶点 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426518" y="674013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边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583514" y="1518068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边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607697" y="5451875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直角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grpSp>
        <p:nvGrpSpPr>
          <p:cNvPr id="27" name="组合 26"/>
          <p:cNvGrpSpPr/>
          <p:nvPr/>
        </p:nvGrpSpPr>
        <p:grpSpPr>
          <a:xfrm>
            <a:off x="1129004" y="3560461"/>
            <a:ext cx="3498979" cy="1504877"/>
            <a:chOff x="1129004" y="3560461"/>
            <a:chExt cx="3498979" cy="1504877"/>
          </a:xfrm>
        </p:grpSpPr>
        <p:cxnSp>
          <p:nvCxnSpPr>
            <p:cNvPr id="23" name="直接连接符 22"/>
            <p:cNvCxnSpPr/>
            <p:nvPr/>
          </p:nvCxnSpPr>
          <p:spPr>
            <a:xfrm>
              <a:off x="2304661" y="5065338"/>
              <a:ext cx="232332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H="1" flipV="1">
              <a:off x="1129004" y="3560461"/>
              <a:ext cx="1175657" cy="149554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组合 31"/>
          <p:cNvGrpSpPr/>
          <p:nvPr/>
        </p:nvGrpSpPr>
        <p:grpSpPr>
          <a:xfrm>
            <a:off x="9498564" y="3125755"/>
            <a:ext cx="2323322" cy="2116866"/>
            <a:chOff x="9498564" y="3125755"/>
            <a:chExt cx="2323322" cy="2116866"/>
          </a:xfrm>
        </p:grpSpPr>
        <p:cxnSp>
          <p:nvCxnSpPr>
            <p:cNvPr id="29" name="直接连接符 28"/>
            <p:cNvCxnSpPr/>
            <p:nvPr/>
          </p:nvCxnSpPr>
          <p:spPr>
            <a:xfrm>
              <a:off x="9498564" y="5242619"/>
              <a:ext cx="232332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V="1">
              <a:off x="9517227" y="3125755"/>
              <a:ext cx="905068" cy="211686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文本框 35"/>
          <p:cNvSpPr txBox="1"/>
          <p:nvPr/>
        </p:nvSpPr>
        <p:spPr>
          <a:xfrm>
            <a:off x="2211354" y="5393773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00CC"/>
                </a:solidFill>
              </a:rPr>
              <a:t>钝</a:t>
            </a:r>
            <a:r>
              <a:rPr lang="zh-CN" altLang="en-US" sz="2800" dirty="0" smtClean="0">
                <a:solidFill>
                  <a:srgbClr val="0000CC"/>
                </a:solidFill>
              </a:rPr>
              <a:t>角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9321284" y="5484085"/>
            <a:ext cx="233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0000CC"/>
                </a:solidFill>
              </a:rPr>
              <a:t>锐角</a:t>
            </a:r>
            <a:endParaRPr lang="zh-CN" altLang="en-US" sz="28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965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248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164</Words>
  <Application>Microsoft Office PowerPoint</Application>
  <PresentationFormat>宽屏</PresentationFormat>
  <Paragraphs>48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tw</cp:lastModifiedBy>
  <cp:revision>5</cp:revision>
  <dcterms:created xsi:type="dcterms:W3CDTF">2018-05-23T10:54:57Z</dcterms:created>
  <dcterms:modified xsi:type="dcterms:W3CDTF">2018-05-23T11:37:24Z</dcterms:modified>
</cp:coreProperties>
</file>