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  <p:sldId id="259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DDDDDD"/>
    <a:srgbClr val="E5F73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-25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84C5-D137-4319-BF86-3BC3CD6D6713}" type="datetimeFigureOut">
              <a:rPr lang="zh-CN" altLang="en-US" smtClean="0"/>
              <a:pPr/>
              <a:t>2018/5/28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4DCDA-8086-4A08-A788-31B30F41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16574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84C5-D137-4319-BF86-3BC3CD6D6713}" type="datetimeFigureOut">
              <a:rPr lang="zh-CN" altLang="en-US" smtClean="0"/>
              <a:pPr/>
              <a:t>2018/5/28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4DCDA-8086-4A08-A788-31B30F41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29720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84C5-D137-4319-BF86-3BC3CD6D6713}" type="datetimeFigureOut">
              <a:rPr lang="zh-CN" altLang="en-US" smtClean="0"/>
              <a:pPr/>
              <a:t>2018/5/28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4DCDA-8086-4A08-A788-31B30F41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43211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84C5-D137-4319-BF86-3BC3CD6D6713}" type="datetimeFigureOut">
              <a:rPr lang="zh-CN" altLang="en-US" smtClean="0"/>
              <a:pPr/>
              <a:t>2018/5/28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4DCDA-8086-4A08-A788-31B30F41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66705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84C5-D137-4319-BF86-3BC3CD6D6713}" type="datetimeFigureOut">
              <a:rPr lang="zh-CN" altLang="en-US" smtClean="0"/>
              <a:pPr/>
              <a:t>2018/5/28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4DCDA-8086-4A08-A788-31B30F41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81304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84C5-D137-4319-BF86-3BC3CD6D6713}" type="datetimeFigureOut">
              <a:rPr lang="zh-CN" altLang="en-US" smtClean="0"/>
              <a:pPr/>
              <a:t>2018/5/28 Monday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4DCDA-8086-4A08-A788-31B30F41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53727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84C5-D137-4319-BF86-3BC3CD6D6713}" type="datetimeFigureOut">
              <a:rPr lang="zh-CN" altLang="en-US" smtClean="0"/>
              <a:pPr/>
              <a:t>2018/5/28 Monday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4DCDA-8086-4A08-A788-31B30F41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00821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84C5-D137-4319-BF86-3BC3CD6D6713}" type="datetimeFigureOut">
              <a:rPr lang="zh-CN" altLang="en-US" smtClean="0"/>
              <a:pPr/>
              <a:t>2018/5/28 Monday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4DCDA-8086-4A08-A788-31B30F41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94994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84C5-D137-4319-BF86-3BC3CD6D6713}" type="datetimeFigureOut">
              <a:rPr lang="zh-CN" altLang="en-US" smtClean="0"/>
              <a:pPr/>
              <a:t>2018/5/28 Monday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4DCDA-8086-4A08-A788-31B30F41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97299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84C5-D137-4319-BF86-3BC3CD6D6713}" type="datetimeFigureOut">
              <a:rPr lang="zh-CN" altLang="en-US" smtClean="0"/>
              <a:pPr/>
              <a:t>2018/5/28 Monday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4DCDA-8086-4A08-A788-31B30F41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82327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84C5-D137-4319-BF86-3BC3CD6D6713}" type="datetimeFigureOut">
              <a:rPr lang="zh-CN" altLang="en-US" smtClean="0"/>
              <a:pPr/>
              <a:t>2018/5/28 Monday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4DCDA-8086-4A08-A788-31B30F41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04556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F84C5-D137-4319-BF86-3BC3CD6D6713}" type="datetimeFigureOut">
              <a:rPr lang="zh-CN" altLang="en-US" smtClean="0"/>
              <a:pPr/>
              <a:t>2018/5/28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4DCDA-8086-4A08-A788-31B30F41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2481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221992" y="1545336"/>
            <a:ext cx="7598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 dirty="0" smtClean="0"/>
              <a:t>三年级下册总复习</a:t>
            </a:r>
            <a:endParaRPr lang="zh-CN" altLang="en-US" sz="4800" b="1" dirty="0"/>
          </a:p>
        </p:txBody>
      </p:sp>
      <p:sp>
        <p:nvSpPr>
          <p:cNvPr id="6" name="矩形 5"/>
          <p:cNvSpPr/>
          <p:nvPr/>
        </p:nvSpPr>
        <p:spPr>
          <a:xfrm>
            <a:off x="3107706" y="3131927"/>
            <a:ext cx="582723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8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图形与测量</a:t>
            </a:r>
            <a:endParaRPr lang="zh-CN" altLang="en-US" sz="8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9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捕获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42776" y="428460"/>
            <a:ext cx="8329522" cy="3326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51880" y="4053385"/>
            <a:ext cx="2497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给地面铺地</a:t>
            </a:r>
            <a:r>
              <a:rPr lang="zh-CN" altLang="en-US" sz="2800" dirty="0" smtClean="0"/>
              <a:t>砖</a:t>
            </a:r>
            <a:endParaRPr lang="zh-CN" alt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2224585" y="4831306"/>
            <a:ext cx="2497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桌面做花边</a:t>
            </a:r>
            <a:endParaRPr lang="zh-CN" alt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2265527" y="5527341"/>
            <a:ext cx="2497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墙面刷涂料</a:t>
            </a:r>
            <a:endParaRPr lang="zh-CN" alt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5841241" y="4067030"/>
            <a:ext cx="2497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手机贴膜</a:t>
            </a:r>
            <a:endParaRPr lang="zh-CN" alt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5827594" y="4776714"/>
            <a:ext cx="2497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压路机压路面</a:t>
            </a:r>
            <a:endParaRPr lang="zh-CN" alt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5841242" y="5500045"/>
            <a:ext cx="2497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在操场上跑步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73099" y="208300"/>
            <a:ext cx="1132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我们学过哪些长度单位、哪些面积单位？整理一下，并与同伴说一说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18" t="2796" r="3235" b="61420"/>
          <a:stretch/>
        </p:blipFill>
        <p:spPr>
          <a:xfrm>
            <a:off x="2362199" y="1808480"/>
            <a:ext cx="8310881" cy="1361440"/>
          </a:xfrm>
          <a:prstGeom prst="rect">
            <a:avLst/>
          </a:prstGeom>
        </p:spPr>
      </p:pic>
      <p:cxnSp>
        <p:nvCxnSpPr>
          <p:cNvPr id="7" name="直接连接符 6"/>
          <p:cNvCxnSpPr/>
          <p:nvPr/>
        </p:nvCxnSpPr>
        <p:spPr>
          <a:xfrm>
            <a:off x="2362199" y="1808480"/>
            <a:ext cx="80772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2362199" y="3200400"/>
            <a:ext cx="79502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2286000" y="1346814"/>
            <a:ext cx="2956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</a:rPr>
              <a:t>1</a:t>
            </a:r>
            <a:r>
              <a:rPr lang="zh-CN" altLang="en-US" sz="2400" b="1" dirty="0" smtClean="0">
                <a:solidFill>
                  <a:srgbClr val="0000FF"/>
                </a:solidFill>
              </a:rPr>
              <a:t>厘米</a:t>
            </a:r>
            <a:endParaRPr lang="zh-CN" altLang="en-US" sz="2400" b="1" dirty="0">
              <a:solidFill>
                <a:srgbClr val="0000FF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659120" y="3175297"/>
            <a:ext cx="2956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</a:rPr>
              <a:t>1</a:t>
            </a:r>
            <a:r>
              <a:rPr lang="zh-CN" altLang="en-US" sz="2400" b="1" dirty="0" smtClean="0">
                <a:solidFill>
                  <a:srgbClr val="0000FF"/>
                </a:solidFill>
              </a:rPr>
              <a:t>分米</a:t>
            </a:r>
            <a:endParaRPr lang="zh-CN" altLang="en-US" sz="2400" b="1" dirty="0">
              <a:solidFill>
                <a:srgbClr val="0000FF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659120" y="3593612"/>
            <a:ext cx="2956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</a:rPr>
              <a:t>10</a:t>
            </a:r>
            <a:r>
              <a:rPr lang="zh-CN" altLang="en-US" sz="2400" b="1" dirty="0" smtClean="0">
                <a:solidFill>
                  <a:srgbClr val="0000FF"/>
                </a:solidFill>
              </a:rPr>
              <a:t>厘米</a:t>
            </a:r>
            <a:endParaRPr lang="zh-CN" altLang="en-US" sz="2400" b="1" dirty="0">
              <a:solidFill>
                <a:srgbClr val="0000FF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237739" y="1013747"/>
            <a:ext cx="2956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</a:rPr>
              <a:t>10</a:t>
            </a:r>
            <a:r>
              <a:rPr lang="zh-CN" altLang="en-US" sz="2400" b="1" dirty="0" smtClean="0">
                <a:solidFill>
                  <a:srgbClr val="0000FF"/>
                </a:solidFill>
              </a:rPr>
              <a:t>毫米</a:t>
            </a:r>
            <a:endParaRPr lang="zh-CN" altLang="en-US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860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矩形 129"/>
          <p:cNvSpPr/>
          <p:nvPr/>
        </p:nvSpPr>
        <p:spPr>
          <a:xfrm>
            <a:off x="5759353" y="955351"/>
            <a:ext cx="5063320" cy="50769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84480" y="959597"/>
            <a:ext cx="393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0000FF"/>
                </a:solidFill>
              </a:rPr>
              <a:t>边长是</a:t>
            </a:r>
            <a:r>
              <a:rPr lang="en-US" altLang="zh-CN" sz="2800" b="1" dirty="0" smtClean="0">
                <a:solidFill>
                  <a:srgbClr val="0000FF"/>
                </a:solidFill>
              </a:rPr>
              <a:t>1</a:t>
            </a:r>
            <a:r>
              <a:rPr lang="zh-CN" altLang="en-US" sz="2800" b="1" dirty="0" smtClean="0">
                <a:solidFill>
                  <a:srgbClr val="0000FF"/>
                </a:solidFill>
              </a:rPr>
              <a:t>厘米的正方形，面积是</a:t>
            </a:r>
            <a:r>
              <a:rPr lang="en-US" altLang="zh-CN" sz="2800" b="1" dirty="0" smtClean="0">
                <a:solidFill>
                  <a:srgbClr val="0000FF"/>
                </a:solidFill>
              </a:rPr>
              <a:t>1</a:t>
            </a:r>
            <a:r>
              <a:rPr lang="zh-CN" altLang="en-US" sz="2800" b="1" dirty="0" smtClean="0">
                <a:solidFill>
                  <a:srgbClr val="0000FF"/>
                </a:solidFill>
              </a:rPr>
              <a:t>平方厘米</a:t>
            </a:r>
            <a:endParaRPr lang="zh-CN" altLang="en-US" sz="2800" b="1" dirty="0">
              <a:solidFill>
                <a:srgbClr val="0000FF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17170" y="2484239"/>
            <a:ext cx="40716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0000FF"/>
                </a:solidFill>
              </a:rPr>
              <a:t>边长是</a:t>
            </a:r>
            <a:r>
              <a:rPr lang="en-US" altLang="zh-CN" sz="2800" b="1" dirty="0" smtClean="0">
                <a:solidFill>
                  <a:srgbClr val="0000FF"/>
                </a:solidFill>
              </a:rPr>
              <a:t>1</a:t>
            </a:r>
            <a:r>
              <a:rPr lang="zh-CN" altLang="en-US" sz="2800" b="1" dirty="0" smtClean="0">
                <a:solidFill>
                  <a:srgbClr val="0000FF"/>
                </a:solidFill>
              </a:rPr>
              <a:t>分米的正方形，面积是</a:t>
            </a:r>
            <a:r>
              <a:rPr lang="en-US" altLang="zh-CN" sz="2800" b="1" dirty="0" smtClean="0">
                <a:solidFill>
                  <a:srgbClr val="0000FF"/>
                </a:solidFill>
              </a:rPr>
              <a:t>1</a:t>
            </a:r>
            <a:r>
              <a:rPr lang="zh-CN" altLang="en-US" sz="2800" b="1" dirty="0" smtClean="0">
                <a:solidFill>
                  <a:srgbClr val="0000FF"/>
                </a:solidFill>
              </a:rPr>
              <a:t>平方分米</a:t>
            </a:r>
            <a:endParaRPr lang="zh-CN" altLang="en-US" sz="2800" b="1" dirty="0">
              <a:solidFill>
                <a:srgbClr val="0000FF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08280" y="3859963"/>
            <a:ext cx="33070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0000FF"/>
                </a:solidFill>
              </a:rPr>
              <a:t>边长是</a:t>
            </a:r>
            <a:r>
              <a:rPr lang="en-US" altLang="zh-CN" sz="2800" b="1" dirty="0" smtClean="0">
                <a:solidFill>
                  <a:srgbClr val="0000FF"/>
                </a:solidFill>
              </a:rPr>
              <a:t>1</a:t>
            </a:r>
            <a:r>
              <a:rPr lang="zh-CN" altLang="en-US" sz="2800" b="1" dirty="0" smtClean="0">
                <a:solidFill>
                  <a:srgbClr val="0000FF"/>
                </a:solidFill>
              </a:rPr>
              <a:t>米的正方形，面积是</a:t>
            </a:r>
            <a:r>
              <a:rPr lang="en-US" altLang="zh-CN" sz="2800" b="1" dirty="0" smtClean="0">
                <a:solidFill>
                  <a:srgbClr val="0000FF"/>
                </a:solidFill>
              </a:rPr>
              <a:t>1</a:t>
            </a:r>
            <a:r>
              <a:rPr lang="zh-CN" altLang="en-US" sz="2800" b="1" dirty="0" smtClean="0">
                <a:solidFill>
                  <a:srgbClr val="0000FF"/>
                </a:solidFill>
              </a:rPr>
              <a:t>平方米</a:t>
            </a:r>
            <a:endParaRPr lang="zh-CN" altLang="en-US" sz="2800" b="1" dirty="0">
              <a:solidFill>
                <a:srgbClr val="0000FF"/>
              </a:solidFill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10319527" y="959597"/>
            <a:ext cx="508000" cy="5078384"/>
            <a:chOff x="2164080" y="1290807"/>
            <a:chExt cx="508000" cy="5078384"/>
          </a:xfrm>
        </p:grpSpPr>
        <p:sp>
          <p:nvSpPr>
            <p:cNvPr id="16" name="矩形 15"/>
            <p:cNvSpPr/>
            <p:nvPr/>
          </p:nvSpPr>
          <p:spPr>
            <a:xfrm>
              <a:off x="2164080" y="2307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2164080" y="2815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2164080" y="3323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2164080" y="3832578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2164080" y="4339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2164080" y="4847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2164080" y="1799936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2164080" y="5354320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2164080" y="5861191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2164080" y="1290807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5750560" y="951695"/>
            <a:ext cx="508000" cy="5078384"/>
            <a:chOff x="2164080" y="1290807"/>
            <a:chExt cx="508000" cy="5078384"/>
          </a:xfrm>
        </p:grpSpPr>
        <p:sp>
          <p:nvSpPr>
            <p:cNvPr id="28" name="矩形 27"/>
            <p:cNvSpPr/>
            <p:nvPr/>
          </p:nvSpPr>
          <p:spPr>
            <a:xfrm>
              <a:off x="2164080" y="2307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矩形 28"/>
            <p:cNvSpPr/>
            <p:nvPr/>
          </p:nvSpPr>
          <p:spPr>
            <a:xfrm>
              <a:off x="2164080" y="2815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 29"/>
            <p:cNvSpPr/>
            <p:nvPr/>
          </p:nvSpPr>
          <p:spPr>
            <a:xfrm>
              <a:off x="2164080" y="3323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/>
            <p:cNvSpPr/>
            <p:nvPr/>
          </p:nvSpPr>
          <p:spPr>
            <a:xfrm>
              <a:off x="2164080" y="3832578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2164080" y="4339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2164080" y="4847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矩形 33"/>
            <p:cNvSpPr/>
            <p:nvPr/>
          </p:nvSpPr>
          <p:spPr>
            <a:xfrm>
              <a:off x="2164080" y="1799936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2164080" y="5354320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2164080" y="5861191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/>
          </p:nvSpPr>
          <p:spPr>
            <a:xfrm>
              <a:off x="2164080" y="1290807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6258560" y="950887"/>
            <a:ext cx="508000" cy="5078384"/>
            <a:chOff x="2164080" y="1290807"/>
            <a:chExt cx="508000" cy="5078384"/>
          </a:xfrm>
        </p:grpSpPr>
        <p:sp>
          <p:nvSpPr>
            <p:cNvPr id="39" name="矩形 38"/>
            <p:cNvSpPr/>
            <p:nvPr/>
          </p:nvSpPr>
          <p:spPr>
            <a:xfrm>
              <a:off x="2164080" y="2307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矩形 39"/>
            <p:cNvSpPr/>
            <p:nvPr/>
          </p:nvSpPr>
          <p:spPr>
            <a:xfrm>
              <a:off x="2164080" y="2815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矩形 40"/>
            <p:cNvSpPr/>
            <p:nvPr/>
          </p:nvSpPr>
          <p:spPr>
            <a:xfrm>
              <a:off x="2164080" y="3323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>
              <a:off x="2164080" y="3832578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矩形 42"/>
            <p:cNvSpPr/>
            <p:nvPr/>
          </p:nvSpPr>
          <p:spPr>
            <a:xfrm>
              <a:off x="2164080" y="4339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矩形 43"/>
            <p:cNvSpPr/>
            <p:nvPr/>
          </p:nvSpPr>
          <p:spPr>
            <a:xfrm>
              <a:off x="2164080" y="4847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矩形 44"/>
            <p:cNvSpPr/>
            <p:nvPr/>
          </p:nvSpPr>
          <p:spPr>
            <a:xfrm>
              <a:off x="2164080" y="1799936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矩形 45"/>
            <p:cNvSpPr/>
            <p:nvPr/>
          </p:nvSpPr>
          <p:spPr>
            <a:xfrm>
              <a:off x="2164080" y="5354320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矩形 46"/>
            <p:cNvSpPr/>
            <p:nvPr/>
          </p:nvSpPr>
          <p:spPr>
            <a:xfrm>
              <a:off x="2164080" y="5861191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矩形 47"/>
            <p:cNvSpPr/>
            <p:nvPr/>
          </p:nvSpPr>
          <p:spPr>
            <a:xfrm>
              <a:off x="2164080" y="1290807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6766560" y="959597"/>
            <a:ext cx="508000" cy="5078384"/>
            <a:chOff x="2164080" y="1290807"/>
            <a:chExt cx="508000" cy="5078384"/>
          </a:xfrm>
        </p:grpSpPr>
        <p:sp>
          <p:nvSpPr>
            <p:cNvPr id="50" name="矩形 49"/>
            <p:cNvSpPr/>
            <p:nvPr/>
          </p:nvSpPr>
          <p:spPr>
            <a:xfrm>
              <a:off x="2164080" y="2307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矩形 50"/>
            <p:cNvSpPr/>
            <p:nvPr/>
          </p:nvSpPr>
          <p:spPr>
            <a:xfrm>
              <a:off x="2164080" y="2815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矩形 51"/>
            <p:cNvSpPr/>
            <p:nvPr/>
          </p:nvSpPr>
          <p:spPr>
            <a:xfrm>
              <a:off x="2164080" y="3323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矩形 52"/>
            <p:cNvSpPr/>
            <p:nvPr/>
          </p:nvSpPr>
          <p:spPr>
            <a:xfrm>
              <a:off x="2164080" y="3832578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矩形 53"/>
            <p:cNvSpPr/>
            <p:nvPr/>
          </p:nvSpPr>
          <p:spPr>
            <a:xfrm>
              <a:off x="2164080" y="4339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矩形 54"/>
            <p:cNvSpPr/>
            <p:nvPr/>
          </p:nvSpPr>
          <p:spPr>
            <a:xfrm>
              <a:off x="2164080" y="4847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矩形 55"/>
            <p:cNvSpPr/>
            <p:nvPr/>
          </p:nvSpPr>
          <p:spPr>
            <a:xfrm>
              <a:off x="2164080" y="1799936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矩形 56"/>
            <p:cNvSpPr/>
            <p:nvPr/>
          </p:nvSpPr>
          <p:spPr>
            <a:xfrm>
              <a:off x="2164080" y="5354320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矩形 57"/>
            <p:cNvSpPr/>
            <p:nvPr/>
          </p:nvSpPr>
          <p:spPr>
            <a:xfrm>
              <a:off x="2164080" y="5861191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矩形 58"/>
            <p:cNvSpPr/>
            <p:nvPr/>
          </p:nvSpPr>
          <p:spPr>
            <a:xfrm>
              <a:off x="2164080" y="1290807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7274560" y="950887"/>
            <a:ext cx="508000" cy="5078384"/>
            <a:chOff x="2164080" y="1290807"/>
            <a:chExt cx="508000" cy="5078384"/>
          </a:xfrm>
        </p:grpSpPr>
        <p:sp>
          <p:nvSpPr>
            <p:cNvPr id="61" name="矩形 60"/>
            <p:cNvSpPr/>
            <p:nvPr/>
          </p:nvSpPr>
          <p:spPr>
            <a:xfrm>
              <a:off x="2164080" y="2307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矩形 61"/>
            <p:cNvSpPr/>
            <p:nvPr/>
          </p:nvSpPr>
          <p:spPr>
            <a:xfrm>
              <a:off x="2164080" y="2815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矩形 62"/>
            <p:cNvSpPr/>
            <p:nvPr/>
          </p:nvSpPr>
          <p:spPr>
            <a:xfrm>
              <a:off x="2164080" y="3323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矩形 63"/>
            <p:cNvSpPr/>
            <p:nvPr/>
          </p:nvSpPr>
          <p:spPr>
            <a:xfrm>
              <a:off x="2164080" y="3832578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矩形 64"/>
            <p:cNvSpPr/>
            <p:nvPr/>
          </p:nvSpPr>
          <p:spPr>
            <a:xfrm>
              <a:off x="2164080" y="4339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矩形 65"/>
            <p:cNvSpPr/>
            <p:nvPr/>
          </p:nvSpPr>
          <p:spPr>
            <a:xfrm>
              <a:off x="2164080" y="4847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矩形 66"/>
            <p:cNvSpPr/>
            <p:nvPr/>
          </p:nvSpPr>
          <p:spPr>
            <a:xfrm>
              <a:off x="2164080" y="1799936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矩形 67"/>
            <p:cNvSpPr/>
            <p:nvPr/>
          </p:nvSpPr>
          <p:spPr>
            <a:xfrm>
              <a:off x="2164080" y="5354320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矩形 68"/>
            <p:cNvSpPr/>
            <p:nvPr/>
          </p:nvSpPr>
          <p:spPr>
            <a:xfrm>
              <a:off x="2164080" y="5861191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矩形 69"/>
            <p:cNvSpPr/>
            <p:nvPr/>
          </p:nvSpPr>
          <p:spPr>
            <a:xfrm>
              <a:off x="2164080" y="1290807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1" name="组合 70"/>
          <p:cNvGrpSpPr/>
          <p:nvPr/>
        </p:nvGrpSpPr>
        <p:grpSpPr>
          <a:xfrm>
            <a:off x="7782560" y="950887"/>
            <a:ext cx="508000" cy="5078384"/>
            <a:chOff x="2164080" y="1290807"/>
            <a:chExt cx="508000" cy="5078384"/>
          </a:xfrm>
        </p:grpSpPr>
        <p:sp>
          <p:nvSpPr>
            <p:cNvPr id="72" name="矩形 71"/>
            <p:cNvSpPr/>
            <p:nvPr/>
          </p:nvSpPr>
          <p:spPr>
            <a:xfrm>
              <a:off x="2164080" y="2307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3" name="矩形 72"/>
            <p:cNvSpPr/>
            <p:nvPr/>
          </p:nvSpPr>
          <p:spPr>
            <a:xfrm>
              <a:off x="2164080" y="2815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矩形 73"/>
            <p:cNvSpPr/>
            <p:nvPr/>
          </p:nvSpPr>
          <p:spPr>
            <a:xfrm>
              <a:off x="2164080" y="3323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5" name="矩形 74"/>
            <p:cNvSpPr/>
            <p:nvPr/>
          </p:nvSpPr>
          <p:spPr>
            <a:xfrm>
              <a:off x="2164080" y="3832578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6" name="矩形 75"/>
            <p:cNvSpPr/>
            <p:nvPr/>
          </p:nvSpPr>
          <p:spPr>
            <a:xfrm>
              <a:off x="2164080" y="4339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7" name="矩形 76"/>
            <p:cNvSpPr/>
            <p:nvPr/>
          </p:nvSpPr>
          <p:spPr>
            <a:xfrm>
              <a:off x="2164080" y="4847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8" name="矩形 77"/>
            <p:cNvSpPr/>
            <p:nvPr/>
          </p:nvSpPr>
          <p:spPr>
            <a:xfrm>
              <a:off x="2164080" y="1799936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矩形 78"/>
            <p:cNvSpPr/>
            <p:nvPr/>
          </p:nvSpPr>
          <p:spPr>
            <a:xfrm>
              <a:off x="2164080" y="5354320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0" name="矩形 79"/>
            <p:cNvSpPr/>
            <p:nvPr/>
          </p:nvSpPr>
          <p:spPr>
            <a:xfrm>
              <a:off x="2164080" y="5861191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矩形 80"/>
            <p:cNvSpPr/>
            <p:nvPr/>
          </p:nvSpPr>
          <p:spPr>
            <a:xfrm>
              <a:off x="2164080" y="1290807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2" name="组合 81"/>
          <p:cNvGrpSpPr/>
          <p:nvPr/>
        </p:nvGrpSpPr>
        <p:grpSpPr>
          <a:xfrm>
            <a:off x="8290560" y="950887"/>
            <a:ext cx="508000" cy="5078384"/>
            <a:chOff x="2164080" y="1290807"/>
            <a:chExt cx="508000" cy="5078384"/>
          </a:xfrm>
        </p:grpSpPr>
        <p:sp>
          <p:nvSpPr>
            <p:cNvPr id="83" name="矩形 82"/>
            <p:cNvSpPr/>
            <p:nvPr/>
          </p:nvSpPr>
          <p:spPr>
            <a:xfrm>
              <a:off x="2164080" y="2307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矩形 83"/>
            <p:cNvSpPr/>
            <p:nvPr/>
          </p:nvSpPr>
          <p:spPr>
            <a:xfrm>
              <a:off x="2164080" y="2815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矩形 84"/>
            <p:cNvSpPr/>
            <p:nvPr/>
          </p:nvSpPr>
          <p:spPr>
            <a:xfrm>
              <a:off x="2164080" y="3323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矩形 85"/>
            <p:cNvSpPr/>
            <p:nvPr/>
          </p:nvSpPr>
          <p:spPr>
            <a:xfrm>
              <a:off x="2164080" y="3832578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矩形 86"/>
            <p:cNvSpPr/>
            <p:nvPr/>
          </p:nvSpPr>
          <p:spPr>
            <a:xfrm>
              <a:off x="2164080" y="4339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8" name="矩形 87"/>
            <p:cNvSpPr/>
            <p:nvPr/>
          </p:nvSpPr>
          <p:spPr>
            <a:xfrm>
              <a:off x="2164080" y="4847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9" name="矩形 88"/>
            <p:cNvSpPr/>
            <p:nvPr/>
          </p:nvSpPr>
          <p:spPr>
            <a:xfrm>
              <a:off x="2164080" y="1799936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0" name="矩形 89"/>
            <p:cNvSpPr/>
            <p:nvPr/>
          </p:nvSpPr>
          <p:spPr>
            <a:xfrm>
              <a:off x="2164080" y="5354320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1" name="矩形 90"/>
            <p:cNvSpPr/>
            <p:nvPr/>
          </p:nvSpPr>
          <p:spPr>
            <a:xfrm>
              <a:off x="2164080" y="5861191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2" name="矩形 91"/>
            <p:cNvSpPr/>
            <p:nvPr/>
          </p:nvSpPr>
          <p:spPr>
            <a:xfrm>
              <a:off x="2164080" y="1290807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3" name="组合 92"/>
          <p:cNvGrpSpPr/>
          <p:nvPr/>
        </p:nvGrpSpPr>
        <p:grpSpPr>
          <a:xfrm>
            <a:off x="8798560" y="959597"/>
            <a:ext cx="508000" cy="5078384"/>
            <a:chOff x="2164080" y="1290807"/>
            <a:chExt cx="508000" cy="5078384"/>
          </a:xfrm>
        </p:grpSpPr>
        <p:sp>
          <p:nvSpPr>
            <p:cNvPr id="94" name="矩形 93"/>
            <p:cNvSpPr/>
            <p:nvPr/>
          </p:nvSpPr>
          <p:spPr>
            <a:xfrm>
              <a:off x="2164080" y="2307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5" name="矩形 94"/>
            <p:cNvSpPr/>
            <p:nvPr/>
          </p:nvSpPr>
          <p:spPr>
            <a:xfrm>
              <a:off x="2164080" y="2815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矩形 95"/>
            <p:cNvSpPr/>
            <p:nvPr/>
          </p:nvSpPr>
          <p:spPr>
            <a:xfrm>
              <a:off x="2164080" y="3323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7" name="矩形 96"/>
            <p:cNvSpPr/>
            <p:nvPr/>
          </p:nvSpPr>
          <p:spPr>
            <a:xfrm>
              <a:off x="2164080" y="3832578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8" name="矩形 97"/>
            <p:cNvSpPr/>
            <p:nvPr/>
          </p:nvSpPr>
          <p:spPr>
            <a:xfrm>
              <a:off x="2164080" y="4339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9" name="矩形 98"/>
            <p:cNvSpPr/>
            <p:nvPr/>
          </p:nvSpPr>
          <p:spPr>
            <a:xfrm>
              <a:off x="2164080" y="4847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0" name="矩形 99"/>
            <p:cNvSpPr/>
            <p:nvPr/>
          </p:nvSpPr>
          <p:spPr>
            <a:xfrm>
              <a:off x="2164080" y="1799936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1" name="矩形 100"/>
            <p:cNvSpPr/>
            <p:nvPr/>
          </p:nvSpPr>
          <p:spPr>
            <a:xfrm>
              <a:off x="2164080" y="5354320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2" name="矩形 101"/>
            <p:cNvSpPr/>
            <p:nvPr/>
          </p:nvSpPr>
          <p:spPr>
            <a:xfrm>
              <a:off x="2164080" y="5861191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3" name="矩形 102"/>
            <p:cNvSpPr/>
            <p:nvPr/>
          </p:nvSpPr>
          <p:spPr>
            <a:xfrm>
              <a:off x="2164080" y="1290807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4" name="组合 103"/>
          <p:cNvGrpSpPr/>
          <p:nvPr/>
        </p:nvGrpSpPr>
        <p:grpSpPr>
          <a:xfrm>
            <a:off x="9306560" y="959597"/>
            <a:ext cx="508000" cy="5078384"/>
            <a:chOff x="2164080" y="1290807"/>
            <a:chExt cx="508000" cy="5078384"/>
          </a:xfrm>
        </p:grpSpPr>
        <p:sp>
          <p:nvSpPr>
            <p:cNvPr id="105" name="矩形 104"/>
            <p:cNvSpPr/>
            <p:nvPr/>
          </p:nvSpPr>
          <p:spPr>
            <a:xfrm>
              <a:off x="2164080" y="2307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6" name="矩形 105"/>
            <p:cNvSpPr/>
            <p:nvPr/>
          </p:nvSpPr>
          <p:spPr>
            <a:xfrm>
              <a:off x="2164080" y="2815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7" name="矩形 106"/>
            <p:cNvSpPr/>
            <p:nvPr/>
          </p:nvSpPr>
          <p:spPr>
            <a:xfrm>
              <a:off x="2164080" y="3323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8" name="矩形 107"/>
            <p:cNvSpPr/>
            <p:nvPr/>
          </p:nvSpPr>
          <p:spPr>
            <a:xfrm>
              <a:off x="2164080" y="3832578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9" name="矩形 108"/>
            <p:cNvSpPr/>
            <p:nvPr/>
          </p:nvSpPr>
          <p:spPr>
            <a:xfrm>
              <a:off x="2164080" y="4339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0" name="矩形 109"/>
            <p:cNvSpPr/>
            <p:nvPr/>
          </p:nvSpPr>
          <p:spPr>
            <a:xfrm>
              <a:off x="2164080" y="4847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1" name="矩形 110"/>
            <p:cNvSpPr/>
            <p:nvPr/>
          </p:nvSpPr>
          <p:spPr>
            <a:xfrm>
              <a:off x="2164080" y="1799936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2" name="矩形 111"/>
            <p:cNvSpPr/>
            <p:nvPr/>
          </p:nvSpPr>
          <p:spPr>
            <a:xfrm>
              <a:off x="2164080" y="5354320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3" name="矩形 112"/>
            <p:cNvSpPr/>
            <p:nvPr/>
          </p:nvSpPr>
          <p:spPr>
            <a:xfrm>
              <a:off x="2164080" y="5861191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4" name="矩形 113"/>
            <p:cNvSpPr/>
            <p:nvPr/>
          </p:nvSpPr>
          <p:spPr>
            <a:xfrm>
              <a:off x="2164080" y="1290807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5" name="组合 114"/>
          <p:cNvGrpSpPr/>
          <p:nvPr/>
        </p:nvGrpSpPr>
        <p:grpSpPr>
          <a:xfrm>
            <a:off x="9814560" y="959597"/>
            <a:ext cx="508000" cy="5078384"/>
            <a:chOff x="2164080" y="1290807"/>
            <a:chExt cx="508000" cy="5078384"/>
          </a:xfrm>
        </p:grpSpPr>
        <p:sp>
          <p:nvSpPr>
            <p:cNvPr id="116" name="矩形 115"/>
            <p:cNvSpPr/>
            <p:nvPr/>
          </p:nvSpPr>
          <p:spPr>
            <a:xfrm>
              <a:off x="2164080" y="2307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7" name="矩形 116"/>
            <p:cNvSpPr/>
            <p:nvPr/>
          </p:nvSpPr>
          <p:spPr>
            <a:xfrm>
              <a:off x="2164080" y="2815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8" name="矩形 117"/>
            <p:cNvSpPr/>
            <p:nvPr/>
          </p:nvSpPr>
          <p:spPr>
            <a:xfrm>
              <a:off x="2164080" y="3323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9" name="矩形 118"/>
            <p:cNvSpPr/>
            <p:nvPr/>
          </p:nvSpPr>
          <p:spPr>
            <a:xfrm>
              <a:off x="2164080" y="3832578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0" name="矩形 119"/>
            <p:cNvSpPr/>
            <p:nvPr/>
          </p:nvSpPr>
          <p:spPr>
            <a:xfrm>
              <a:off x="2164080" y="4339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1" name="矩形 120"/>
            <p:cNvSpPr/>
            <p:nvPr/>
          </p:nvSpPr>
          <p:spPr>
            <a:xfrm>
              <a:off x="2164080" y="4847449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2" name="矩形 121"/>
            <p:cNvSpPr/>
            <p:nvPr/>
          </p:nvSpPr>
          <p:spPr>
            <a:xfrm>
              <a:off x="2164080" y="1799936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3" name="矩形 122"/>
            <p:cNvSpPr/>
            <p:nvPr/>
          </p:nvSpPr>
          <p:spPr>
            <a:xfrm>
              <a:off x="2164080" y="5354320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4" name="矩形 123"/>
            <p:cNvSpPr/>
            <p:nvPr/>
          </p:nvSpPr>
          <p:spPr>
            <a:xfrm>
              <a:off x="2164080" y="5861191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5" name="矩形 124"/>
            <p:cNvSpPr/>
            <p:nvPr/>
          </p:nvSpPr>
          <p:spPr>
            <a:xfrm>
              <a:off x="2164080" y="1290807"/>
              <a:ext cx="508000" cy="508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6" name="左大括号 125"/>
          <p:cNvSpPr/>
          <p:nvPr/>
        </p:nvSpPr>
        <p:spPr>
          <a:xfrm>
            <a:off x="5049674" y="955343"/>
            <a:ext cx="600502" cy="5076967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7" name="TextBox 126"/>
          <p:cNvSpPr txBox="1"/>
          <p:nvPr/>
        </p:nvSpPr>
        <p:spPr>
          <a:xfrm>
            <a:off x="4135272" y="3248167"/>
            <a:ext cx="1173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</a:rPr>
              <a:t>1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米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128" name="右大括号 127"/>
          <p:cNvSpPr/>
          <p:nvPr/>
        </p:nvSpPr>
        <p:spPr>
          <a:xfrm rot="16200000">
            <a:off x="5854891" y="491317"/>
            <a:ext cx="320721" cy="552733"/>
          </a:xfrm>
          <a:prstGeom prst="rightBrace">
            <a:avLst>
              <a:gd name="adj1" fmla="val 8333"/>
              <a:gd name="adj2" fmla="val 50000"/>
            </a:avLst>
          </a:prstGeom>
          <a:noFill/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9" name="TextBox 128"/>
          <p:cNvSpPr txBox="1"/>
          <p:nvPr/>
        </p:nvSpPr>
        <p:spPr>
          <a:xfrm>
            <a:off x="5581935" y="163773"/>
            <a:ext cx="1787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</a:rPr>
              <a:t>1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分米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131" name="矩形 130"/>
          <p:cNvSpPr/>
          <p:nvPr/>
        </p:nvSpPr>
        <p:spPr>
          <a:xfrm>
            <a:off x="5718412" y="928048"/>
            <a:ext cx="545910" cy="53226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2" name="TextBox 131"/>
          <p:cNvSpPr txBox="1"/>
          <p:nvPr/>
        </p:nvSpPr>
        <p:spPr>
          <a:xfrm>
            <a:off x="3957851" y="3289111"/>
            <a:ext cx="1460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</a:rPr>
              <a:t>1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分米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5486400" y="286602"/>
            <a:ext cx="1787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</a:rPr>
              <a:t>1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厘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米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947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" grpId="0" animBg="1"/>
      <p:bldP spid="5" grpId="0"/>
      <p:bldP spid="14" grpId="0"/>
      <p:bldP spid="15" grpId="0"/>
      <p:bldP spid="126" grpId="0" animBg="1"/>
      <p:bldP spid="127" grpId="0"/>
      <p:bldP spid="127" grpId="1"/>
      <p:bldP spid="128" grpId="0" animBg="1"/>
      <p:bldP spid="129" grpId="0"/>
      <p:bldP spid="129" grpId="1"/>
      <p:bldP spid="131" grpId="0" animBg="1"/>
      <p:bldP spid="132" grpId="0"/>
      <p:bldP spid="1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678674" y="1160058"/>
            <a:ext cx="2880000" cy="2160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078173" y="436728"/>
            <a:ext cx="3643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计算长方形的周长和面积</a:t>
            </a:r>
            <a:endParaRPr lang="zh-CN" alt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620370" y="3357349"/>
            <a:ext cx="1132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4cm</a:t>
            </a:r>
            <a:endParaRPr lang="zh-CN" alt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859809" y="2006220"/>
            <a:ext cx="1132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3cm</a:t>
            </a:r>
            <a:endParaRPr lang="zh-CN" altLang="en-US" sz="2800" dirty="0"/>
          </a:p>
        </p:txBody>
      </p:sp>
      <p:cxnSp>
        <p:nvCxnSpPr>
          <p:cNvPr id="11" name="直接连接符 10"/>
          <p:cNvCxnSpPr/>
          <p:nvPr/>
        </p:nvCxnSpPr>
        <p:spPr>
          <a:xfrm>
            <a:off x="1678675" y="3316406"/>
            <a:ext cx="2893325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1678675" y="1146412"/>
            <a:ext cx="2893325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4558352" y="1119116"/>
            <a:ext cx="0" cy="219729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1678675" y="1146411"/>
            <a:ext cx="0" cy="219729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023584" y="4653885"/>
            <a:ext cx="3684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长</a:t>
            </a:r>
            <a:r>
              <a:rPr lang="en-US" altLang="zh-CN" sz="2800" dirty="0" smtClean="0"/>
              <a:t>+</a:t>
            </a:r>
            <a:r>
              <a:rPr lang="zh-CN" altLang="en-US" sz="2800" dirty="0" smtClean="0"/>
              <a:t>宽</a:t>
            </a:r>
            <a:r>
              <a:rPr lang="en-US" altLang="zh-CN" sz="2800" dirty="0" smtClean="0"/>
              <a:t>+</a:t>
            </a:r>
            <a:r>
              <a:rPr lang="zh-CN" altLang="en-US" sz="2800" dirty="0" smtClean="0"/>
              <a:t>长</a:t>
            </a:r>
            <a:r>
              <a:rPr lang="en-US" altLang="zh-CN" sz="2800" dirty="0" smtClean="0"/>
              <a:t>+</a:t>
            </a:r>
            <a:r>
              <a:rPr lang="zh-CN" altLang="en-US" sz="2800" dirty="0" smtClean="0"/>
              <a:t>宽</a:t>
            </a:r>
            <a:endParaRPr lang="zh-CN" alt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764273" y="5295330"/>
            <a:ext cx="3684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（长</a:t>
            </a:r>
            <a:r>
              <a:rPr lang="en-US" altLang="zh-CN" sz="2800" dirty="0" smtClean="0"/>
              <a:t>+</a:t>
            </a:r>
            <a:r>
              <a:rPr lang="zh-CN" altLang="en-US" sz="2800" dirty="0" smtClean="0"/>
              <a:t>宽）</a:t>
            </a:r>
            <a:r>
              <a:rPr lang="en-US" altLang="zh-CN" sz="2800" dirty="0" smtClean="0"/>
              <a:t>×2</a:t>
            </a:r>
            <a:endParaRPr lang="zh-CN" alt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982639" y="5827593"/>
            <a:ext cx="3684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长</a:t>
            </a:r>
            <a:r>
              <a:rPr lang="en-US" altLang="zh-CN" sz="2800" dirty="0" smtClean="0"/>
              <a:t>×2+</a:t>
            </a:r>
            <a:r>
              <a:rPr lang="zh-CN" altLang="en-US" sz="2800" dirty="0" smtClean="0"/>
              <a:t>宽</a:t>
            </a:r>
            <a:r>
              <a:rPr lang="en-US" altLang="zh-CN" sz="2800" dirty="0" smtClean="0"/>
              <a:t>×2</a:t>
            </a:r>
            <a:endParaRPr lang="zh-CN" altLang="en-US" sz="2800" dirty="0"/>
          </a:p>
        </p:txBody>
      </p:sp>
      <p:sp>
        <p:nvSpPr>
          <p:cNvPr id="19" name="矩形 18"/>
          <p:cNvSpPr/>
          <p:nvPr/>
        </p:nvSpPr>
        <p:spPr>
          <a:xfrm>
            <a:off x="9758147" y="1146411"/>
            <a:ext cx="720000" cy="7200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9034817" y="1146411"/>
            <a:ext cx="720000" cy="7200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8311486" y="1146411"/>
            <a:ext cx="720000" cy="7200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7588154" y="1146411"/>
            <a:ext cx="720000" cy="7200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7588154" y="1856093"/>
            <a:ext cx="720000" cy="7200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7588153" y="2565778"/>
            <a:ext cx="720000" cy="7200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/>
        </p:nvSpPr>
        <p:spPr>
          <a:xfrm>
            <a:off x="5609229" y="3330053"/>
            <a:ext cx="720000" cy="7200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5240739" y="4230806"/>
            <a:ext cx="1978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1</a:t>
            </a:r>
            <a:r>
              <a:rPr lang="zh-CN" altLang="en-US" dirty="0" smtClean="0"/>
              <a:t>平方厘米</a:t>
            </a:r>
            <a:endParaRPr lang="zh-CN" alt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272957" y="4053384"/>
            <a:ext cx="3684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长方形周长</a:t>
            </a:r>
            <a:r>
              <a:rPr lang="en-US" altLang="zh-CN" sz="2800" dirty="0" smtClean="0"/>
              <a:t>=</a:t>
            </a:r>
            <a:endParaRPr lang="zh-CN" altLang="en-US" sz="2800" dirty="0"/>
          </a:p>
        </p:txBody>
      </p:sp>
      <p:sp>
        <p:nvSpPr>
          <p:cNvPr id="35" name="TextBox 34"/>
          <p:cNvSpPr txBox="1"/>
          <p:nvPr/>
        </p:nvSpPr>
        <p:spPr>
          <a:xfrm>
            <a:off x="7260610" y="4189862"/>
            <a:ext cx="43536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长方形面积 </a:t>
            </a:r>
            <a:r>
              <a:rPr lang="en-US" altLang="zh-CN" sz="2800" dirty="0" smtClean="0"/>
              <a:t>=</a:t>
            </a:r>
            <a:r>
              <a:rPr lang="zh-CN" altLang="en-US" sz="2800" dirty="0" smtClean="0"/>
              <a:t>长</a:t>
            </a:r>
            <a:r>
              <a:rPr lang="en-US" altLang="zh-CN" sz="2800" dirty="0" smtClean="0"/>
              <a:t>×</a:t>
            </a:r>
            <a:r>
              <a:rPr lang="zh-CN" altLang="en-US" sz="2800" dirty="0" smtClean="0"/>
              <a:t>宽</a:t>
            </a:r>
          </a:p>
          <a:p>
            <a:endParaRPr lang="zh-CN" altLang="en-US" sz="2800" dirty="0"/>
          </a:p>
        </p:txBody>
      </p:sp>
      <p:sp>
        <p:nvSpPr>
          <p:cNvPr id="36" name="矩形 35"/>
          <p:cNvSpPr/>
          <p:nvPr/>
        </p:nvSpPr>
        <p:spPr>
          <a:xfrm>
            <a:off x="7601803" y="1146410"/>
            <a:ext cx="2880000" cy="2160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右大括号 36"/>
          <p:cNvSpPr/>
          <p:nvPr/>
        </p:nvSpPr>
        <p:spPr>
          <a:xfrm flipH="1">
            <a:off x="6960358" y="1132765"/>
            <a:ext cx="559559" cy="2101755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TextBox 37"/>
          <p:cNvSpPr txBox="1"/>
          <p:nvPr/>
        </p:nvSpPr>
        <p:spPr>
          <a:xfrm>
            <a:off x="6264321" y="1910685"/>
            <a:ext cx="1009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3</a:t>
            </a:r>
            <a:r>
              <a:rPr lang="zh-CN" altLang="en-US" sz="2800" dirty="0" smtClean="0"/>
              <a:t>排</a:t>
            </a:r>
            <a:endParaRPr lang="zh-CN" altLang="en-US" sz="2800" dirty="0"/>
          </a:p>
        </p:txBody>
      </p:sp>
      <p:sp>
        <p:nvSpPr>
          <p:cNvPr id="39" name="右大括号 38"/>
          <p:cNvSpPr/>
          <p:nvPr/>
        </p:nvSpPr>
        <p:spPr>
          <a:xfrm rot="16200000">
            <a:off x="8768690" y="-593678"/>
            <a:ext cx="525438" cy="2900151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TextBox 39"/>
          <p:cNvSpPr txBox="1"/>
          <p:nvPr/>
        </p:nvSpPr>
        <p:spPr>
          <a:xfrm>
            <a:off x="8461609" y="327545"/>
            <a:ext cx="2019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每排</a:t>
            </a:r>
            <a:r>
              <a:rPr lang="en-US" altLang="zh-CN" sz="2800" dirty="0" smtClean="0"/>
              <a:t>4</a:t>
            </a:r>
            <a:r>
              <a:rPr lang="zh-CN" altLang="en-US" sz="2800" dirty="0" smtClean="0"/>
              <a:t>个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 animBg="1"/>
      <p:bldP spid="20" grpId="0" animBg="1"/>
      <p:bldP spid="21" grpId="0" animBg="1"/>
      <p:bldP spid="22" grpId="0" animBg="1"/>
      <p:bldP spid="23" grpId="0" animBg="1"/>
      <p:bldP spid="27" grpId="0" animBg="1"/>
      <p:bldP spid="31" grpId="0" animBg="1"/>
      <p:bldP spid="32" grpId="0"/>
      <p:bldP spid="34" grpId="0"/>
      <p:bldP spid="35" grpId="0"/>
      <p:bldP spid="36" grpId="0" animBg="1"/>
      <p:bldP spid="37" grpId="0" animBg="1"/>
      <p:bldP spid="38" grpId="0"/>
      <p:bldP spid="39" grpId="0" animBg="1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344121" y="1896619"/>
            <a:ext cx="2688609" cy="17605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344123" y="1228300"/>
            <a:ext cx="668740" cy="6687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4067033" y="3739486"/>
            <a:ext cx="1187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12dm</a:t>
            </a:r>
            <a:endParaRPr lang="zh-CN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29050" y="2265528"/>
            <a:ext cx="1187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10dm</a:t>
            </a:r>
            <a:endParaRPr lang="zh-CN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059605" y="2538483"/>
            <a:ext cx="1187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8dm</a:t>
            </a:r>
            <a:endParaRPr lang="zh-CN" altLang="en-US" dirty="0"/>
          </a:p>
        </p:txBody>
      </p:sp>
      <p:sp>
        <p:nvSpPr>
          <p:cNvPr id="10" name="左大括号 9"/>
          <p:cNvSpPr/>
          <p:nvPr/>
        </p:nvSpPr>
        <p:spPr>
          <a:xfrm>
            <a:off x="2947917" y="1241946"/>
            <a:ext cx="245450" cy="2387519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" name="直接连接符 11"/>
          <p:cNvCxnSpPr/>
          <p:nvPr/>
        </p:nvCxnSpPr>
        <p:spPr>
          <a:xfrm>
            <a:off x="3985146" y="1910687"/>
            <a:ext cx="204716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4012442" y="1214651"/>
            <a:ext cx="0" cy="70968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263783" y="440508"/>
            <a:ext cx="4708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计算组合图形的周长和</a:t>
            </a:r>
            <a:r>
              <a:rPr lang="zh-CN" altLang="en-US" sz="2400" dirty="0" smtClean="0"/>
              <a:t>面积</a:t>
            </a:r>
            <a:endParaRPr lang="zh-CN" altLang="en-US" sz="2400" dirty="0"/>
          </a:p>
        </p:txBody>
      </p:sp>
      <p:grpSp>
        <p:nvGrpSpPr>
          <p:cNvPr id="22" name="组合 21"/>
          <p:cNvGrpSpPr/>
          <p:nvPr/>
        </p:nvGrpSpPr>
        <p:grpSpPr>
          <a:xfrm>
            <a:off x="7956644" y="1924333"/>
            <a:ext cx="3357351" cy="1760561"/>
            <a:chOff x="7956644" y="1924333"/>
            <a:chExt cx="3357351" cy="1760561"/>
          </a:xfrm>
        </p:grpSpPr>
        <p:sp>
          <p:nvSpPr>
            <p:cNvPr id="17" name="矩形 16"/>
            <p:cNvSpPr/>
            <p:nvPr/>
          </p:nvSpPr>
          <p:spPr>
            <a:xfrm>
              <a:off x="7956644" y="1924333"/>
              <a:ext cx="2688609" cy="176056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10645255" y="2483894"/>
              <a:ext cx="668740" cy="6687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707272" y="3766781"/>
            <a:ext cx="1187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12dm</a:t>
            </a:r>
            <a:endParaRPr lang="zh-CN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328847" y="2538483"/>
            <a:ext cx="1187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8dm</a:t>
            </a:r>
            <a:endParaRPr lang="zh-CN" alt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1341288" y="2620369"/>
            <a:ext cx="1187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2dm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1727E-6 0.00208 L 3.11727E-6 -0.09991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2.13691E-6 L 0.16361 -2.13691E-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8173" y="586853"/>
            <a:ext cx="4053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填一</a:t>
            </a:r>
            <a:r>
              <a:rPr lang="zh-CN" altLang="en-US" sz="2400" dirty="0" smtClean="0"/>
              <a:t>填</a:t>
            </a:r>
            <a:endParaRPr lang="zh-CN" alt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023582" y="1228298"/>
            <a:ext cx="92122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1</a:t>
            </a:r>
            <a:r>
              <a:rPr lang="zh-CN" altLang="en-US" sz="2400" dirty="0" smtClean="0"/>
              <a:t>、四个边长是</a:t>
            </a:r>
            <a:r>
              <a:rPr lang="en-US" altLang="zh-CN" sz="2400" dirty="0" smtClean="0"/>
              <a:t>2</a:t>
            </a:r>
            <a:r>
              <a:rPr lang="zh-CN" altLang="en-US" sz="2400" dirty="0" smtClean="0"/>
              <a:t>厘米的正方形可以拼成一个（       ），拼成图形的周长是（       ）</a:t>
            </a:r>
            <a:r>
              <a:rPr lang="en-US" altLang="zh-CN" sz="2400" dirty="0" smtClean="0"/>
              <a:t>cm</a:t>
            </a:r>
            <a:r>
              <a:rPr lang="zh-CN" altLang="en-US" sz="2400" dirty="0" smtClean="0"/>
              <a:t>，面积是（        ）平方厘米。</a:t>
            </a:r>
            <a:endParaRPr lang="zh-CN" alt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105469" y="2606722"/>
            <a:ext cx="92122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2</a:t>
            </a:r>
            <a:r>
              <a:rPr lang="zh-CN" altLang="en-US" sz="2400" dirty="0" smtClean="0"/>
              <a:t>、把一个长</a:t>
            </a:r>
            <a:r>
              <a:rPr lang="en-US" altLang="zh-CN" sz="2400" dirty="0" smtClean="0"/>
              <a:t>4</a:t>
            </a:r>
            <a:r>
              <a:rPr lang="zh-CN" altLang="en-US" sz="2400" dirty="0" smtClean="0"/>
              <a:t>厘米，宽</a:t>
            </a:r>
            <a:r>
              <a:rPr lang="en-US" altLang="zh-CN" sz="2400" dirty="0" smtClean="0"/>
              <a:t>3</a:t>
            </a:r>
            <a:r>
              <a:rPr lang="zh-CN" altLang="en-US" sz="2400" dirty="0" smtClean="0"/>
              <a:t>厘米的长方形切成两个同样的长方形，每个小长方形的面积是（       ）平方厘米，周长是（     ）厘米。</a:t>
            </a:r>
            <a:endParaRPr lang="zh-CN" alt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105469" y="3821372"/>
            <a:ext cx="92122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3</a:t>
            </a:r>
            <a:r>
              <a:rPr lang="zh-CN" altLang="en-US" sz="2400" dirty="0" smtClean="0"/>
              <a:t>、李大爷用一条长</a:t>
            </a:r>
            <a:r>
              <a:rPr lang="en-US" altLang="zh-CN" sz="2400" dirty="0" smtClean="0"/>
              <a:t>20</a:t>
            </a:r>
            <a:r>
              <a:rPr lang="zh-CN" altLang="en-US" sz="2400" dirty="0" smtClean="0"/>
              <a:t>米的篱笆靠墙围成一个宽是</a:t>
            </a:r>
            <a:r>
              <a:rPr lang="en-US" altLang="zh-CN" sz="2400" dirty="0" smtClean="0"/>
              <a:t>4</a:t>
            </a:r>
            <a:r>
              <a:rPr lang="zh-CN" altLang="en-US" sz="2400" dirty="0" smtClean="0"/>
              <a:t>米的鸡舍，这个鸡舍的面积是（           ）平方米</a:t>
            </a:r>
            <a:r>
              <a:rPr lang="zh-CN" altLang="en-US" sz="2400" dirty="0" smtClean="0"/>
              <a:t>。</a:t>
            </a:r>
            <a:endParaRPr lang="zh-CN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037230" y="5104262"/>
            <a:ext cx="92122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4</a:t>
            </a:r>
            <a:r>
              <a:rPr lang="zh-CN" altLang="en-US" sz="2400" dirty="0" smtClean="0"/>
              <a:t>、小明用一根铁丝围成了一个长</a:t>
            </a:r>
            <a:r>
              <a:rPr lang="en-US" altLang="zh-CN" sz="2400" dirty="0" smtClean="0"/>
              <a:t>12</a:t>
            </a:r>
            <a:r>
              <a:rPr lang="zh-CN" altLang="en-US" sz="2400" dirty="0" smtClean="0"/>
              <a:t>厘米、宽</a:t>
            </a:r>
            <a:r>
              <a:rPr lang="en-US" altLang="zh-CN" sz="2400" dirty="0" smtClean="0"/>
              <a:t>8</a:t>
            </a:r>
            <a:r>
              <a:rPr lang="zh-CN" altLang="en-US" sz="2400" dirty="0" smtClean="0"/>
              <a:t>厘米的长方形框架，如果用这根铁丝围成一个正方形，正方形面积是（      ）平方厘米。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8173" y="586853"/>
            <a:ext cx="4053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解决问题</a:t>
            </a:r>
            <a:endParaRPr lang="zh-CN" alt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132764" y="1487606"/>
            <a:ext cx="88573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1</a:t>
            </a:r>
            <a:r>
              <a:rPr lang="zh-CN" altLang="en-US" sz="2400" dirty="0" smtClean="0"/>
              <a:t>、王大伯在一块长</a:t>
            </a:r>
            <a:r>
              <a:rPr lang="en-US" altLang="zh-CN" sz="2400" dirty="0" smtClean="0"/>
              <a:t>72</a:t>
            </a:r>
            <a:r>
              <a:rPr lang="zh-CN" altLang="en-US" sz="2400" dirty="0" smtClean="0"/>
              <a:t>米，宽</a:t>
            </a:r>
            <a:r>
              <a:rPr lang="en-US" altLang="zh-CN" sz="2400" dirty="0" smtClean="0"/>
              <a:t>45</a:t>
            </a:r>
            <a:r>
              <a:rPr lang="zh-CN" altLang="en-US" sz="2400" dirty="0" smtClean="0"/>
              <a:t>米的地里种树苗，每棵树苗占地</a:t>
            </a:r>
            <a:r>
              <a:rPr lang="en-US" altLang="zh-CN" sz="2400" dirty="0" smtClean="0"/>
              <a:t>8</a:t>
            </a:r>
            <a:r>
              <a:rPr lang="zh-CN" altLang="en-US" sz="2400" dirty="0" smtClean="0"/>
              <a:t>平方米。这块地可以种多少棵树苗？</a:t>
            </a:r>
            <a:endParaRPr lang="zh-CN" alt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160060" y="3466534"/>
            <a:ext cx="88573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2</a:t>
            </a:r>
            <a:r>
              <a:rPr lang="zh-CN" altLang="en-US" sz="2400" dirty="0" smtClean="0"/>
              <a:t>、李师傅给一面墙壁刷涂料，已知墙壁长</a:t>
            </a:r>
            <a:r>
              <a:rPr lang="en-US" altLang="zh-CN" sz="2400" dirty="0" smtClean="0"/>
              <a:t>24</a:t>
            </a:r>
            <a:r>
              <a:rPr lang="zh-CN" altLang="en-US" sz="2400" dirty="0" smtClean="0"/>
              <a:t>米，高比长少</a:t>
            </a:r>
            <a:r>
              <a:rPr lang="en-US" altLang="zh-CN" sz="2400" dirty="0" smtClean="0"/>
              <a:t>10</a:t>
            </a:r>
            <a:r>
              <a:rPr lang="zh-CN" altLang="en-US" sz="2400" dirty="0" smtClean="0"/>
              <a:t>米。每平方米需涂料</a:t>
            </a:r>
            <a:r>
              <a:rPr lang="en-US" altLang="zh-CN" sz="2400" dirty="0" smtClean="0"/>
              <a:t>2</a:t>
            </a:r>
            <a:r>
              <a:rPr lang="zh-CN" altLang="en-US" sz="2400" dirty="0" smtClean="0"/>
              <a:t>千克，刷完这面墙壁需涂料多少千克？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64775" y="545911"/>
            <a:ext cx="4053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思考题</a:t>
            </a:r>
            <a:endParaRPr lang="zh-CN" alt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473956" y="1392072"/>
            <a:ext cx="7697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1</a:t>
            </a:r>
            <a:r>
              <a:rPr lang="zh-CN" altLang="en-US" sz="2400" dirty="0" smtClean="0"/>
              <a:t>、一个正方形花坛的边长是</a:t>
            </a:r>
            <a:r>
              <a:rPr lang="en-US" altLang="zh-CN" sz="2400" dirty="0" smtClean="0"/>
              <a:t>5</a:t>
            </a:r>
            <a:r>
              <a:rPr lang="zh-CN" altLang="en-US" sz="2400" dirty="0" smtClean="0"/>
              <a:t>米，在花坛四周修了一条宽</a:t>
            </a:r>
            <a:r>
              <a:rPr lang="en-US" altLang="zh-CN" sz="2400" dirty="0" smtClean="0"/>
              <a:t>50</a:t>
            </a:r>
            <a:r>
              <a:rPr lang="zh-CN" altLang="en-US" sz="2400" dirty="0" smtClean="0"/>
              <a:t>厘米的小路。花坛的面积是多少平方米？</a:t>
            </a:r>
            <a:endParaRPr lang="zh-CN" alt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446662" y="3002509"/>
            <a:ext cx="7697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2</a:t>
            </a:r>
            <a:r>
              <a:rPr lang="zh-CN" altLang="en-US" sz="2400" dirty="0" smtClean="0"/>
              <a:t>、一个正方形的边长增加了</a:t>
            </a:r>
            <a:r>
              <a:rPr lang="en-US" altLang="zh-CN" sz="2400" dirty="0" smtClean="0"/>
              <a:t>2</a:t>
            </a:r>
            <a:r>
              <a:rPr lang="zh-CN" altLang="en-US" sz="2400" dirty="0" smtClean="0"/>
              <a:t>厘米，变成一个大正方形。面积则增加了</a:t>
            </a:r>
            <a:r>
              <a:rPr lang="en-US" altLang="zh-CN" sz="2400" dirty="0" smtClean="0"/>
              <a:t>44</a:t>
            </a:r>
            <a:r>
              <a:rPr lang="zh-CN" altLang="en-US" sz="2400" dirty="0" smtClean="0"/>
              <a:t>平方厘米。原来正方形面积是多少？</a:t>
            </a:r>
            <a:endParaRPr lang="zh-CN" alt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460310" y="4708478"/>
            <a:ext cx="7697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3</a:t>
            </a:r>
            <a:r>
              <a:rPr lang="zh-CN" altLang="en-US" sz="2400" dirty="0" smtClean="0"/>
              <a:t>、小红把一张大正方形纸的边长减少了</a:t>
            </a:r>
            <a:r>
              <a:rPr lang="en-US" altLang="zh-CN" sz="2400" dirty="0" smtClean="0"/>
              <a:t>5</a:t>
            </a:r>
            <a:r>
              <a:rPr lang="zh-CN" altLang="en-US" sz="2400" dirty="0" smtClean="0"/>
              <a:t>厘米，面积则减少了</a:t>
            </a:r>
            <a:r>
              <a:rPr lang="en-US" altLang="zh-CN" sz="2400" dirty="0" smtClean="0"/>
              <a:t>125</a:t>
            </a:r>
            <a:r>
              <a:rPr lang="zh-CN" altLang="en-US" sz="2400" dirty="0" smtClean="0"/>
              <a:t>平方厘米。现在正方形面积是多少？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470</Words>
  <Application>Microsoft Office PowerPoint</Application>
  <PresentationFormat>自定义</PresentationFormat>
  <Paragraphs>50</Paragraphs>
  <Slides>9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0" baseType="lpstr">
      <vt:lpstr>Office 主题​​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tw</dc:creator>
  <cp:lastModifiedBy>微软用户</cp:lastModifiedBy>
  <cp:revision>7</cp:revision>
  <dcterms:created xsi:type="dcterms:W3CDTF">2018-05-28T11:48:44Z</dcterms:created>
  <dcterms:modified xsi:type="dcterms:W3CDTF">2018-05-28T14:45:11Z</dcterms:modified>
</cp:coreProperties>
</file>