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DDDDD"/>
    <a:srgbClr val="E5F73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-25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1657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29720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04321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6670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8130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53727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00821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9499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97299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82327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0455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F84C5-D137-4319-BF86-3BC3CD6D6713}" type="datetimeFigureOut">
              <a:rPr lang="zh-CN" altLang="en-US" smtClean="0"/>
              <a:pPr/>
              <a:t>2018/5/28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4DCDA-8086-4A08-A788-31B30F4141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248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221992" y="1545336"/>
            <a:ext cx="7598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 smtClean="0"/>
              <a:t>三年级下册总复习</a:t>
            </a:r>
            <a:endParaRPr lang="zh-CN" altLang="en-US" sz="4800" b="1" dirty="0"/>
          </a:p>
        </p:txBody>
      </p:sp>
      <p:sp>
        <p:nvSpPr>
          <p:cNvPr id="6" name="矩形 5"/>
          <p:cNvSpPr/>
          <p:nvPr/>
        </p:nvSpPr>
        <p:spPr>
          <a:xfrm>
            <a:off x="3107706" y="3131927"/>
            <a:ext cx="582723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8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图形与测量</a:t>
            </a:r>
            <a:endParaRPr lang="zh-CN" alt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9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捕获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2776" y="428460"/>
            <a:ext cx="8329522" cy="3326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51880" y="4053385"/>
            <a:ext cx="2497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给地面铺地</a:t>
            </a:r>
            <a:r>
              <a:rPr lang="zh-CN" altLang="en-US" sz="2800" dirty="0" smtClean="0"/>
              <a:t>砖</a:t>
            </a:r>
            <a:endParaRPr lang="zh-CN" alt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224585" y="4831306"/>
            <a:ext cx="2497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桌面做花边</a:t>
            </a:r>
            <a:endParaRPr lang="zh-CN" alt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265527" y="5527341"/>
            <a:ext cx="2497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墙面刷涂料</a:t>
            </a:r>
            <a:endParaRPr lang="zh-CN" alt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841241" y="4067030"/>
            <a:ext cx="2497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手机贴膜</a:t>
            </a:r>
            <a:endParaRPr lang="zh-CN" alt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827594" y="4776714"/>
            <a:ext cx="2497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压路机压路面</a:t>
            </a:r>
            <a:endParaRPr lang="zh-CN" alt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841242" y="5500045"/>
            <a:ext cx="2497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在操场上跑步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73099" y="208300"/>
            <a:ext cx="1132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我们学过哪些长度单位、哪些面积单位？整理一下，并与同伴说一说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18" t="2796" r="3235" b="61420"/>
          <a:stretch/>
        </p:blipFill>
        <p:spPr>
          <a:xfrm>
            <a:off x="2362199" y="1808480"/>
            <a:ext cx="8310881" cy="1361440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>
            <a:off x="2362199" y="1808480"/>
            <a:ext cx="80772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2362199" y="3200400"/>
            <a:ext cx="795020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2286000" y="1346814"/>
            <a:ext cx="295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</a:rPr>
              <a:t>1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厘米</a:t>
            </a:r>
            <a:endParaRPr lang="zh-CN" altLang="en-US" sz="2400" b="1" dirty="0">
              <a:solidFill>
                <a:srgbClr val="0000FF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659120" y="3175297"/>
            <a:ext cx="295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</a:rPr>
              <a:t>1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分米</a:t>
            </a:r>
            <a:endParaRPr lang="zh-CN" altLang="en-US" sz="2400" b="1" dirty="0">
              <a:solidFill>
                <a:srgbClr val="0000FF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659120" y="3593612"/>
            <a:ext cx="295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</a:rPr>
              <a:t>10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厘米</a:t>
            </a:r>
            <a:endParaRPr lang="zh-CN" altLang="en-US" sz="2400" b="1" dirty="0">
              <a:solidFill>
                <a:srgbClr val="0000FF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237739" y="1013747"/>
            <a:ext cx="295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FF"/>
                </a:solidFill>
              </a:rPr>
              <a:t>10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毫米</a:t>
            </a:r>
            <a:endParaRPr lang="zh-CN" alt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860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矩形 129"/>
          <p:cNvSpPr/>
          <p:nvPr/>
        </p:nvSpPr>
        <p:spPr>
          <a:xfrm>
            <a:off x="5759353" y="955351"/>
            <a:ext cx="5063320" cy="50769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84480" y="959597"/>
            <a:ext cx="393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FF"/>
                </a:solidFill>
              </a:rPr>
              <a:t>边长是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厘米的正方形，面积是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平方厘米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17170" y="2484239"/>
            <a:ext cx="40716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FF"/>
                </a:solidFill>
              </a:rPr>
              <a:t>边长是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分米的正方形，面积是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平方分米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08280" y="3859963"/>
            <a:ext cx="33070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FF"/>
                </a:solidFill>
              </a:rPr>
              <a:t>边长是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米的正方形，面积是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平方米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10319527" y="959597"/>
            <a:ext cx="508000" cy="5078384"/>
            <a:chOff x="2164080" y="1290807"/>
            <a:chExt cx="508000" cy="5078384"/>
          </a:xfrm>
        </p:grpSpPr>
        <p:sp>
          <p:nvSpPr>
            <p:cNvPr id="16" name="矩形 15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矩形 19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矩形 20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5750560" y="951695"/>
            <a:ext cx="508000" cy="5078384"/>
            <a:chOff x="2164080" y="1290807"/>
            <a:chExt cx="508000" cy="5078384"/>
          </a:xfrm>
        </p:grpSpPr>
        <p:sp>
          <p:nvSpPr>
            <p:cNvPr id="28" name="矩形 27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矩形 33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矩形 34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矩形 36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6258560" y="950887"/>
            <a:ext cx="508000" cy="5078384"/>
            <a:chOff x="2164080" y="1290807"/>
            <a:chExt cx="508000" cy="5078384"/>
          </a:xfrm>
        </p:grpSpPr>
        <p:sp>
          <p:nvSpPr>
            <p:cNvPr id="39" name="矩形 38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矩形 39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矩形 40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矩形 41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矩形 42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矩形 43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矩形 44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矩形 46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矩形 47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6766560" y="959597"/>
            <a:ext cx="508000" cy="5078384"/>
            <a:chOff x="2164080" y="1290807"/>
            <a:chExt cx="508000" cy="5078384"/>
          </a:xfrm>
        </p:grpSpPr>
        <p:sp>
          <p:nvSpPr>
            <p:cNvPr id="50" name="矩形 49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矩形 50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矩形 51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矩形 52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矩形 53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矩形 54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矩形 55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矩形 56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矩形 57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9" name="矩形 58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7274560" y="950887"/>
            <a:ext cx="508000" cy="5078384"/>
            <a:chOff x="2164080" y="1290807"/>
            <a:chExt cx="508000" cy="5078384"/>
          </a:xfrm>
        </p:grpSpPr>
        <p:sp>
          <p:nvSpPr>
            <p:cNvPr id="61" name="矩形 60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矩形 61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矩形 62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矩形 63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矩形 64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矩形 65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矩形 66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矩形 67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9" name="矩形 68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0" name="矩形 69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7782560" y="950887"/>
            <a:ext cx="508000" cy="5078384"/>
            <a:chOff x="2164080" y="1290807"/>
            <a:chExt cx="508000" cy="5078384"/>
          </a:xfrm>
        </p:grpSpPr>
        <p:sp>
          <p:nvSpPr>
            <p:cNvPr id="72" name="矩形 71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3" name="矩形 72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4" name="矩形 73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5" name="矩形 74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6" name="矩形 75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7" name="矩形 76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8" name="矩形 77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9" name="矩形 78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0" name="矩形 79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1" name="矩形 80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2" name="组合 81"/>
          <p:cNvGrpSpPr/>
          <p:nvPr/>
        </p:nvGrpSpPr>
        <p:grpSpPr>
          <a:xfrm>
            <a:off x="8290560" y="950887"/>
            <a:ext cx="508000" cy="5078384"/>
            <a:chOff x="2164080" y="1290807"/>
            <a:chExt cx="508000" cy="5078384"/>
          </a:xfrm>
        </p:grpSpPr>
        <p:sp>
          <p:nvSpPr>
            <p:cNvPr id="83" name="矩形 82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4" name="矩形 83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5" name="矩形 84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矩形 85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7" name="矩形 86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8" name="矩形 87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9" name="矩形 88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0" name="矩形 89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1" name="矩形 90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2" name="矩形 91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8798560" y="959597"/>
            <a:ext cx="508000" cy="5078384"/>
            <a:chOff x="2164080" y="1290807"/>
            <a:chExt cx="508000" cy="5078384"/>
          </a:xfrm>
        </p:grpSpPr>
        <p:sp>
          <p:nvSpPr>
            <p:cNvPr id="94" name="矩形 93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5" name="矩形 94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6" name="矩形 95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7" name="矩形 96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8" name="矩形 97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9" name="矩形 98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0" name="矩形 99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1" name="矩形 100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2" name="矩形 101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3" name="矩形 102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4" name="组合 103"/>
          <p:cNvGrpSpPr/>
          <p:nvPr/>
        </p:nvGrpSpPr>
        <p:grpSpPr>
          <a:xfrm>
            <a:off x="9306560" y="959597"/>
            <a:ext cx="508000" cy="5078384"/>
            <a:chOff x="2164080" y="1290807"/>
            <a:chExt cx="508000" cy="5078384"/>
          </a:xfrm>
        </p:grpSpPr>
        <p:sp>
          <p:nvSpPr>
            <p:cNvPr id="105" name="矩形 104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6" name="矩形 105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7" name="矩形 106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8" name="矩形 107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9" name="矩形 108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0" name="矩形 109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1" name="矩形 110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2" name="矩形 111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3" name="矩形 112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4" name="矩形 113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15" name="组合 114"/>
          <p:cNvGrpSpPr/>
          <p:nvPr/>
        </p:nvGrpSpPr>
        <p:grpSpPr>
          <a:xfrm>
            <a:off x="9814560" y="959597"/>
            <a:ext cx="508000" cy="5078384"/>
            <a:chOff x="2164080" y="1290807"/>
            <a:chExt cx="508000" cy="5078384"/>
          </a:xfrm>
        </p:grpSpPr>
        <p:sp>
          <p:nvSpPr>
            <p:cNvPr id="116" name="矩形 115"/>
            <p:cNvSpPr/>
            <p:nvPr/>
          </p:nvSpPr>
          <p:spPr>
            <a:xfrm>
              <a:off x="2164080" y="230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7" name="矩形 116"/>
            <p:cNvSpPr/>
            <p:nvPr/>
          </p:nvSpPr>
          <p:spPr>
            <a:xfrm>
              <a:off x="2164080" y="2815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8" name="矩形 117"/>
            <p:cNvSpPr/>
            <p:nvPr/>
          </p:nvSpPr>
          <p:spPr>
            <a:xfrm>
              <a:off x="2164080" y="3323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9" name="矩形 118"/>
            <p:cNvSpPr/>
            <p:nvPr/>
          </p:nvSpPr>
          <p:spPr>
            <a:xfrm>
              <a:off x="2164080" y="3832578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0" name="矩形 119"/>
            <p:cNvSpPr/>
            <p:nvPr/>
          </p:nvSpPr>
          <p:spPr>
            <a:xfrm>
              <a:off x="2164080" y="4339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1" name="矩形 120"/>
            <p:cNvSpPr/>
            <p:nvPr/>
          </p:nvSpPr>
          <p:spPr>
            <a:xfrm>
              <a:off x="2164080" y="4847449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2" name="矩形 121"/>
            <p:cNvSpPr/>
            <p:nvPr/>
          </p:nvSpPr>
          <p:spPr>
            <a:xfrm>
              <a:off x="2164080" y="1799936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3" name="矩形 122"/>
            <p:cNvSpPr/>
            <p:nvPr/>
          </p:nvSpPr>
          <p:spPr>
            <a:xfrm>
              <a:off x="2164080" y="5354320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4" name="矩形 123"/>
            <p:cNvSpPr/>
            <p:nvPr/>
          </p:nvSpPr>
          <p:spPr>
            <a:xfrm>
              <a:off x="2164080" y="5861191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5" name="矩形 124"/>
            <p:cNvSpPr/>
            <p:nvPr/>
          </p:nvSpPr>
          <p:spPr>
            <a:xfrm>
              <a:off x="2164080" y="1290807"/>
              <a:ext cx="508000" cy="508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6" name="左大括号 125"/>
          <p:cNvSpPr/>
          <p:nvPr/>
        </p:nvSpPr>
        <p:spPr>
          <a:xfrm>
            <a:off x="5049674" y="955343"/>
            <a:ext cx="600502" cy="5076967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7" name="TextBox 126"/>
          <p:cNvSpPr txBox="1"/>
          <p:nvPr/>
        </p:nvSpPr>
        <p:spPr>
          <a:xfrm>
            <a:off x="4135272" y="3248167"/>
            <a:ext cx="1173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米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28" name="右大括号 127"/>
          <p:cNvSpPr/>
          <p:nvPr/>
        </p:nvSpPr>
        <p:spPr>
          <a:xfrm rot="16200000">
            <a:off x="5854891" y="491317"/>
            <a:ext cx="320721" cy="552733"/>
          </a:xfrm>
          <a:prstGeom prst="rightBrace">
            <a:avLst>
              <a:gd name="adj1" fmla="val 8333"/>
              <a:gd name="adj2" fmla="val 50000"/>
            </a:avLst>
          </a:prstGeom>
          <a:noFill/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9" name="TextBox 128"/>
          <p:cNvSpPr txBox="1"/>
          <p:nvPr/>
        </p:nvSpPr>
        <p:spPr>
          <a:xfrm>
            <a:off x="5581935" y="163773"/>
            <a:ext cx="1787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分米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31" name="矩形 130"/>
          <p:cNvSpPr/>
          <p:nvPr/>
        </p:nvSpPr>
        <p:spPr>
          <a:xfrm>
            <a:off x="5718412" y="928048"/>
            <a:ext cx="545910" cy="5322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2" name="TextBox 131"/>
          <p:cNvSpPr txBox="1"/>
          <p:nvPr/>
        </p:nvSpPr>
        <p:spPr>
          <a:xfrm>
            <a:off x="3957851" y="3289111"/>
            <a:ext cx="1460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分米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5486400" y="286602"/>
            <a:ext cx="1787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厘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米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947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5" grpId="0"/>
      <p:bldP spid="14" grpId="0"/>
      <p:bldP spid="15" grpId="0"/>
      <p:bldP spid="126" grpId="0" animBg="1"/>
      <p:bldP spid="127" grpId="0"/>
      <p:bldP spid="127" grpId="1"/>
      <p:bldP spid="128" grpId="0" animBg="1"/>
      <p:bldP spid="129" grpId="0"/>
      <p:bldP spid="129" grpId="1"/>
      <p:bldP spid="131" grpId="0" animBg="1"/>
      <p:bldP spid="132" grpId="0"/>
      <p:bldP spid="1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78674" y="1160058"/>
            <a:ext cx="2880000" cy="216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8173" y="436728"/>
            <a:ext cx="3643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计算长方形的周长和面积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620370" y="3357349"/>
            <a:ext cx="1132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4cm</a:t>
            </a:r>
            <a:endParaRPr lang="zh-CN" alt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859809" y="2006220"/>
            <a:ext cx="1132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3cm</a:t>
            </a:r>
            <a:endParaRPr lang="zh-CN" altLang="en-US" sz="2800" dirty="0"/>
          </a:p>
        </p:txBody>
      </p:sp>
      <p:cxnSp>
        <p:nvCxnSpPr>
          <p:cNvPr id="11" name="直接连接符 10"/>
          <p:cNvCxnSpPr/>
          <p:nvPr/>
        </p:nvCxnSpPr>
        <p:spPr>
          <a:xfrm>
            <a:off x="1678675" y="3316406"/>
            <a:ext cx="2893325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1678675" y="1146412"/>
            <a:ext cx="2893325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4558352" y="1119116"/>
            <a:ext cx="0" cy="219729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1678675" y="1146411"/>
            <a:ext cx="0" cy="219729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023584" y="4653885"/>
            <a:ext cx="3684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长</a:t>
            </a:r>
            <a:r>
              <a:rPr lang="en-US" altLang="zh-CN" sz="2800" dirty="0" smtClean="0"/>
              <a:t>+</a:t>
            </a:r>
            <a:r>
              <a:rPr lang="zh-CN" altLang="en-US" sz="2800" dirty="0" smtClean="0"/>
              <a:t>宽</a:t>
            </a:r>
            <a:r>
              <a:rPr lang="en-US" altLang="zh-CN" sz="2800" dirty="0" smtClean="0"/>
              <a:t>+</a:t>
            </a:r>
            <a:r>
              <a:rPr lang="zh-CN" altLang="en-US" sz="2800" dirty="0" smtClean="0"/>
              <a:t>长</a:t>
            </a:r>
            <a:r>
              <a:rPr lang="en-US" altLang="zh-CN" sz="2800" dirty="0" smtClean="0"/>
              <a:t>+</a:t>
            </a:r>
            <a:r>
              <a:rPr lang="zh-CN" altLang="en-US" sz="2800" dirty="0" smtClean="0"/>
              <a:t>宽</a:t>
            </a:r>
            <a:endParaRPr lang="zh-CN" alt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764273" y="5295330"/>
            <a:ext cx="3684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（长</a:t>
            </a:r>
            <a:r>
              <a:rPr lang="en-US" altLang="zh-CN" sz="2800" dirty="0" smtClean="0"/>
              <a:t>+</a:t>
            </a:r>
            <a:r>
              <a:rPr lang="zh-CN" altLang="en-US" sz="2800" dirty="0" smtClean="0"/>
              <a:t>宽）</a:t>
            </a:r>
            <a:r>
              <a:rPr lang="en-US" altLang="zh-CN" sz="2800" dirty="0" smtClean="0"/>
              <a:t>×2</a:t>
            </a:r>
            <a:endParaRPr lang="zh-CN" alt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982639" y="5827593"/>
            <a:ext cx="3684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长</a:t>
            </a:r>
            <a:r>
              <a:rPr lang="en-US" altLang="zh-CN" sz="2800" dirty="0" smtClean="0"/>
              <a:t>×2+</a:t>
            </a:r>
            <a:r>
              <a:rPr lang="zh-CN" altLang="en-US" sz="2800" dirty="0" smtClean="0"/>
              <a:t>宽</a:t>
            </a:r>
            <a:r>
              <a:rPr lang="en-US" altLang="zh-CN" sz="2800" dirty="0" smtClean="0"/>
              <a:t>×2</a:t>
            </a:r>
            <a:endParaRPr lang="zh-CN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9758147" y="1146411"/>
            <a:ext cx="720000" cy="720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9034817" y="1146411"/>
            <a:ext cx="720000" cy="720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8311486" y="1146411"/>
            <a:ext cx="720000" cy="720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7588154" y="1146411"/>
            <a:ext cx="720000" cy="720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7588154" y="1856093"/>
            <a:ext cx="720000" cy="720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7588153" y="2565778"/>
            <a:ext cx="720000" cy="720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5609229" y="3330053"/>
            <a:ext cx="720000" cy="720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5240739" y="4230806"/>
            <a:ext cx="197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平方厘米</a:t>
            </a:r>
            <a:endParaRPr lang="zh-CN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2957" y="4053384"/>
            <a:ext cx="3684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长方形周长</a:t>
            </a:r>
            <a:r>
              <a:rPr lang="en-US" altLang="zh-CN" sz="2800" dirty="0" smtClean="0"/>
              <a:t>=</a:t>
            </a:r>
            <a:endParaRPr lang="zh-CN" alt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7260610" y="4189862"/>
            <a:ext cx="43536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长方形面积 </a:t>
            </a:r>
            <a:r>
              <a:rPr lang="en-US" altLang="zh-CN" sz="2800" dirty="0" smtClean="0"/>
              <a:t>=</a:t>
            </a:r>
            <a:r>
              <a:rPr lang="zh-CN" altLang="en-US" sz="2800" dirty="0" smtClean="0"/>
              <a:t>长</a:t>
            </a:r>
            <a:r>
              <a:rPr lang="en-US" altLang="zh-CN" sz="2800" dirty="0" smtClean="0"/>
              <a:t>×</a:t>
            </a:r>
            <a:r>
              <a:rPr lang="zh-CN" altLang="en-US" sz="2800" dirty="0" smtClean="0"/>
              <a:t>宽</a:t>
            </a:r>
          </a:p>
          <a:p>
            <a:endParaRPr lang="zh-CN" altLang="en-US" sz="2800" dirty="0"/>
          </a:p>
        </p:txBody>
      </p:sp>
      <p:sp>
        <p:nvSpPr>
          <p:cNvPr id="36" name="矩形 35"/>
          <p:cNvSpPr/>
          <p:nvPr/>
        </p:nvSpPr>
        <p:spPr>
          <a:xfrm>
            <a:off x="7601803" y="1146410"/>
            <a:ext cx="2880000" cy="216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右大括号 36"/>
          <p:cNvSpPr/>
          <p:nvPr/>
        </p:nvSpPr>
        <p:spPr>
          <a:xfrm flipH="1">
            <a:off x="6960358" y="1132765"/>
            <a:ext cx="559559" cy="2101755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6264321" y="1910685"/>
            <a:ext cx="1009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3</a:t>
            </a:r>
            <a:r>
              <a:rPr lang="zh-CN" altLang="en-US" sz="2800" dirty="0" smtClean="0"/>
              <a:t>排</a:t>
            </a:r>
            <a:endParaRPr lang="zh-CN" altLang="en-US" sz="2800" dirty="0"/>
          </a:p>
        </p:txBody>
      </p:sp>
      <p:sp>
        <p:nvSpPr>
          <p:cNvPr id="39" name="右大括号 38"/>
          <p:cNvSpPr/>
          <p:nvPr/>
        </p:nvSpPr>
        <p:spPr>
          <a:xfrm rot="16200000">
            <a:off x="8768690" y="-593678"/>
            <a:ext cx="525438" cy="2900151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8461609" y="327545"/>
            <a:ext cx="2019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每排</a:t>
            </a:r>
            <a:r>
              <a:rPr lang="en-US" altLang="zh-CN" sz="2800" dirty="0" smtClean="0"/>
              <a:t>4</a:t>
            </a:r>
            <a:r>
              <a:rPr lang="zh-CN" altLang="en-US" sz="2800" dirty="0" smtClean="0"/>
              <a:t>个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7" grpId="0" animBg="1"/>
      <p:bldP spid="31" grpId="0" animBg="1"/>
      <p:bldP spid="32" grpId="0"/>
      <p:bldP spid="34" grpId="0"/>
      <p:bldP spid="35" grpId="0"/>
      <p:bldP spid="36" grpId="0" animBg="1"/>
      <p:bldP spid="37" grpId="0" animBg="1"/>
      <p:bldP spid="38" grpId="0"/>
      <p:bldP spid="39" grpId="0" animBg="1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344121" y="1896619"/>
            <a:ext cx="2688609" cy="17605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344123" y="1228300"/>
            <a:ext cx="668740" cy="668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4067033" y="3739486"/>
            <a:ext cx="1187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12dm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29050" y="2265528"/>
            <a:ext cx="1187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10dm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59605" y="2538483"/>
            <a:ext cx="1187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8dm</a:t>
            </a:r>
            <a:endParaRPr lang="zh-CN" altLang="en-US" dirty="0"/>
          </a:p>
        </p:txBody>
      </p:sp>
      <p:sp>
        <p:nvSpPr>
          <p:cNvPr id="10" name="左大括号 9"/>
          <p:cNvSpPr/>
          <p:nvPr/>
        </p:nvSpPr>
        <p:spPr>
          <a:xfrm>
            <a:off x="2947917" y="1241946"/>
            <a:ext cx="245450" cy="2387519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>
            <a:off x="3985146" y="1910687"/>
            <a:ext cx="20471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4012442" y="1214651"/>
            <a:ext cx="0" cy="7096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63783" y="440508"/>
            <a:ext cx="4708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计算组合图形的周长和</a:t>
            </a:r>
            <a:r>
              <a:rPr lang="zh-CN" altLang="en-US" sz="2400" dirty="0" smtClean="0"/>
              <a:t>面积</a:t>
            </a:r>
            <a:endParaRPr lang="zh-CN" altLang="en-US" sz="2400" dirty="0"/>
          </a:p>
        </p:txBody>
      </p:sp>
      <p:grpSp>
        <p:nvGrpSpPr>
          <p:cNvPr id="22" name="组合 21"/>
          <p:cNvGrpSpPr/>
          <p:nvPr/>
        </p:nvGrpSpPr>
        <p:grpSpPr>
          <a:xfrm>
            <a:off x="7956644" y="1924333"/>
            <a:ext cx="3357351" cy="1760561"/>
            <a:chOff x="7956644" y="1924333"/>
            <a:chExt cx="3357351" cy="1760561"/>
          </a:xfrm>
        </p:grpSpPr>
        <p:sp>
          <p:nvSpPr>
            <p:cNvPr id="17" name="矩形 16"/>
            <p:cNvSpPr/>
            <p:nvPr/>
          </p:nvSpPr>
          <p:spPr>
            <a:xfrm>
              <a:off x="7956644" y="1924333"/>
              <a:ext cx="2688609" cy="176056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10645255" y="2483894"/>
              <a:ext cx="668740" cy="6687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707272" y="3766781"/>
            <a:ext cx="1187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12dm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328847" y="2538483"/>
            <a:ext cx="1187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8dm</a:t>
            </a:r>
            <a:endParaRPr lang="zh-CN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1341288" y="2620369"/>
            <a:ext cx="1187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2dm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1727E-6 0.00208 L 3.11727E-6 -0.0999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-2.13691E-6 L 0.16361 -2.13691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8173" y="586853"/>
            <a:ext cx="4053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填一</a:t>
            </a:r>
            <a:r>
              <a:rPr lang="zh-CN" altLang="en-US" sz="2400" dirty="0" smtClean="0"/>
              <a:t>填</a:t>
            </a:r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23582" y="1228298"/>
            <a:ext cx="9212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1</a:t>
            </a:r>
            <a:r>
              <a:rPr lang="zh-CN" altLang="en-US" sz="2400" dirty="0" smtClean="0"/>
              <a:t>、四个边长是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厘米的正方形可以拼成一个（       ），拼成图形的周长是（       ）</a:t>
            </a:r>
            <a:r>
              <a:rPr lang="en-US" altLang="zh-CN" sz="2400" dirty="0" smtClean="0"/>
              <a:t>cm</a:t>
            </a:r>
            <a:r>
              <a:rPr lang="zh-CN" altLang="en-US" sz="2400" dirty="0" smtClean="0"/>
              <a:t>，面积是（        ）平方厘米。</a:t>
            </a:r>
            <a:endParaRPr lang="zh-CN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105469" y="2606722"/>
            <a:ext cx="9212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2</a:t>
            </a:r>
            <a:r>
              <a:rPr lang="zh-CN" altLang="en-US" sz="2400" dirty="0" smtClean="0"/>
              <a:t>、把一个长</a:t>
            </a:r>
            <a:r>
              <a:rPr lang="en-US" altLang="zh-CN" sz="2400" dirty="0" smtClean="0"/>
              <a:t>4</a:t>
            </a:r>
            <a:r>
              <a:rPr lang="zh-CN" altLang="en-US" sz="2400" dirty="0" smtClean="0"/>
              <a:t>厘米，宽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厘米的长方形切成两个同样的长方形，每个小长方形的面积是（       ）平方厘米，周长是（     ）厘米。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105469" y="3821372"/>
            <a:ext cx="9212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3</a:t>
            </a:r>
            <a:r>
              <a:rPr lang="zh-CN" altLang="en-US" sz="2400" dirty="0" smtClean="0"/>
              <a:t>、李大爷用一条长</a:t>
            </a:r>
            <a:r>
              <a:rPr lang="en-US" altLang="zh-CN" sz="2400" dirty="0" smtClean="0"/>
              <a:t>20</a:t>
            </a:r>
            <a:r>
              <a:rPr lang="zh-CN" altLang="en-US" sz="2400" dirty="0" smtClean="0"/>
              <a:t>米的篱笆靠墙围成一个宽是</a:t>
            </a:r>
            <a:r>
              <a:rPr lang="en-US" altLang="zh-CN" sz="2400" dirty="0" smtClean="0"/>
              <a:t>4</a:t>
            </a:r>
            <a:r>
              <a:rPr lang="zh-CN" altLang="en-US" sz="2400" dirty="0" smtClean="0"/>
              <a:t>米的鸡舍，这个鸡舍的面积是（           ）平方米</a:t>
            </a:r>
            <a:r>
              <a:rPr lang="zh-CN" altLang="en-US" sz="2400" dirty="0" smtClean="0"/>
              <a:t>。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37230" y="5104262"/>
            <a:ext cx="9212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4</a:t>
            </a:r>
            <a:r>
              <a:rPr lang="zh-CN" altLang="en-US" sz="2400" dirty="0" smtClean="0"/>
              <a:t>、小明用一根铁丝围成了一个长</a:t>
            </a:r>
            <a:r>
              <a:rPr lang="en-US" altLang="zh-CN" sz="2400" dirty="0" smtClean="0"/>
              <a:t>12</a:t>
            </a:r>
            <a:r>
              <a:rPr lang="zh-CN" altLang="en-US" sz="2400" dirty="0" smtClean="0"/>
              <a:t>厘米、宽</a:t>
            </a:r>
            <a:r>
              <a:rPr lang="en-US" altLang="zh-CN" sz="2400" dirty="0" smtClean="0"/>
              <a:t>8</a:t>
            </a:r>
            <a:r>
              <a:rPr lang="zh-CN" altLang="en-US" sz="2400" dirty="0" smtClean="0"/>
              <a:t>厘米的长方形框架，如果用这根铁丝围成一个正方形，正方形面积是（      ）平方厘米。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8173" y="586853"/>
            <a:ext cx="4053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解决问题</a:t>
            </a:r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132764" y="1487606"/>
            <a:ext cx="8857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1</a:t>
            </a:r>
            <a:r>
              <a:rPr lang="zh-CN" altLang="en-US" sz="2400" dirty="0" smtClean="0"/>
              <a:t>、王大伯在一块长</a:t>
            </a:r>
            <a:r>
              <a:rPr lang="en-US" altLang="zh-CN" sz="2400" dirty="0" smtClean="0"/>
              <a:t>72</a:t>
            </a:r>
            <a:r>
              <a:rPr lang="zh-CN" altLang="en-US" sz="2400" dirty="0" smtClean="0"/>
              <a:t>米，宽</a:t>
            </a:r>
            <a:r>
              <a:rPr lang="en-US" altLang="zh-CN" sz="2400" dirty="0" smtClean="0"/>
              <a:t>45</a:t>
            </a:r>
            <a:r>
              <a:rPr lang="zh-CN" altLang="en-US" sz="2400" dirty="0" smtClean="0"/>
              <a:t>米的地里种树苗，每棵树苗占地</a:t>
            </a:r>
            <a:r>
              <a:rPr lang="en-US" altLang="zh-CN" sz="2400" dirty="0" smtClean="0"/>
              <a:t>8</a:t>
            </a:r>
            <a:r>
              <a:rPr lang="zh-CN" altLang="en-US" sz="2400" dirty="0" smtClean="0"/>
              <a:t>平方米。这块地可以种多少棵树苗？</a:t>
            </a:r>
            <a:endParaRPr lang="zh-CN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160060" y="3466534"/>
            <a:ext cx="8857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2</a:t>
            </a:r>
            <a:r>
              <a:rPr lang="zh-CN" altLang="en-US" sz="2400" dirty="0" smtClean="0"/>
              <a:t>、李师傅给一面墙壁刷涂料，已知墙壁长</a:t>
            </a:r>
            <a:r>
              <a:rPr lang="en-US" altLang="zh-CN" sz="2400" dirty="0" smtClean="0"/>
              <a:t>24</a:t>
            </a:r>
            <a:r>
              <a:rPr lang="zh-CN" altLang="en-US" sz="2400" dirty="0" smtClean="0"/>
              <a:t>米，高比长少</a:t>
            </a:r>
            <a:r>
              <a:rPr lang="en-US" altLang="zh-CN" sz="2400" dirty="0" smtClean="0"/>
              <a:t>10</a:t>
            </a:r>
            <a:r>
              <a:rPr lang="zh-CN" altLang="en-US" sz="2400" dirty="0" smtClean="0"/>
              <a:t>米。每平方米需涂料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千克，刷完这面墙壁需涂料多少千克？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64775" y="545911"/>
            <a:ext cx="4053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思考题</a:t>
            </a:r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473956" y="1392072"/>
            <a:ext cx="7697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1</a:t>
            </a:r>
            <a:r>
              <a:rPr lang="zh-CN" altLang="en-US" sz="2400" dirty="0" smtClean="0"/>
              <a:t>、一个正方形花坛的边长是</a:t>
            </a:r>
            <a:r>
              <a:rPr lang="en-US" altLang="zh-CN" sz="2400" dirty="0" smtClean="0"/>
              <a:t>5</a:t>
            </a:r>
            <a:r>
              <a:rPr lang="zh-CN" altLang="en-US" sz="2400" dirty="0" smtClean="0"/>
              <a:t>米，在花坛四周修了一条宽</a:t>
            </a:r>
            <a:r>
              <a:rPr lang="en-US" altLang="zh-CN" sz="2400" dirty="0" smtClean="0"/>
              <a:t>50</a:t>
            </a:r>
            <a:r>
              <a:rPr lang="zh-CN" altLang="en-US" sz="2400" dirty="0" smtClean="0"/>
              <a:t>厘米的小路。花坛的面积是多少平方米？</a:t>
            </a:r>
            <a:endParaRPr lang="zh-CN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446662" y="3002509"/>
            <a:ext cx="7697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2</a:t>
            </a:r>
            <a:r>
              <a:rPr lang="zh-CN" altLang="en-US" sz="2400" dirty="0" smtClean="0"/>
              <a:t>、一个正方形的边长增加了</a:t>
            </a:r>
            <a:r>
              <a:rPr lang="en-US" altLang="zh-CN" sz="2400" dirty="0" smtClean="0"/>
              <a:t>2</a:t>
            </a:r>
            <a:r>
              <a:rPr lang="zh-CN" altLang="en-US" sz="2400" dirty="0" smtClean="0"/>
              <a:t>厘米，变成一个大正方形。面积则增加了</a:t>
            </a:r>
            <a:r>
              <a:rPr lang="en-US" altLang="zh-CN" sz="2400" dirty="0" smtClean="0"/>
              <a:t>44</a:t>
            </a:r>
            <a:r>
              <a:rPr lang="zh-CN" altLang="en-US" sz="2400" dirty="0" smtClean="0"/>
              <a:t>平方厘米。原来正方形面积是多少？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460310" y="4708478"/>
            <a:ext cx="7697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3</a:t>
            </a:r>
            <a:r>
              <a:rPr lang="zh-CN" altLang="en-US" sz="2400" dirty="0" smtClean="0"/>
              <a:t>、小红把一张大正方形纸的边长减少了</a:t>
            </a:r>
            <a:r>
              <a:rPr lang="en-US" altLang="zh-CN" sz="2400" dirty="0" smtClean="0"/>
              <a:t>5</a:t>
            </a:r>
            <a:r>
              <a:rPr lang="zh-CN" altLang="en-US" sz="2400" dirty="0" smtClean="0"/>
              <a:t>厘米，面积则减少了</a:t>
            </a:r>
            <a:r>
              <a:rPr lang="en-US" altLang="zh-CN" sz="2400" dirty="0" smtClean="0"/>
              <a:t>125</a:t>
            </a:r>
            <a:r>
              <a:rPr lang="zh-CN" altLang="en-US" sz="2400" dirty="0" smtClean="0"/>
              <a:t>平方厘米。现在正方形面积是多少？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470</Words>
  <Application>Microsoft Office PowerPoint</Application>
  <PresentationFormat>自定义</PresentationFormat>
  <Paragraphs>50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微软用户</cp:lastModifiedBy>
  <cp:revision>7</cp:revision>
  <dcterms:created xsi:type="dcterms:W3CDTF">2018-05-28T11:48:44Z</dcterms:created>
  <dcterms:modified xsi:type="dcterms:W3CDTF">2018-05-28T14:45:11Z</dcterms:modified>
</cp:coreProperties>
</file>