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01" r:id="rId2"/>
  </p:sldMasterIdLst>
  <p:notesMasterIdLst>
    <p:notesMasterId r:id="rId41"/>
  </p:notesMasterIdLst>
  <p:sldIdLst>
    <p:sldId id="256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269" r:id="rId19"/>
    <p:sldId id="278" r:id="rId20"/>
    <p:sldId id="293" r:id="rId21"/>
    <p:sldId id="284" r:id="rId22"/>
    <p:sldId id="317" r:id="rId23"/>
    <p:sldId id="313" r:id="rId24"/>
    <p:sldId id="279" r:id="rId25"/>
    <p:sldId id="287" r:id="rId26"/>
    <p:sldId id="288" r:id="rId27"/>
    <p:sldId id="316" r:id="rId28"/>
    <p:sldId id="301" r:id="rId29"/>
    <p:sldId id="302" r:id="rId30"/>
    <p:sldId id="314" r:id="rId31"/>
    <p:sldId id="315" r:id="rId32"/>
    <p:sldId id="260" r:id="rId33"/>
    <p:sldId id="303" r:id="rId34"/>
    <p:sldId id="304" r:id="rId35"/>
    <p:sldId id="305" r:id="rId36"/>
    <p:sldId id="306" r:id="rId37"/>
    <p:sldId id="307" r:id="rId38"/>
    <p:sldId id="308" r:id="rId39"/>
    <p:sldId id="333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rgbClr val="FF0000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rgbClr val="FF0000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rgbClr val="FF0000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rgbClr val="FF0000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rgbClr val="FF0000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rgbClr val="FF0000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rgbClr val="FF0000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rgbClr val="FF0000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rgbClr val="FF0000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A9B7F5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8ADC7-01FD-427F-AAF0-77C2C9FEA498}" type="datetimeFigureOut">
              <a:rPr lang="zh-CN" altLang="en-US" smtClean="0"/>
              <a:t>2017-1-8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10A4-913C-4FDB-97C7-35ECB44776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6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410A4-913C-4FDB-97C7-35ECB44776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2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57E0-64FE-4CD9-AAC1-8DDF31BE24D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8433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6B8A7-D7A4-4856-9606-AEC6C359E45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1993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77BEB-45B6-4443-9C7D-B44F2BD1077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1833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3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98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66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6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0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0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9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4FC8-07B7-454A-9DAD-FB1A558404F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2179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59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90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3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A5A2F-615C-404E-83A9-7685E0C8E3A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359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1D49F-7408-4B4E-845A-29B76BAB4F8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8069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D9DFC-E29D-45C5-B4C3-E2C07B6885B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8805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D25E5-5F95-4FF8-9229-CC629353028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2927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3D5A0-83EF-44FA-8F22-0A2A800C9A9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4141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2628-AC5A-40EA-982C-0C088959AC5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6455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43FEC-F928-4638-B8CB-CF9424DC0CA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7294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  <a:p>
            <a:pPr lvl="2"/>
            <a:r>
              <a:rPr lang="zh-CN" dirty="0" smtClean="0"/>
              <a:t>第三级</a:t>
            </a:r>
          </a:p>
          <a:p>
            <a:pPr lvl="3"/>
            <a:r>
              <a:rPr lang="zh-CN" dirty="0" smtClean="0"/>
              <a:t>第四级</a:t>
            </a:r>
          </a:p>
          <a:p>
            <a:pPr lvl="4"/>
            <a:r>
              <a:rPr lang="zh-CN" dirty="0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E4FCBE7-3149-446B-8C69-0F9753D9EFF6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5709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35838;&#20214;\&#20108;&#24180;&#32423;\M5\&#37325;&#40723;&#28857;&#26377;&#27668;&#21183;&#30340;%20Rap%20&#35828;&#21809;&#20276;&#22863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.png"/><Relationship Id="rId4" Type="http://schemas.openxmlformats.org/officeDocument/2006/relationships/image" Target="../media/image53.jpeg"/><Relationship Id="rId9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71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72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E:\work\11&#32423;\&#24594;&#25918;&#20108;&#24180;&#32423;\&#25945;&#26696;\&#20108;&#19979;\&#20108;&#24180;&#32423;&#19979;&#20876;&#20844;&#24320;&#35838;m3u1\m3\Module%203%20Unit%201%20Sam%20isnt%20tidying%20his%20room_clip.fl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work\11&#32423;\&#24594;&#25918;&#20108;&#24180;&#32423;\&#25945;&#26696;\&#20108;&#19979;\&#20108;&#24180;&#32423;&#19979;&#20876;&#20844;&#24320;&#35838;m3u1\m3\Module%203%20Unit%201%20Sam%20isnt%20tidying%20his%20room_clip.flv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E:\work\11&#32423;\&#24594;&#25918;&#20108;&#24180;&#32423;\&#25945;&#26696;\&#20108;&#19979;\&#20108;&#24180;&#32423;&#19979;&#20876;&#20844;&#24320;&#35838;m3u1\m3\Module%203%20Unit%201%20Sam%20isnt%20tidying%20his%20room_clip.fl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20891" y="2852936"/>
            <a:ext cx="81369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zh-CN" b="1" dirty="0" smtClean="0"/>
              <a:t>I </a:t>
            </a:r>
            <a:r>
              <a:rPr lang="zh-CN" altLang="zh-CN" b="1" dirty="0"/>
              <a:t>usually play basketball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5661025"/>
            <a:ext cx="457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 b="1">
              <a:solidFill>
                <a:schemeClr val="tx2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07704" y="1465964"/>
            <a:ext cx="49119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4800" b="1" dirty="0"/>
              <a:t>Module </a:t>
            </a:r>
            <a:r>
              <a:rPr lang="zh-CN" altLang="zh-CN" sz="4800" b="1" dirty="0" smtClean="0"/>
              <a:t>6</a:t>
            </a:r>
            <a:r>
              <a:rPr lang="en-US" altLang="zh-CN" sz="4800" b="1" dirty="0" smtClean="0"/>
              <a:t> </a:t>
            </a:r>
            <a:r>
              <a:rPr lang="zh-CN" altLang="zh-CN" sz="4800" b="1" dirty="0" smtClean="0"/>
              <a:t>Unit 1 </a:t>
            </a:r>
            <a:endParaRPr lang="zh-CN" altLang="zh-CN" sz="4800" b="1" dirty="0"/>
          </a:p>
        </p:txBody>
      </p:sp>
      <p:sp>
        <p:nvSpPr>
          <p:cNvPr id="7173" name="WordArt 5" descr="窄竖线"/>
          <p:cNvSpPr>
            <a:spLocks noChangeArrowheads="1" noChangeShapeType="1"/>
          </p:cNvSpPr>
          <p:nvPr/>
        </p:nvSpPr>
        <p:spPr bwMode="auto">
          <a:xfrm>
            <a:off x="839413" y="476672"/>
            <a:ext cx="6534150" cy="812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外研版（一起）二年级英语下册</a:t>
            </a:r>
          </a:p>
        </p:txBody>
      </p:sp>
      <p:sp>
        <p:nvSpPr>
          <p:cNvPr id="8" name="矩形 7"/>
          <p:cNvSpPr/>
          <p:nvPr/>
        </p:nvSpPr>
        <p:spPr>
          <a:xfrm>
            <a:off x="2112146" y="5301208"/>
            <a:ext cx="5186035" cy="470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/>
              <a:t>playtime </a:t>
            </a:r>
            <a:r>
              <a:rPr lang="zh-CN" altLang="en-US"/>
              <a:t>游戏时间</a:t>
            </a:r>
          </a:p>
        </p:txBody>
      </p:sp>
      <p:pic>
        <p:nvPicPr>
          <p:cNvPr id="52228" name="Picture 4" descr="2009101010434363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/>
              <a:t>hide-and-seek </a:t>
            </a:r>
            <a:r>
              <a:rPr lang="zh-CN" altLang="en-US"/>
              <a:t>抓迷藏</a:t>
            </a:r>
          </a:p>
        </p:txBody>
      </p:sp>
      <p:pic>
        <p:nvPicPr>
          <p:cNvPr id="53252" name="Picture 4" descr="433145_100025000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540750" cy="936625"/>
          </a:xfrm>
        </p:spPr>
        <p:txBody>
          <a:bodyPr/>
          <a:lstStyle/>
          <a:p>
            <a:r>
              <a:rPr lang="en-US" altLang="zh-CN"/>
              <a:t>no one </a:t>
            </a:r>
            <a:r>
              <a:rPr lang="zh-CN" altLang="en-US"/>
              <a:t>没有人</a:t>
            </a:r>
          </a:p>
        </p:txBody>
      </p:sp>
      <p:pic>
        <p:nvPicPr>
          <p:cNvPr id="54276" name="Picture 4" descr="200605141545525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51847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WordArt 3" descr="白色大理石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20090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宋体"/>
                <a:ea typeface="宋体"/>
              </a:rPr>
              <a:t>clapping games</a:t>
            </a:r>
            <a:endParaRPr lang="zh-CN" alt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rurl4_b=f52733238bc189dd92eac1a168c98ddf1334ca4171e8850605b53c43bb948c131b2fb0b8ace385e785ebe96e23351d94d8a7b0b3a9686b04dfa4b506af424dd00b59aa2fa6943df55bf7b0386c32de2730a9c413&amp;a=29&amp;b=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数码相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7531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514600" y="4572000"/>
            <a:ext cx="3060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Comic Sans MS" pitchFamily="66" charset="0"/>
              </a:rPr>
              <a:t>camera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rurl4_b=f52733238bc189dd92eac1a168c98ddf1334ca4171e8850605b53c43bb948c131b2fb0b8ace385e785ebe96e23351d94d8a7b0b3a9686b04dfa4b506af424dd00b59aa2fa6943df55bf7b0386c32de2730a9c413&amp;a=29&amp;b=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笑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46087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276600" y="4876800"/>
            <a:ext cx="21764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6600" b="1">
                <a:solidFill>
                  <a:srgbClr val="FF0000"/>
                </a:solidFill>
                <a:latin typeface="Comic Sans MS" pitchFamily="66" charset="0"/>
              </a:rPr>
              <a:t>smile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内容占位符 6" descr="2007613103415420_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349750" cy="4525963"/>
          </a:xfr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0338" y="836613"/>
            <a:ext cx="4319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600" b="1">
                <a:latin typeface="Comic Sans MS" pitchFamily="66" charset="0"/>
              </a:rPr>
              <a:t>  danc</a:t>
            </a:r>
            <a:r>
              <a:rPr lang="en-US" altLang="zh-CN" sz="3600" b="1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altLang="zh-CN" sz="3600" b="1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0" y="908720"/>
            <a:ext cx="93964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 sz="6600" b="1" dirty="0"/>
          </a:p>
          <a:p>
            <a:r>
              <a:rPr lang="zh-CN" altLang="zh-CN" b="1" dirty="0"/>
              <a:t>My name is Tom. I’m ten years 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514042a1ec139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5"/>
          <p:cNvSpPr>
            <a:spLocks noChangeArrowheads="1"/>
          </p:cNvSpPr>
          <p:nvPr/>
        </p:nvSpPr>
        <p:spPr bwMode="auto">
          <a:xfrm>
            <a:off x="3276600" y="3357563"/>
            <a:ext cx="790575" cy="576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 b="1">
              <a:solidFill>
                <a:schemeClr val="tx1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79388" y="1484313"/>
            <a:ext cx="3024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/>
              <a:t>S</a:t>
            </a:r>
            <a:r>
              <a:rPr lang="en-US" i="1">
                <a:solidFill>
                  <a:srgbClr val="003366"/>
                </a:solidFill>
              </a:rPr>
              <a:t>unday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900113" y="2349500"/>
            <a:ext cx="23764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rgbClr val="003366"/>
                </a:solidFill>
              </a:rPr>
              <a:t>星期天</a:t>
            </a:r>
          </a:p>
        </p:txBody>
      </p:sp>
      <p:sp>
        <p:nvSpPr>
          <p:cNvPr id="9222" name="Oval 9"/>
          <p:cNvSpPr>
            <a:spLocks noChangeArrowheads="1"/>
          </p:cNvSpPr>
          <p:nvPr/>
        </p:nvSpPr>
        <p:spPr bwMode="auto">
          <a:xfrm>
            <a:off x="3276600" y="2781300"/>
            <a:ext cx="741363" cy="56832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 b="1">
              <a:solidFill>
                <a:schemeClr val="tx1"/>
              </a:solidFill>
            </a:endParaRPr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auto">
          <a:xfrm>
            <a:off x="3203575" y="1773238"/>
            <a:ext cx="936625" cy="647700"/>
          </a:xfrm>
          <a:prstGeom prst="irregularSeal1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224" name="Oval 11"/>
          <p:cNvSpPr>
            <a:spLocks noChangeArrowheads="1"/>
          </p:cNvSpPr>
          <p:nvPr/>
        </p:nvSpPr>
        <p:spPr bwMode="auto">
          <a:xfrm>
            <a:off x="3203575" y="3860800"/>
            <a:ext cx="790575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 b="1">
              <a:solidFill>
                <a:schemeClr val="tx1"/>
              </a:solidFill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250825" y="3789363"/>
            <a:ext cx="30241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/>
              <a:t>S</a:t>
            </a:r>
            <a:r>
              <a:rPr lang="en-US" i="1">
                <a:solidFill>
                  <a:srgbClr val="003366"/>
                </a:solidFill>
              </a:rPr>
              <a:t>unday</a:t>
            </a:r>
            <a:r>
              <a:rPr lang="en-US" i="1"/>
              <a:t>s</a:t>
            </a:r>
          </a:p>
        </p:txBody>
      </p:sp>
      <p:sp>
        <p:nvSpPr>
          <p:cNvPr id="9226" name="Oval 18"/>
          <p:cNvSpPr>
            <a:spLocks noChangeArrowheads="1"/>
          </p:cNvSpPr>
          <p:nvPr/>
        </p:nvSpPr>
        <p:spPr bwMode="auto">
          <a:xfrm>
            <a:off x="3203575" y="4437063"/>
            <a:ext cx="790575" cy="576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 b="1">
              <a:solidFill>
                <a:schemeClr val="tx1"/>
              </a:solidFill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828675" y="44450"/>
            <a:ext cx="604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i="1"/>
              <a:t>On </a:t>
            </a:r>
            <a:r>
              <a:rPr lang="en-US" i="1"/>
              <a:t>S</a:t>
            </a:r>
            <a:r>
              <a:rPr lang="en-US" i="1">
                <a:solidFill>
                  <a:srgbClr val="003366"/>
                </a:solidFill>
              </a:rPr>
              <a:t>unday</a:t>
            </a:r>
            <a:r>
              <a:rPr lang="en-US" i="1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  <p:bldP spid="9222" grpId="0" animBg="1" autoUpdateAnimBg="0"/>
      <p:bldP spid="9223" grpId="0" animBg="1" autoUpdateAnimBg="0"/>
      <p:bldP spid="9224" grpId="0" animBg="1" autoUpdateAnimBg="0"/>
      <p:bldP spid="9225" grpId="0" autoUpdateAnimBg="0"/>
      <p:bldP spid="9226" grpId="0" animBg="1" autoUpdateAnimBg="0"/>
      <p:bldP spid="922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620713"/>
            <a:ext cx="19431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692150"/>
            <a:ext cx="17637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941888"/>
            <a:ext cx="169068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0" descr="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20510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692150"/>
            <a:ext cx="172878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1511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19081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941888"/>
            <a:ext cx="18716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013325"/>
            <a:ext cx="17287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30" descr="照片2 00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2852738"/>
            <a:ext cx="16557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32" descr="a31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781300"/>
            <a:ext cx="125888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34"/>
          <p:cNvSpPr txBox="1">
            <a:spLocks noChangeArrowheads="1"/>
          </p:cNvSpPr>
          <p:nvPr/>
        </p:nvSpPr>
        <p:spPr bwMode="auto">
          <a:xfrm>
            <a:off x="179388" y="249237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4000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9710" name="Text Box 35"/>
          <p:cNvSpPr txBox="1">
            <a:spLocks noChangeArrowheads="1"/>
          </p:cNvSpPr>
          <p:nvPr/>
        </p:nvSpPr>
        <p:spPr bwMode="auto">
          <a:xfrm>
            <a:off x="323850" y="1916113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i="1" dirty="0">
                <a:solidFill>
                  <a:srgbClr val="003300"/>
                </a:solidFill>
                <a:latin typeface="Times New Roman" pitchFamily="18" charset="0"/>
              </a:rPr>
              <a:t>do homework</a:t>
            </a:r>
          </a:p>
        </p:txBody>
      </p:sp>
      <p:sp>
        <p:nvSpPr>
          <p:cNvPr id="29711" name="Text Box 36"/>
          <p:cNvSpPr txBox="1">
            <a:spLocks noChangeArrowheads="1"/>
          </p:cNvSpPr>
          <p:nvPr/>
        </p:nvSpPr>
        <p:spPr bwMode="auto">
          <a:xfrm>
            <a:off x="2484438" y="1916113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i="1">
                <a:solidFill>
                  <a:srgbClr val="003300"/>
                </a:solidFill>
                <a:latin typeface="Times New Roman" pitchFamily="18" charset="0"/>
              </a:rPr>
              <a:t>listen to the radio</a:t>
            </a:r>
          </a:p>
        </p:txBody>
      </p:sp>
      <p:sp>
        <p:nvSpPr>
          <p:cNvPr id="29712" name="Text Box 37"/>
          <p:cNvSpPr txBox="1">
            <a:spLocks noChangeArrowheads="1"/>
          </p:cNvSpPr>
          <p:nvPr/>
        </p:nvSpPr>
        <p:spPr bwMode="auto">
          <a:xfrm>
            <a:off x="4932363" y="1916113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i="1">
                <a:solidFill>
                  <a:srgbClr val="003300"/>
                </a:solidFill>
                <a:latin typeface="Times New Roman" pitchFamily="18" charset="0"/>
              </a:rPr>
              <a:t>play football</a:t>
            </a:r>
          </a:p>
        </p:txBody>
      </p:sp>
      <p:sp>
        <p:nvSpPr>
          <p:cNvPr id="29713" name="Text Box 38"/>
          <p:cNvSpPr txBox="1">
            <a:spLocks noChangeArrowheads="1"/>
          </p:cNvSpPr>
          <p:nvPr/>
        </p:nvSpPr>
        <p:spPr bwMode="auto">
          <a:xfrm>
            <a:off x="7235825" y="1916113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i="1">
                <a:solidFill>
                  <a:srgbClr val="003300"/>
                </a:solidFill>
                <a:latin typeface="Times New Roman" pitchFamily="18" charset="0"/>
              </a:rPr>
              <a:t>watch TV</a:t>
            </a:r>
          </a:p>
        </p:txBody>
      </p:sp>
      <p:sp>
        <p:nvSpPr>
          <p:cNvPr id="29714" name="Text Box 39"/>
          <p:cNvSpPr txBox="1">
            <a:spLocks noChangeArrowheads="1"/>
          </p:cNvSpPr>
          <p:nvPr/>
        </p:nvSpPr>
        <p:spPr bwMode="auto">
          <a:xfrm>
            <a:off x="0" y="4221163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i="1">
                <a:solidFill>
                  <a:srgbClr val="003300"/>
                </a:solidFill>
                <a:latin typeface="Times New Roman" pitchFamily="18" charset="0"/>
              </a:rPr>
              <a:t>play the drums</a:t>
            </a:r>
          </a:p>
        </p:txBody>
      </p:sp>
      <p:sp>
        <p:nvSpPr>
          <p:cNvPr id="29715" name="Text Box 40"/>
          <p:cNvSpPr txBox="1">
            <a:spLocks noChangeArrowheads="1"/>
          </p:cNvSpPr>
          <p:nvPr/>
        </p:nvSpPr>
        <p:spPr bwMode="auto">
          <a:xfrm>
            <a:off x="2268538" y="4149725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i="1">
                <a:solidFill>
                  <a:srgbClr val="003300"/>
                </a:solidFill>
                <a:latin typeface="Times New Roman" pitchFamily="18" charset="0"/>
              </a:rPr>
              <a:t>play basketball</a:t>
            </a:r>
          </a:p>
        </p:txBody>
      </p:sp>
      <p:sp>
        <p:nvSpPr>
          <p:cNvPr id="29716" name="Text Box 41"/>
          <p:cNvSpPr txBox="1">
            <a:spLocks noChangeArrowheads="1"/>
          </p:cNvSpPr>
          <p:nvPr/>
        </p:nvSpPr>
        <p:spPr bwMode="auto">
          <a:xfrm>
            <a:off x="4500563" y="4149725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i="1">
                <a:solidFill>
                  <a:srgbClr val="003300"/>
                </a:solidFill>
                <a:latin typeface="Times New Roman" pitchFamily="18" charset="0"/>
              </a:rPr>
              <a:t>colour the picture</a:t>
            </a:r>
          </a:p>
        </p:txBody>
      </p:sp>
      <p:sp>
        <p:nvSpPr>
          <p:cNvPr id="29717" name="Text Box 42"/>
          <p:cNvSpPr txBox="1">
            <a:spLocks noChangeArrowheads="1"/>
          </p:cNvSpPr>
          <p:nvPr/>
        </p:nvSpPr>
        <p:spPr bwMode="auto">
          <a:xfrm>
            <a:off x="7054850" y="4221163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i="1">
                <a:solidFill>
                  <a:srgbClr val="003300"/>
                </a:solidFill>
                <a:latin typeface="Times New Roman" pitchFamily="18" charset="0"/>
              </a:rPr>
              <a:t>ride a bike</a:t>
            </a:r>
          </a:p>
        </p:txBody>
      </p:sp>
      <p:sp>
        <p:nvSpPr>
          <p:cNvPr id="29718" name="Text Box 43"/>
          <p:cNvSpPr txBox="1">
            <a:spLocks noChangeArrowheads="1"/>
          </p:cNvSpPr>
          <p:nvPr/>
        </p:nvSpPr>
        <p:spPr bwMode="auto">
          <a:xfrm>
            <a:off x="0" y="61658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3300"/>
                </a:solidFill>
                <a:latin typeface="Times New Roman" pitchFamily="18" charset="0"/>
              </a:rPr>
              <a:t> tidy the room</a:t>
            </a:r>
          </a:p>
        </p:txBody>
      </p:sp>
      <p:sp>
        <p:nvSpPr>
          <p:cNvPr id="29719" name="Text Box 44"/>
          <p:cNvSpPr txBox="1">
            <a:spLocks noChangeArrowheads="1"/>
          </p:cNvSpPr>
          <p:nvPr/>
        </p:nvSpPr>
        <p:spPr bwMode="auto">
          <a:xfrm>
            <a:off x="2484438" y="61658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i="1">
                <a:solidFill>
                  <a:srgbClr val="003300"/>
                </a:solidFill>
                <a:latin typeface="Times New Roman" pitchFamily="18" charset="0"/>
              </a:rPr>
              <a:t>go swimming</a:t>
            </a:r>
          </a:p>
        </p:txBody>
      </p:sp>
      <p:sp>
        <p:nvSpPr>
          <p:cNvPr id="29720" name="Text Box 45"/>
          <p:cNvSpPr txBox="1">
            <a:spLocks noChangeArrowheads="1"/>
          </p:cNvSpPr>
          <p:nvPr/>
        </p:nvSpPr>
        <p:spPr bwMode="auto">
          <a:xfrm>
            <a:off x="4932363" y="61658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3300"/>
                </a:solidFill>
                <a:latin typeface="Times New Roman" pitchFamily="18" charset="0"/>
              </a:rPr>
              <a:t> write a letter</a:t>
            </a:r>
          </a:p>
        </p:txBody>
      </p:sp>
      <p:sp>
        <p:nvSpPr>
          <p:cNvPr id="29721" name="Text Box 46"/>
          <p:cNvSpPr txBox="1">
            <a:spLocks noChangeArrowheads="1"/>
          </p:cNvSpPr>
          <p:nvPr/>
        </p:nvSpPr>
        <p:spPr bwMode="auto">
          <a:xfrm>
            <a:off x="7054850" y="616585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i="1">
                <a:solidFill>
                  <a:srgbClr val="003300"/>
                </a:solidFill>
                <a:latin typeface="Times New Roman" pitchFamily="18" charset="0"/>
              </a:rPr>
              <a:t>read a book</a:t>
            </a:r>
          </a:p>
        </p:txBody>
      </p:sp>
      <p:pic>
        <p:nvPicPr>
          <p:cNvPr id="29722" name="Picture 4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14366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utoUpdateAnimBg="0"/>
      <p:bldP spid="29711" grpId="0" autoUpdateAnimBg="0"/>
      <p:bldP spid="29712" grpId="0" autoUpdateAnimBg="0"/>
      <p:bldP spid="29713" grpId="0" autoUpdateAnimBg="0"/>
      <p:bldP spid="29714" grpId="0" autoUpdateAnimBg="0"/>
      <p:bldP spid="29715" grpId="0" autoUpdateAnimBg="0"/>
      <p:bldP spid="29716" grpId="0" autoUpdateAnimBg="0"/>
      <p:bldP spid="29717" grpId="0" autoUpdateAnimBg="0"/>
      <p:bldP spid="29718" grpId="0" autoUpdateAnimBg="0"/>
      <p:bldP spid="29719" grpId="0" autoUpdateAnimBg="0"/>
      <p:bldP spid="29720" grpId="0" autoUpdateAnimBg="0"/>
      <p:bldP spid="297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>
            <a:spLocks noChangeArrowheads="1"/>
          </p:cNvSpPr>
          <p:nvPr>
            <p:ph type="body" idx="4294967295"/>
          </p:nvPr>
        </p:nvSpPr>
        <p:spPr>
          <a:xfrm>
            <a:off x="358775" y="1123950"/>
            <a:ext cx="8785225" cy="5257800"/>
          </a:xfrm>
          <a:noFill/>
        </p:spPr>
        <p:txBody>
          <a:bodyPr/>
          <a:lstStyle/>
          <a:p>
            <a:r>
              <a:rPr kumimoji="1" lang="en-US" altLang="zh-CN" b="1" dirty="0">
                <a:latin typeface="Comic Sans MS" pitchFamily="66" charset="0"/>
              </a:rPr>
              <a:t>What’s the weather like today.</a:t>
            </a:r>
          </a:p>
          <a:p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It’s sunny.</a:t>
            </a:r>
            <a:r>
              <a:rPr kumimoji="1" lang="zh-CN" altLang="en-US" b="1" dirty="0">
                <a:solidFill>
                  <a:srgbClr val="0000FF"/>
                </a:solidFill>
                <a:latin typeface="Comic Sans MS" pitchFamily="66" charset="0"/>
              </a:rPr>
              <a:t>（晴天） </a:t>
            </a:r>
            <a:r>
              <a:rPr kumimoji="1" lang="en-US" altLang="zh-CN" b="1" dirty="0" err="1">
                <a:solidFill>
                  <a:srgbClr val="0000FF"/>
                </a:solidFill>
                <a:latin typeface="Comic Sans MS" pitchFamily="66" charset="0"/>
              </a:rPr>
              <a:t>chua</a:t>
            </a:r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kumimoji="1" lang="en-US" altLang="zh-CN" b="1" dirty="0" err="1">
                <a:solidFill>
                  <a:srgbClr val="0000FF"/>
                </a:solidFill>
                <a:latin typeface="Comic Sans MS" pitchFamily="66" charset="0"/>
              </a:rPr>
              <a:t>chua</a:t>
            </a:r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kumimoji="1" lang="en-US" altLang="zh-CN" b="1" dirty="0" err="1">
                <a:solidFill>
                  <a:srgbClr val="0000FF"/>
                </a:solidFill>
                <a:latin typeface="Comic Sans MS" pitchFamily="66" charset="0"/>
              </a:rPr>
              <a:t>chua</a:t>
            </a:r>
            <a:endParaRPr kumimoji="1" lang="en-US" altLang="zh-CN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kumimoji="1" lang="en-US" altLang="zh-CN" b="1" dirty="0">
                <a:latin typeface="Comic Sans MS" pitchFamily="66" charset="0"/>
              </a:rPr>
              <a:t>What’s the weather like today.</a:t>
            </a:r>
          </a:p>
          <a:p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It’s windy.(</a:t>
            </a:r>
            <a:r>
              <a:rPr kumimoji="1" lang="zh-CN" altLang="en-US" b="1" dirty="0">
                <a:solidFill>
                  <a:srgbClr val="0000FF"/>
                </a:solidFill>
                <a:latin typeface="Comic Sans MS" pitchFamily="66" charset="0"/>
              </a:rPr>
              <a:t>有风</a:t>
            </a:r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) </a:t>
            </a:r>
            <a:r>
              <a:rPr kumimoji="1" lang="en-US" altLang="zh-CN" b="1" dirty="0" err="1">
                <a:solidFill>
                  <a:srgbClr val="0000FF"/>
                </a:solidFill>
                <a:latin typeface="Comic Sans MS" pitchFamily="66" charset="0"/>
              </a:rPr>
              <a:t>hu</a:t>
            </a:r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kumimoji="1" lang="en-US" altLang="zh-CN" b="1" dirty="0" err="1">
                <a:solidFill>
                  <a:srgbClr val="0000FF"/>
                </a:solidFill>
                <a:latin typeface="Comic Sans MS" pitchFamily="66" charset="0"/>
              </a:rPr>
              <a:t>hu</a:t>
            </a:r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kumimoji="1" lang="en-US" altLang="zh-CN" b="1" dirty="0" err="1">
                <a:solidFill>
                  <a:srgbClr val="0000FF"/>
                </a:solidFill>
                <a:latin typeface="Comic Sans MS" pitchFamily="66" charset="0"/>
              </a:rPr>
              <a:t>hu</a:t>
            </a:r>
            <a:r>
              <a:rPr kumimoji="1" lang="en-US" altLang="zh-CN" b="1" dirty="0">
                <a:latin typeface="Comic Sans MS" pitchFamily="66" charset="0"/>
              </a:rPr>
              <a:t> </a:t>
            </a:r>
          </a:p>
          <a:p>
            <a:r>
              <a:rPr kumimoji="1" lang="en-US" altLang="zh-CN" b="1" dirty="0">
                <a:latin typeface="Comic Sans MS" pitchFamily="66" charset="0"/>
              </a:rPr>
              <a:t>What’s the weather like today.</a:t>
            </a:r>
          </a:p>
          <a:p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It’s </a:t>
            </a:r>
            <a:r>
              <a:rPr kumimoji="1" lang="en-US" altLang="zh-CN" b="1" dirty="0" err="1">
                <a:solidFill>
                  <a:srgbClr val="0000FF"/>
                </a:solidFill>
                <a:latin typeface="Comic Sans MS" pitchFamily="66" charset="0"/>
              </a:rPr>
              <a:t>rainny</a:t>
            </a:r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kumimoji="1" lang="zh-CN" altLang="en-US" b="1" dirty="0">
                <a:solidFill>
                  <a:srgbClr val="0000FF"/>
                </a:solidFill>
                <a:latin typeface="Comic Sans MS" pitchFamily="66" charset="0"/>
              </a:rPr>
              <a:t>（下雨） </a:t>
            </a:r>
            <a:r>
              <a:rPr kumimoji="1" lang="en-US" altLang="zh-CN" b="1" dirty="0" err="1">
                <a:solidFill>
                  <a:srgbClr val="0000FF"/>
                </a:solidFill>
                <a:latin typeface="Comic Sans MS" pitchFamily="66" charset="0"/>
              </a:rPr>
              <a:t>hua</a:t>
            </a:r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 la </a:t>
            </a:r>
            <a:r>
              <a:rPr kumimoji="1" lang="en-US" altLang="zh-CN" b="1" dirty="0" err="1">
                <a:solidFill>
                  <a:srgbClr val="0000FF"/>
                </a:solidFill>
                <a:latin typeface="Comic Sans MS" pitchFamily="66" charset="0"/>
              </a:rPr>
              <a:t>la</a:t>
            </a:r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kumimoji="1" lang="en-US" altLang="zh-CN" b="1" dirty="0" err="1">
                <a:solidFill>
                  <a:srgbClr val="0000FF"/>
                </a:solidFill>
                <a:latin typeface="Comic Sans MS" pitchFamily="66" charset="0"/>
              </a:rPr>
              <a:t>la</a:t>
            </a:r>
            <a:r>
              <a:rPr kumimoji="1" lang="en-US" altLang="zh-CN" b="1" dirty="0">
                <a:latin typeface="Comic Sans MS" pitchFamily="66" charset="0"/>
              </a:rPr>
              <a:t> </a:t>
            </a:r>
          </a:p>
          <a:p>
            <a:r>
              <a:rPr kumimoji="1" lang="en-US" altLang="zh-CN" b="1" dirty="0">
                <a:latin typeface="Comic Sans MS" pitchFamily="66" charset="0"/>
              </a:rPr>
              <a:t>What’s the weather like today.</a:t>
            </a:r>
          </a:p>
          <a:p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It’s cloudy.</a:t>
            </a:r>
            <a:r>
              <a:rPr kumimoji="1" lang="zh-CN" altLang="en-US" b="1" dirty="0">
                <a:solidFill>
                  <a:srgbClr val="0000FF"/>
                </a:solidFill>
                <a:latin typeface="Comic Sans MS" pitchFamily="66" charset="0"/>
              </a:rPr>
              <a:t>（阴天） </a:t>
            </a:r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dong </a:t>
            </a:r>
            <a:r>
              <a:rPr kumimoji="1" lang="en-US" altLang="zh-CN" b="1" dirty="0" err="1">
                <a:solidFill>
                  <a:srgbClr val="0000FF"/>
                </a:solidFill>
                <a:latin typeface="Comic Sans MS" pitchFamily="66" charset="0"/>
              </a:rPr>
              <a:t>dong</a:t>
            </a:r>
            <a:r>
              <a:rPr kumimoji="1" lang="en-US" altLang="zh-CN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kumimoji="1" lang="en-US" altLang="zh-CN" b="1" dirty="0" err="1" smtClean="0">
                <a:solidFill>
                  <a:srgbClr val="0000FF"/>
                </a:solidFill>
                <a:latin typeface="Comic Sans MS" pitchFamily="66" charset="0"/>
              </a:rPr>
              <a:t>dong</a:t>
            </a:r>
            <a:endParaRPr kumimoji="1" lang="en-US" altLang="zh-CN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7171" name="重鼓点有气势的 Rap 说唱伴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99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5645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2449512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255746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2584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468313" y="5805488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i="1">
                <a:solidFill>
                  <a:srgbClr val="000066"/>
                </a:solidFill>
              </a:rPr>
              <a:t>He’s not doing these </a:t>
            </a:r>
            <a:r>
              <a:rPr lang="en-US" sz="4400" i="1"/>
              <a:t>things.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50825" y="4868863"/>
            <a:ext cx="184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pic>
        <p:nvPicPr>
          <p:cNvPr id="43012" name="Picture 4" descr="做家庭作业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22776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WordArt 5"/>
          <p:cNvSpPr>
            <a:spLocks noChangeArrowheads="1" noChangeShapeType="1"/>
          </p:cNvSpPr>
          <p:nvPr/>
        </p:nvSpPr>
        <p:spPr bwMode="auto">
          <a:xfrm>
            <a:off x="2268538" y="4365625"/>
            <a:ext cx="4319587" cy="1150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/>
                <a:ea typeface="宋体"/>
              </a:rPr>
              <a:t>do my homework</a:t>
            </a:r>
            <a:endParaRPr lang="zh-CN" alt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46785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6600" b="1" dirty="0"/>
              <a:t>I usually play basketball , But I’m not playing basketball.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42988" y="219075"/>
            <a:ext cx="1841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chemeClr val="tx2"/>
                </a:solidFill>
              </a:rPr>
              <a:t/>
            </a:r>
            <a:br>
              <a:rPr lang="zh-CN" altLang="zh-CN">
                <a:solidFill>
                  <a:schemeClr val="tx2"/>
                </a:solidFill>
              </a:rPr>
            </a:br>
            <a:endParaRPr lang="zh-CN" altLang="zh-CN">
              <a:solidFill>
                <a:schemeClr val="tx2"/>
              </a:solidFill>
            </a:endParaRPr>
          </a:p>
        </p:txBody>
      </p:sp>
      <p:pic>
        <p:nvPicPr>
          <p:cNvPr id="10244" name="Picture 4" descr="打篮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186113"/>
            <a:ext cx="45005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5"/>
          <p:cNvSpPr>
            <a:spLocks noChangeArrowheads="1" noChangeShapeType="1"/>
          </p:cNvSpPr>
          <p:nvPr/>
        </p:nvSpPr>
        <p:spPr bwMode="auto">
          <a:xfrm>
            <a:off x="395288" y="4221163"/>
            <a:ext cx="3960812" cy="1873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Play basketball.</a:t>
            </a:r>
            <a:endParaRPr lang="zh-CN" altLang="en-US" sz="3600" dirty="0">
              <a:ln w="9525" cmpd="sng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宋体"/>
              <a:ea typeface="宋体"/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250825" y="3141663"/>
            <a:ext cx="30241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3300"/>
                </a:solidFill>
              </a:rPr>
              <a:t>usually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2700338" y="3141663"/>
            <a:ext cx="21605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800" dirty="0"/>
              <a:t>通常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cda064079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val 5"/>
          <p:cNvSpPr>
            <a:spLocks noChangeArrowheads="1"/>
          </p:cNvSpPr>
          <p:nvPr/>
        </p:nvSpPr>
        <p:spPr bwMode="auto">
          <a:xfrm>
            <a:off x="5795963" y="1557338"/>
            <a:ext cx="431800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5795963" y="1989138"/>
            <a:ext cx="431800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4341" name="Oval 8"/>
          <p:cNvSpPr>
            <a:spLocks noChangeArrowheads="1"/>
          </p:cNvSpPr>
          <p:nvPr/>
        </p:nvSpPr>
        <p:spPr bwMode="auto">
          <a:xfrm>
            <a:off x="5795963" y="2781300"/>
            <a:ext cx="431800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580063" y="908050"/>
            <a:ext cx="792162" cy="503238"/>
          </a:xfrm>
          <a:prstGeom prst="irregularSeal1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827088" y="1916113"/>
            <a:ext cx="3024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3300"/>
                </a:solidFill>
              </a:rPr>
              <a:t>usually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1908175" y="3068638"/>
            <a:ext cx="21605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800"/>
              <a:t>通常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250825" y="0"/>
            <a:ext cx="817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/>
              <a:t>What do you usually do on Sundays?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323850" y="1268413"/>
            <a:ext cx="817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>
                <a:solidFill>
                  <a:schemeClr val="tx2"/>
                </a:solidFill>
              </a:rPr>
              <a:t>I  usually...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nimBg="1" autoUpdateAnimBg="0"/>
      <p:bldP spid="14341" grpId="0" animBg="1" autoUpdateAnimBg="0"/>
      <p:bldP spid="14343" grpId="0" autoUpdateAnimBg="0"/>
      <p:bldP spid="14344" grpId="0" autoUpdateAnimBg="0"/>
      <p:bldP spid="14345" grpId="0" autoUpdateAnimBg="0"/>
      <p:bldP spid="1434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01206250936376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907256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/>
              <a:t>  </a:t>
            </a:r>
            <a:r>
              <a:rPr lang="zh-CN" altLang="en-US" dirty="0"/>
              <a:t>区别： </a:t>
            </a:r>
          </a:p>
          <a:p>
            <a:pPr>
              <a:spcBef>
                <a:spcPct val="50000"/>
              </a:spcBef>
            </a:pPr>
            <a:r>
              <a:rPr lang="zh-CN" altLang="en-US" i="1" dirty="0" smtClean="0"/>
              <a:t>“</a:t>
            </a:r>
            <a:r>
              <a:rPr lang="en-US" i="1" dirty="0" smtClean="0"/>
              <a:t>usually” </a:t>
            </a:r>
            <a:r>
              <a:rPr lang="en-US" i="1" dirty="0"/>
              <a:t>and “</a:t>
            </a:r>
            <a:r>
              <a:rPr lang="zh-CN" altLang="en-US" dirty="0"/>
              <a:t>动词</a:t>
            </a:r>
            <a:r>
              <a:rPr lang="en-US" dirty="0"/>
              <a:t>+</a:t>
            </a:r>
            <a:r>
              <a:rPr lang="en-US" i="1" dirty="0" err="1"/>
              <a:t>ing</a:t>
            </a:r>
            <a:r>
              <a:rPr lang="en-US" i="1" dirty="0"/>
              <a:t>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201206250936376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856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/>
              <a:t> </a:t>
            </a:r>
            <a:r>
              <a:rPr lang="en-US" sz="4400" i="1" dirty="0">
                <a:solidFill>
                  <a:srgbClr val="FF3300"/>
                </a:solidFill>
              </a:rPr>
              <a:t>usually</a:t>
            </a:r>
            <a:r>
              <a:rPr lang="en-US" sz="4400" i="1" dirty="0">
                <a:solidFill>
                  <a:srgbClr val="0C4B01"/>
                </a:solidFill>
              </a:rPr>
              <a:t>   </a:t>
            </a:r>
            <a:r>
              <a:rPr lang="zh-CN" altLang="en-US" sz="4000" dirty="0"/>
              <a:t>用来描述通常所做的事情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71438" y="2781300"/>
            <a:ext cx="90725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/>
              <a:t> </a:t>
            </a:r>
            <a:r>
              <a:rPr lang="zh-CN" altLang="en-US" sz="4000" dirty="0">
                <a:solidFill>
                  <a:srgbClr val="008000"/>
                </a:solidFill>
              </a:rPr>
              <a:t>动词</a:t>
            </a:r>
            <a:r>
              <a:rPr lang="en-US" sz="4000" i="1" dirty="0">
                <a:solidFill>
                  <a:srgbClr val="008000"/>
                </a:solidFill>
              </a:rPr>
              <a:t>+</a:t>
            </a:r>
            <a:r>
              <a:rPr lang="en-US" sz="4000" i="1" dirty="0" err="1">
                <a:solidFill>
                  <a:srgbClr val="008000"/>
                </a:solidFill>
              </a:rPr>
              <a:t>ing</a:t>
            </a:r>
            <a:r>
              <a:rPr lang="en-US" sz="4400" i="1" dirty="0">
                <a:solidFill>
                  <a:srgbClr val="0C4B01"/>
                </a:solidFill>
              </a:rPr>
              <a:t>   </a:t>
            </a:r>
            <a:r>
              <a:rPr lang="zh-CN" altLang="en-US" sz="4000" dirty="0"/>
              <a:t>用来描述正在发生的事情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323850" y="1844675"/>
            <a:ext cx="882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/>
              <a:t>We </a:t>
            </a:r>
            <a:r>
              <a:rPr lang="en-US" sz="3200" i="1" dirty="0">
                <a:solidFill>
                  <a:srgbClr val="FF3300"/>
                </a:solidFill>
              </a:rPr>
              <a:t>usually</a:t>
            </a:r>
            <a:r>
              <a:rPr lang="en-US" sz="3200" i="1" dirty="0"/>
              <a:t> have English class in our classroom.</a:t>
            </a:r>
            <a:endParaRPr lang="en-US" sz="3200" dirty="0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95288" y="3644900"/>
            <a:ext cx="8424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i="1" dirty="0">
                <a:solidFill>
                  <a:srgbClr val="FF3300"/>
                </a:solidFill>
                <a:ea typeface="GulimChe" pitchFamily="49" charset="-127"/>
              </a:rPr>
              <a:t>Now</a:t>
            </a:r>
            <a:r>
              <a:rPr lang="en-US" sz="4400" i="1" dirty="0">
                <a:ea typeface="GulimChe" pitchFamily="49" charset="-127"/>
              </a:rPr>
              <a:t> </a:t>
            </a:r>
            <a:r>
              <a:rPr lang="en-US" sz="3600" i="1" dirty="0"/>
              <a:t>we </a:t>
            </a:r>
            <a:r>
              <a:rPr lang="en-US" sz="3600" i="1" dirty="0">
                <a:solidFill>
                  <a:srgbClr val="008000"/>
                </a:solidFill>
              </a:rPr>
              <a:t>are  having</a:t>
            </a:r>
            <a:r>
              <a:rPr lang="en-US" sz="3600" i="1" dirty="0"/>
              <a:t> English class here.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0825" y="4868863"/>
            <a:ext cx="184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3" y="3933825"/>
            <a:ext cx="8208962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</a:rPr>
              <a:t>I usually do my </a:t>
            </a:r>
            <a:r>
              <a:rPr lang="en-US" altLang="zh-CN" dirty="0" err="1">
                <a:solidFill>
                  <a:schemeClr val="tx1"/>
                </a:solidFill>
                <a:latin typeface="Times New Roman" pitchFamily="18" charset="0"/>
              </a:rPr>
              <a:t>homewooek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r>
              <a:rPr lang="en-US" altLang="zh-CN" sz="4800" dirty="0">
                <a:solidFill>
                  <a:schemeClr val="tx1"/>
                </a:solidFill>
                <a:latin typeface="Times New Roman" pitchFamily="18" charset="0"/>
              </a:rPr>
              <a:t>but I’m not doing my homework now.</a:t>
            </a:r>
            <a:endParaRPr lang="en-US" altLang="zh-CN" sz="4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3316" name="Picture 4" descr="做家庭作业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388" y="71438"/>
            <a:ext cx="51831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5"/>
          <p:cNvSpPr>
            <a:spLocks noChangeArrowheads="1" noChangeShapeType="1"/>
          </p:cNvSpPr>
          <p:nvPr/>
        </p:nvSpPr>
        <p:spPr bwMode="auto">
          <a:xfrm>
            <a:off x="4572000" y="981075"/>
            <a:ext cx="4319588" cy="1150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/>
                <a:ea typeface="宋体"/>
              </a:rPr>
              <a:t>do my homework</a:t>
            </a:r>
            <a:endParaRPr lang="zh-CN" altLang="en-US" sz="360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052513"/>
            <a:ext cx="8013700" cy="5040312"/>
          </a:xfrm>
          <a:solidFill>
            <a:srgbClr val="FFFF00"/>
          </a:solidFill>
          <a:ln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Times New Roman" pitchFamily="18" charset="0"/>
              </a:rPr>
              <a:t>　</a:t>
            </a:r>
          </a:p>
          <a:p>
            <a:endParaRPr lang="zh-CN" alt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endParaRPr lang="zh-CN" alt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3795" name="Picture 3" descr="玫瑰开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725" y="5013325"/>
            <a:ext cx="8858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4213" y="2492375"/>
            <a:ext cx="2736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b="1" dirty="0"/>
              <a:t>I</a:t>
            </a:r>
            <a:r>
              <a:rPr lang="zh-CN" altLang="zh-CN" sz="4800" b="1" dirty="0">
                <a:solidFill>
                  <a:schemeClr val="tx1"/>
                </a:solidFill>
              </a:rPr>
              <a:t> </a:t>
            </a:r>
            <a:r>
              <a:rPr lang="zh-CN" altLang="zh-CN" sz="4800" b="1" dirty="0"/>
              <a:t>usually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419475" y="1628775"/>
            <a:ext cx="50403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b="1" dirty="0">
                <a:solidFill>
                  <a:srgbClr val="0000CC"/>
                </a:solidFill>
              </a:rPr>
              <a:t>play</a:t>
            </a:r>
            <a:r>
              <a:rPr lang="zh-CN" altLang="zh-CN" sz="4800" b="1" dirty="0">
                <a:solidFill>
                  <a:schemeClr val="tx1"/>
                </a:solidFill>
              </a:rPr>
              <a:t> </a:t>
            </a:r>
            <a:r>
              <a:rPr lang="zh-CN" altLang="zh-CN" sz="4800" b="1" dirty="0">
                <a:solidFill>
                  <a:srgbClr val="D60093"/>
                </a:solidFill>
              </a:rPr>
              <a:t>basketball.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419475" y="2565400"/>
            <a:ext cx="5111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b="1" dirty="0">
                <a:solidFill>
                  <a:srgbClr val="0000CC"/>
                </a:solidFill>
              </a:rPr>
              <a:t>help</a:t>
            </a:r>
            <a:r>
              <a:rPr lang="zh-CN" altLang="zh-CN" sz="4800" b="1" dirty="0">
                <a:solidFill>
                  <a:schemeClr val="tx1"/>
                </a:solidFill>
              </a:rPr>
              <a:t> </a:t>
            </a:r>
            <a:r>
              <a:rPr lang="zh-CN" altLang="zh-CN" sz="4800" b="1" dirty="0">
                <a:solidFill>
                  <a:srgbClr val="D60093"/>
                </a:solidFill>
              </a:rPr>
              <a:t>my father.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492500" y="3500438"/>
            <a:ext cx="50403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b="1" dirty="0">
                <a:solidFill>
                  <a:srgbClr val="0000CC"/>
                </a:solidFill>
              </a:rPr>
              <a:t>ride</a:t>
            </a:r>
            <a:r>
              <a:rPr lang="zh-CN" altLang="zh-CN" sz="4800" b="1" dirty="0">
                <a:solidFill>
                  <a:schemeClr val="tx1"/>
                </a:solidFill>
              </a:rPr>
              <a:t> </a:t>
            </a:r>
            <a:r>
              <a:rPr lang="zh-CN" altLang="zh-CN" sz="4800" b="1" dirty="0">
                <a:solidFill>
                  <a:srgbClr val="D60093"/>
                </a:solidFill>
              </a:rPr>
              <a:t>my bike.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348038" y="4508500"/>
            <a:ext cx="55800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b="1" dirty="0">
                <a:solidFill>
                  <a:srgbClr val="0000CC"/>
                </a:solidFill>
              </a:rPr>
              <a:t>do</a:t>
            </a:r>
            <a:r>
              <a:rPr lang="zh-CN" altLang="zh-CN" sz="4800" b="1" dirty="0">
                <a:solidFill>
                  <a:schemeClr val="tx1"/>
                </a:solidFill>
              </a:rPr>
              <a:t> </a:t>
            </a:r>
            <a:r>
              <a:rPr lang="zh-CN" altLang="zh-CN" sz="4800" b="1" dirty="0">
                <a:solidFill>
                  <a:srgbClr val="D60093"/>
                </a:solidFill>
              </a:rPr>
              <a:t>my homework.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7" decel="100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  <p:bldP spid="3380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052513"/>
            <a:ext cx="8013700" cy="5040312"/>
          </a:xfrm>
          <a:solidFill>
            <a:srgbClr val="FFFF00"/>
          </a:solidFill>
          <a:ln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en-US" sz="3600" b="1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3600" b="1">
                <a:solidFill>
                  <a:srgbClr val="0000FF"/>
                </a:solidFill>
                <a:latin typeface="Times New Roman" pitchFamily="18" charset="0"/>
              </a:rPr>
              <a:t>　</a:t>
            </a:r>
          </a:p>
          <a:p>
            <a:endParaRPr lang="zh-CN" altLang="en-US" sz="3600" b="1">
              <a:solidFill>
                <a:srgbClr val="0000FF"/>
              </a:solidFill>
              <a:latin typeface="Times New Roman" pitchFamily="18" charset="0"/>
            </a:endParaRPr>
          </a:p>
          <a:p>
            <a:endParaRPr lang="zh-CN" alt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4819" name="Picture 3" descr="玫瑰开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725" y="5013325"/>
            <a:ext cx="8858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4213" y="285273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 dirty="0"/>
              <a:t>But</a:t>
            </a:r>
            <a:r>
              <a:rPr lang="zh-CN" altLang="zh-CN" sz="4800" b="1" dirty="0"/>
              <a:t>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692275" y="2852738"/>
            <a:ext cx="26638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 dirty="0">
                <a:solidFill>
                  <a:srgbClr val="0000FF"/>
                </a:solidFill>
              </a:rPr>
              <a:t>he</a:t>
            </a:r>
            <a:r>
              <a:rPr lang="zh-CN" altLang="zh-CN" sz="4000" b="1" dirty="0"/>
              <a:t>’s </a:t>
            </a:r>
            <a:r>
              <a:rPr lang="zh-CN" altLang="zh-CN" sz="4000" b="1" dirty="0">
                <a:solidFill>
                  <a:srgbClr val="D60093"/>
                </a:solidFill>
              </a:rPr>
              <a:t>not</a:t>
            </a:r>
            <a:r>
              <a:rPr lang="zh-CN" altLang="zh-CN" sz="4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708400" y="1412875"/>
            <a:ext cx="543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4400" b="1">
                <a:solidFill>
                  <a:srgbClr val="0000CC"/>
                </a:solidFill>
              </a:rPr>
              <a:t>play</a:t>
            </a:r>
            <a:r>
              <a:rPr lang="zh-CN" altLang="zh-CN" sz="4400" b="1"/>
              <a:t>ing</a:t>
            </a:r>
            <a:r>
              <a:rPr lang="zh-CN" altLang="zh-CN" sz="4400" b="1">
                <a:solidFill>
                  <a:schemeClr val="tx1"/>
                </a:solidFill>
              </a:rPr>
              <a:t> basketball.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708400" y="2420938"/>
            <a:ext cx="4824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4000" b="1">
                <a:solidFill>
                  <a:srgbClr val="0000CC"/>
                </a:solidFill>
              </a:rPr>
              <a:t>help</a:t>
            </a:r>
            <a:r>
              <a:rPr lang="zh-CN" altLang="zh-CN" sz="4000" b="1"/>
              <a:t>ing</a:t>
            </a:r>
            <a:r>
              <a:rPr lang="zh-CN" altLang="zh-CN" sz="4000" b="1">
                <a:solidFill>
                  <a:schemeClr val="tx1"/>
                </a:solidFill>
              </a:rPr>
              <a:t> his father.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779838" y="3284538"/>
            <a:ext cx="4606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4000" b="1">
                <a:solidFill>
                  <a:srgbClr val="0000CC"/>
                </a:solidFill>
              </a:rPr>
              <a:t>rid</a:t>
            </a:r>
            <a:r>
              <a:rPr lang="zh-CN" altLang="zh-CN" sz="4000" b="1"/>
              <a:t>ing</a:t>
            </a:r>
            <a:r>
              <a:rPr lang="zh-CN" altLang="zh-CN" sz="4000" b="1">
                <a:solidFill>
                  <a:schemeClr val="tx1"/>
                </a:solidFill>
              </a:rPr>
              <a:t> his bike.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635375" y="4149725"/>
            <a:ext cx="5364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4000" b="1">
                <a:solidFill>
                  <a:srgbClr val="0000CC"/>
                </a:solidFill>
              </a:rPr>
              <a:t>do</a:t>
            </a:r>
            <a:r>
              <a:rPr lang="zh-CN" altLang="zh-CN" sz="4000" b="1"/>
              <a:t>ing</a:t>
            </a:r>
            <a:r>
              <a:rPr lang="zh-CN" altLang="zh-CN" sz="4000" b="1">
                <a:solidFill>
                  <a:schemeClr val="tx1"/>
                </a:solidFill>
              </a:rPr>
              <a:t> his homework.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7" decel="100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  <p:bldP spid="34821" grpId="0" autoUpdateAnimBg="0"/>
      <p:bldP spid="34822" grpId="0" autoUpdateAnimBg="0"/>
      <p:bldP spid="34823" grpId="0" autoUpdateAnimBg="0"/>
      <p:bldP spid="3482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0"/>
            <a:ext cx="8021637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6600" dirty="0">
                <a:solidFill>
                  <a:schemeClr val="bg1"/>
                </a:solidFill>
              </a:rPr>
              <a:t>  </a:t>
            </a:r>
            <a:r>
              <a:rPr lang="zh-CN" altLang="zh-CN" sz="6600" b="1" dirty="0"/>
              <a:t>I  usually help my father. </a:t>
            </a:r>
            <a:r>
              <a:rPr lang="zh-CN" altLang="zh-CN" b="1" dirty="0"/>
              <a:t>But I’m not</a:t>
            </a:r>
            <a:r>
              <a:rPr lang="zh-CN" altLang="zh-CN" dirty="0"/>
              <a:t>  helping my father.</a:t>
            </a:r>
          </a:p>
        </p:txBody>
      </p:sp>
      <p:pic>
        <p:nvPicPr>
          <p:cNvPr id="11267" name="Picture 3" descr="帮助爸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WordArt 4"/>
          <p:cNvSpPr>
            <a:spLocks noChangeArrowheads="1" noChangeShapeType="1"/>
          </p:cNvSpPr>
          <p:nvPr/>
        </p:nvSpPr>
        <p:spPr bwMode="auto">
          <a:xfrm>
            <a:off x="323850" y="3716338"/>
            <a:ext cx="3816350" cy="22336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dirty="0">
                <a:ln w="9525" cmpd="sng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help my father</a:t>
            </a:r>
            <a:endParaRPr lang="zh-CN" altLang="en-US" sz="3600" dirty="0">
              <a:ln w="9525" cmpd="sng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0575"/>
            <a:ext cx="1800225" cy="576263"/>
          </a:xfrm>
        </p:spPr>
        <p:txBody>
          <a:bodyPr/>
          <a:lstStyle/>
          <a:p>
            <a:r>
              <a:rPr lang="en-US" altLang="zh-CN" sz="2800" b="1" i="1">
                <a:latin typeface="Times New Roman" pitchFamily="18" charset="0"/>
              </a:rPr>
              <a:t>swimm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ing</a:t>
            </a:r>
          </a:p>
        </p:txBody>
      </p:sp>
      <p:pic>
        <p:nvPicPr>
          <p:cNvPr id="45059" name="Picture 3" descr="游泳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2232025" cy="1674813"/>
          </a:xfrm>
        </p:spPr>
      </p:pic>
      <p:pic>
        <p:nvPicPr>
          <p:cNvPr id="45060" name="Picture 4" descr="踢足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60350"/>
            <a:ext cx="23622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19475" y="2132013"/>
            <a:ext cx="2665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</a:rPr>
              <a:t>play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ing</a:t>
            </a:r>
            <a:r>
              <a:rPr lang="en-US" altLang="zh-CN" sz="2800" b="1" i="1">
                <a:latin typeface="Times New Roman" pitchFamily="18" charset="0"/>
              </a:rPr>
              <a:t> football</a:t>
            </a:r>
          </a:p>
        </p:txBody>
      </p:sp>
      <p:pic>
        <p:nvPicPr>
          <p:cNvPr id="45062" name="Picture 6" descr="跑步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0" y="260350"/>
            <a:ext cx="24495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732588" y="2132013"/>
            <a:ext cx="2160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</a:rPr>
              <a:t>runn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ing</a:t>
            </a:r>
          </a:p>
        </p:txBody>
      </p:sp>
      <p:pic>
        <p:nvPicPr>
          <p:cNvPr id="45064" name="Picture 8" descr="划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23050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0825" y="5589588"/>
            <a:ext cx="2449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</a:rPr>
              <a:t>row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ing </a:t>
            </a:r>
            <a:r>
              <a:rPr lang="en-US" altLang="zh-CN" sz="2800" b="1" i="1">
                <a:latin typeface="Times New Roman" pitchFamily="18" charset="0"/>
              </a:rPr>
              <a:t>a boat</a:t>
            </a:r>
          </a:p>
        </p:txBody>
      </p:sp>
      <p:pic>
        <p:nvPicPr>
          <p:cNvPr id="45066" name="Picture 10" descr="滑雪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913" y="3429000"/>
            <a:ext cx="23780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708400" y="5589588"/>
            <a:ext cx="1871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  <a:ea typeface="黑体" pitchFamily="2" charset="-122"/>
              </a:rPr>
              <a:t>ski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ing</a:t>
            </a:r>
          </a:p>
        </p:txBody>
      </p:sp>
      <p:pic>
        <p:nvPicPr>
          <p:cNvPr id="45068" name="Picture 12" descr="打篮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500438"/>
            <a:ext cx="23764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045200" y="6021388"/>
            <a:ext cx="309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</a:rPr>
              <a:t>play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</a:rPr>
              <a:t>ing</a:t>
            </a:r>
            <a:r>
              <a:rPr lang="en-US" altLang="zh-CN" sz="2800" b="1" i="1">
                <a:latin typeface="Times New Roman" pitchFamily="18" charset="0"/>
              </a:rPr>
              <a:t> basketball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  <p:bldP spid="8199" grpId="0"/>
      <p:bldP spid="8201" grpId="0"/>
      <p:bldP spid="8203" grpId="0"/>
      <p:bldP spid="820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16013" y="3644900"/>
            <a:ext cx="7656512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6600" dirty="0">
                <a:solidFill>
                  <a:schemeClr val="tx1"/>
                </a:solidFill>
              </a:rPr>
              <a:t>I usually ride my bike. </a:t>
            </a:r>
            <a:r>
              <a:rPr lang="zh-CN" altLang="zh-CN" b="1" dirty="0"/>
              <a:t>But I’m not</a:t>
            </a:r>
            <a:r>
              <a:rPr lang="zh-CN" altLang="zh-CN" dirty="0"/>
              <a:t> riding it today.</a:t>
            </a:r>
          </a:p>
        </p:txBody>
      </p:sp>
      <p:pic>
        <p:nvPicPr>
          <p:cNvPr id="12291" name="Picture 3" descr="骑自行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7003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4"/>
          <p:cNvSpPr>
            <a:spLocks noChangeArrowheads="1" noChangeShapeType="1"/>
          </p:cNvSpPr>
          <p:nvPr/>
        </p:nvSpPr>
        <p:spPr bwMode="auto">
          <a:xfrm>
            <a:off x="3203575" y="1052513"/>
            <a:ext cx="5472113" cy="16557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spc="-360" dirty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/>
                <a:ea typeface="宋体"/>
              </a:rPr>
              <a:t>ride my bike</a:t>
            </a:r>
            <a:endParaRPr lang="zh-CN" altLang="en-US" sz="3600" kern="10" spc="-360" dirty="0">
              <a:ln w="12700" cmpd="sng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16012" y="333375"/>
            <a:ext cx="78263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4000" b="1" dirty="0">
                <a:solidFill>
                  <a:schemeClr val="tx1"/>
                </a:solidFill>
              </a:rPr>
              <a:t>I usually+(</a:t>
            </a:r>
            <a:r>
              <a:rPr lang="zh-CN" sz="4000" b="1" dirty="0">
                <a:solidFill>
                  <a:schemeClr val="tx1"/>
                </a:solidFill>
              </a:rPr>
              <a:t>动作的原型</a:t>
            </a:r>
            <a:r>
              <a:rPr lang="zh-CN" altLang="zh-CN" sz="4000" b="1" dirty="0">
                <a:solidFill>
                  <a:schemeClr val="tx1"/>
                </a:solidFill>
              </a:rPr>
              <a:t>)</a:t>
            </a:r>
            <a:r>
              <a:rPr lang="zh-CN" sz="4000" b="1" dirty="0">
                <a:solidFill>
                  <a:schemeClr val="tx1"/>
                </a:solidFill>
              </a:rPr>
              <a:t>。</a:t>
            </a:r>
          </a:p>
          <a:p>
            <a:r>
              <a:rPr lang="zh-CN" altLang="zh-CN" sz="4000" b="1" dirty="0">
                <a:solidFill>
                  <a:schemeClr val="tx1"/>
                </a:solidFill>
              </a:rPr>
              <a:t>But I’m not +(Ving) today/now.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1844675"/>
            <a:ext cx="1835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rgbClr val="0066FF"/>
                </a:solidFill>
              </a:rPr>
              <a:t>Usually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5373688"/>
            <a:ext cx="1116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rgbClr val="0066FF"/>
                </a:solidFill>
              </a:rPr>
              <a:t>Now</a:t>
            </a:r>
          </a:p>
        </p:txBody>
      </p:sp>
      <p:pic>
        <p:nvPicPr>
          <p:cNvPr id="30725" name="Picture 5" descr="骑自行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167798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923_2008111318590213vD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169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跑步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176371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踢足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4581525"/>
            <a:ext cx="16557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16826574107781786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628775"/>
            <a:ext cx="1778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bangfumu_zuojiawu-0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4508500"/>
            <a:ext cx="16779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ae10edde8c8cc94794ee373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4508500"/>
            <a:ext cx="156686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1819-1104221306131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4508500"/>
            <a:ext cx="16192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843213" y="3573463"/>
            <a:ext cx="4895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b="1"/>
              <a:t>You’re +ving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3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3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QQ截图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679700" y="1993900"/>
            <a:ext cx="419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zh-CN" sz="1800">
              <a:solidFill>
                <a:schemeClr val="tx1"/>
              </a:solidFill>
            </a:endParaRPr>
          </a:p>
        </p:txBody>
      </p:sp>
      <p:pic>
        <p:nvPicPr>
          <p:cNvPr id="35844" name="Picture 4" descr="go sh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3384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go swimm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04813"/>
            <a:ext cx="3168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07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A: I usually_______________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  But I’m not  _____________  today.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39750" y="5445125"/>
            <a:ext cx="7345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B:  You’re______________.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132138" y="3357563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go shopping.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203575" y="4221163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go</a:t>
            </a:r>
            <a:r>
              <a:rPr lang="zh-CN" altLang="zh-CN" sz="3600" b="1">
                <a:solidFill>
                  <a:srgbClr val="00FFFF"/>
                </a:solidFill>
              </a:rPr>
              <a:t>ing</a:t>
            </a:r>
            <a:r>
              <a:rPr lang="zh-CN" altLang="zh-CN" sz="3600" b="1"/>
              <a:t> shopping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916238" y="5373688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/>
              <a:t>swim</a:t>
            </a:r>
            <a:r>
              <a:rPr lang="zh-CN" altLang="zh-CN" sz="3600">
                <a:solidFill>
                  <a:srgbClr val="00FFFF"/>
                </a:solidFill>
              </a:rPr>
              <a:t>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QQ截图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679700" y="1993900"/>
            <a:ext cx="419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zh-CN" sz="1800">
              <a:solidFill>
                <a:schemeClr val="tx1"/>
              </a:solidFill>
            </a:endParaRPr>
          </a:p>
        </p:txBody>
      </p:sp>
      <p:pic>
        <p:nvPicPr>
          <p:cNvPr id="36868" name="Picture 4" descr="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4559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fly ki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367347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07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 dirty="0">
                <a:solidFill>
                  <a:schemeClr val="tx1"/>
                </a:solidFill>
              </a:rPr>
              <a:t>A: I usually_______________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zh-CN" sz="3600" b="1" dirty="0">
                <a:solidFill>
                  <a:schemeClr val="tx1"/>
                </a:solidFill>
              </a:rPr>
              <a:t>  But I’m not  _____________  today.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39750" y="5445125"/>
            <a:ext cx="7345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 dirty="0">
                <a:solidFill>
                  <a:schemeClr val="tx1"/>
                </a:solidFill>
              </a:rPr>
              <a:t>B:  You’re______________.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132138" y="3357563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play with car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 rot="10800000" flipV="1">
            <a:off x="3059113" y="5373688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fly</a:t>
            </a:r>
            <a:r>
              <a:rPr lang="zh-CN" altLang="zh-CN" sz="3600" b="1">
                <a:solidFill>
                  <a:srgbClr val="00FFFF"/>
                </a:solidFill>
              </a:rPr>
              <a:t>ing</a:t>
            </a:r>
            <a:r>
              <a:rPr lang="zh-CN" altLang="zh-CN" sz="3600" b="1"/>
              <a:t> kite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132138" y="4221163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play</a:t>
            </a:r>
            <a:r>
              <a:rPr lang="zh-CN" altLang="zh-CN" sz="3600" b="1">
                <a:solidFill>
                  <a:srgbClr val="00FFFF"/>
                </a:solidFill>
              </a:rPr>
              <a:t>ing </a:t>
            </a:r>
            <a:r>
              <a:rPr lang="zh-CN" altLang="zh-CN" sz="3600" b="1"/>
              <a:t>with 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QQ截图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679700" y="1993900"/>
            <a:ext cx="419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zh-CN" sz="1800">
              <a:solidFill>
                <a:schemeClr val="tx1"/>
              </a:solidFill>
            </a:endParaRPr>
          </a:p>
        </p:txBody>
      </p:sp>
      <p:pic>
        <p:nvPicPr>
          <p:cNvPr id="37892" name="Picture 4" descr="play the fl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9608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run with leg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38163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07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 dirty="0">
                <a:solidFill>
                  <a:schemeClr val="tx1"/>
                </a:solidFill>
              </a:rPr>
              <a:t>A: I usually_______________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zh-CN" sz="3600" b="1" dirty="0">
                <a:solidFill>
                  <a:schemeClr val="tx1"/>
                </a:solidFill>
              </a:rPr>
              <a:t>  But I’m not  _____________  today.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39750" y="5445125"/>
            <a:ext cx="7345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B:  You’re______________.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132138" y="3357563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play the flute.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132138" y="4149725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play</a:t>
            </a:r>
            <a:r>
              <a:rPr lang="zh-CN" altLang="zh-CN" sz="3600" b="1">
                <a:solidFill>
                  <a:srgbClr val="00FFFF"/>
                </a:solidFill>
              </a:rPr>
              <a:t>ing </a:t>
            </a:r>
            <a:r>
              <a:rPr lang="zh-CN" altLang="zh-CN" sz="3600" b="1"/>
              <a:t>the flute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059113" y="5300663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run</a:t>
            </a:r>
            <a:r>
              <a:rPr lang="zh-CN" altLang="zh-CN" sz="3600" b="1">
                <a:solidFill>
                  <a:srgbClr val="00FFFF"/>
                </a:solidFill>
              </a:rPr>
              <a:t>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QQ截图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679700" y="1993900"/>
            <a:ext cx="419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zh-CN" sz="1800">
              <a:solidFill>
                <a:schemeClr val="tx1"/>
              </a:solidFill>
            </a:endParaRPr>
          </a:p>
        </p:txBody>
      </p:sp>
      <p:pic>
        <p:nvPicPr>
          <p:cNvPr id="38916" name="Picture 4" descr="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19576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38163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07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A: I usually_______________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  But I’m not  _____________     today.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9750" y="5445125"/>
            <a:ext cx="7345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B:  You’re______________.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132138" y="3357563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do homework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987675" y="4221163"/>
            <a:ext cx="489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do</a:t>
            </a:r>
            <a:r>
              <a:rPr lang="zh-CN" altLang="zh-CN" sz="3600" b="1">
                <a:solidFill>
                  <a:srgbClr val="00FFFF"/>
                </a:solidFill>
              </a:rPr>
              <a:t>ing</a:t>
            </a:r>
            <a:r>
              <a:rPr lang="zh-CN" altLang="zh-CN" sz="3600" b="1"/>
              <a:t> homework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916238" y="5300663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read</a:t>
            </a:r>
            <a:r>
              <a:rPr lang="zh-CN" altLang="zh-CN" sz="3600" b="1">
                <a:solidFill>
                  <a:srgbClr val="00FFFF"/>
                </a:solidFill>
              </a:rPr>
              <a:t>ing</a:t>
            </a:r>
            <a:r>
              <a:rPr lang="zh-CN" altLang="zh-CN" sz="3600" b="1"/>
              <a:t> 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QQ截图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79700" y="1993900"/>
            <a:ext cx="419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zh-CN" sz="1800">
              <a:solidFill>
                <a:schemeClr val="tx1"/>
              </a:solidFill>
            </a:endParaRPr>
          </a:p>
        </p:txBody>
      </p:sp>
      <p:pic>
        <p:nvPicPr>
          <p:cNvPr id="39940" name="Picture 4" descr="Play dru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5274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未标题-9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37449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07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A: I usually_______________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  But I’m not  _____________    today.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39750" y="5445125"/>
            <a:ext cx="7345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B:  You’re______________.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132138" y="3357563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play the drums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059113" y="4221163"/>
            <a:ext cx="5113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play</a:t>
            </a:r>
            <a:r>
              <a:rPr lang="zh-CN" altLang="zh-CN" sz="3600" b="1">
                <a:solidFill>
                  <a:srgbClr val="00FFFF"/>
                </a:solidFill>
              </a:rPr>
              <a:t>ing</a:t>
            </a:r>
            <a:r>
              <a:rPr lang="zh-CN" altLang="zh-CN" sz="3600" b="1"/>
              <a:t> the drums 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916238" y="5373688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play</a:t>
            </a:r>
            <a:r>
              <a:rPr lang="zh-CN" altLang="zh-CN" sz="3600" b="1">
                <a:solidFill>
                  <a:srgbClr val="00FFFF"/>
                </a:solidFill>
              </a:rPr>
              <a:t>ing</a:t>
            </a:r>
            <a:r>
              <a:rPr lang="zh-CN" altLang="zh-CN" sz="3600" b="1"/>
              <a:t> football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QQ截图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91440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679700" y="1993900"/>
            <a:ext cx="419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zh-CN" sz="1800">
              <a:solidFill>
                <a:schemeClr val="tx1"/>
              </a:solidFill>
            </a:endParaRPr>
          </a:p>
        </p:txBody>
      </p:sp>
      <p:pic>
        <p:nvPicPr>
          <p:cNvPr id="40964" name="Picture 4" descr="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381635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37449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9750" y="5445125"/>
            <a:ext cx="7345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B:  You’re______________.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23850" y="3429000"/>
            <a:ext cx="86407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A: I usually_______________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solidFill>
                  <a:schemeClr val="tx1"/>
                </a:solidFill>
              </a:rPr>
              <a:t>  But I’m not  _____________  today.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132138" y="3357563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watch TV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419475" y="4149725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/>
              <a:t>watch</a:t>
            </a:r>
            <a:r>
              <a:rPr lang="zh-CN" altLang="zh-CN" sz="3600" b="1">
                <a:solidFill>
                  <a:srgbClr val="00FFFF"/>
                </a:solidFill>
              </a:rPr>
              <a:t>ing </a:t>
            </a:r>
            <a:r>
              <a:rPr lang="zh-CN" altLang="zh-CN" sz="3600" b="1"/>
              <a:t>TV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916238" y="5373688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 dirty="0"/>
              <a:t>colour</a:t>
            </a:r>
            <a:r>
              <a:rPr lang="zh-CN" altLang="zh-CN" sz="3600" b="1" dirty="0">
                <a:solidFill>
                  <a:srgbClr val="00FFFF"/>
                </a:solidFill>
              </a:rPr>
              <a:t>ing </a:t>
            </a:r>
            <a:r>
              <a:rPr lang="zh-CN" altLang="zh-CN" sz="3600" b="1" dirty="0" smtClean="0"/>
              <a:t>picture</a:t>
            </a:r>
            <a:r>
              <a:rPr lang="en-US" altLang="zh-CN" sz="3600" b="1" dirty="0" smtClean="0"/>
              <a:t> </a:t>
            </a:r>
            <a:endParaRPr lang="zh-CN" altLang="zh-C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780928"/>
            <a:ext cx="9144000" cy="158417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807" y="980728"/>
            <a:ext cx="6488385" cy="124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979613" y="2282543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195513" y="115888"/>
            <a:ext cx="38909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6000" b="1">
                <a:solidFill>
                  <a:srgbClr val="CC3399"/>
                </a:solidFill>
                <a:latin typeface="Comic Sans MS" pitchFamily="66" charset="0"/>
              </a:rPr>
              <a:t>Speaking</a:t>
            </a:r>
          </a:p>
        </p:txBody>
      </p:sp>
      <p:pic>
        <p:nvPicPr>
          <p:cNvPr id="46083" name="Picture 3" descr="sunn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788" y="1412875"/>
            <a:ext cx="26654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NA01635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963" y="4005263"/>
            <a:ext cx="28813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j02545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979488"/>
            <a:ext cx="25923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冬天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076700"/>
            <a:ext cx="2449512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372225" y="5878513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latin typeface="Comic Sans MS" pitchFamily="66" charset="0"/>
              </a:rPr>
              <a:t>4.snowy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979613" y="5878513"/>
            <a:ext cx="2193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latin typeface="Comic Sans MS" pitchFamily="66" charset="0"/>
              </a:rPr>
              <a:t>3.windy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403350" y="3357563"/>
            <a:ext cx="2017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latin typeface="Comic Sans MS" pitchFamily="66" charset="0"/>
              </a:rPr>
              <a:t>1.</a:t>
            </a:r>
            <a:r>
              <a:rPr lang="en-US" altLang="zh-CN" sz="3600" b="1" i="1">
                <a:latin typeface="Comic Sans MS" pitchFamily="66" charset="0"/>
              </a:rPr>
              <a:t>sunny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437188" y="3284538"/>
            <a:ext cx="2843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latin typeface="Comic Sans MS" pitchFamily="66" charset="0"/>
              </a:rPr>
              <a:t>2.rainning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210718"/>
            <a:ext cx="3886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Oval 7"/>
          <p:cNvSpPr>
            <a:spLocks noChangeArrowheads="1"/>
          </p:cNvSpPr>
          <p:nvPr/>
        </p:nvSpPr>
        <p:spPr bwMode="auto">
          <a:xfrm>
            <a:off x="7667625" y="4005263"/>
            <a:ext cx="576263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7108" name="Oval 8"/>
          <p:cNvSpPr>
            <a:spLocks noChangeArrowheads="1"/>
          </p:cNvSpPr>
          <p:nvPr/>
        </p:nvSpPr>
        <p:spPr bwMode="auto">
          <a:xfrm>
            <a:off x="3563938" y="3933825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五角星 5">
            <a:hlinkClick r:id="rId4" action="ppaction://hlinkfile"/>
          </p:cNvPr>
          <p:cNvSpPr/>
          <p:nvPr/>
        </p:nvSpPr>
        <p:spPr>
          <a:xfrm>
            <a:off x="7740650" y="476250"/>
            <a:ext cx="571500" cy="571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7110" name="TextBox 11"/>
          <p:cNvSpPr txBox="1">
            <a:spLocks noChangeArrowheads="1"/>
          </p:cNvSpPr>
          <p:nvPr/>
        </p:nvSpPr>
        <p:spPr bwMode="auto">
          <a:xfrm>
            <a:off x="1600200" y="1447800"/>
            <a:ext cx="69627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8800"/>
              <a:t>tidying   room</a:t>
            </a:r>
            <a:endParaRPr lang="zh-CN" altLang="en-US" sz="8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36734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Oval 7"/>
          <p:cNvSpPr>
            <a:spLocks noChangeArrowheads="1"/>
          </p:cNvSpPr>
          <p:nvPr/>
        </p:nvSpPr>
        <p:spPr bwMode="auto">
          <a:xfrm>
            <a:off x="7667625" y="4005263"/>
            <a:ext cx="576263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8132" name="Oval 8"/>
          <p:cNvSpPr>
            <a:spLocks noChangeArrowheads="1"/>
          </p:cNvSpPr>
          <p:nvPr/>
        </p:nvSpPr>
        <p:spPr bwMode="auto">
          <a:xfrm>
            <a:off x="3563938" y="3933825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五角星 5">
            <a:hlinkClick r:id="rId3" action="ppaction://hlinkfile"/>
          </p:cNvPr>
          <p:cNvSpPr/>
          <p:nvPr/>
        </p:nvSpPr>
        <p:spPr>
          <a:xfrm>
            <a:off x="7740650" y="476250"/>
            <a:ext cx="571500" cy="571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8134" name="TextBox 11"/>
          <p:cNvSpPr txBox="1">
            <a:spLocks noChangeArrowheads="1"/>
          </p:cNvSpPr>
          <p:nvPr/>
        </p:nvSpPr>
        <p:spPr bwMode="auto">
          <a:xfrm>
            <a:off x="685800" y="1524000"/>
            <a:ext cx="772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7200"/>
              <a:t>doing    homework</a:t>
            </a:r>
            <a:endParaRPr lang="zh-CN" altLang="en-US" sz="7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404813"/>
            <a:ext cx="8569325" cy="773112"/>
          </a:xfrm>
        </p:spPr>
        <p:txBody>
          <a:bodyPr/>
          <a:lstStyle/>
          <a:p>
            <a:r>
              <a:rPr lang="en-US" altLang="zh-CN" sz="5400" b="1" dirty="0">
                <a:solidFill>
                  <a:srgbClr val="CC3300"/>
                </a:solidFill>
              </a:rPr>
              <a:t>Have a chant 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4281488" cy="256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500" dirty="0"/>
              <a:t>do your homework</a:t>
            </a:r>
          </a:p>
          <a:p>
            <a:pPr>
              <a:buFontTx/>
              <a:buNone/>
            </a:pPr>
            <a:r>
              <a:rPr lang="en-US" altLang="zh-CN" sz="3500" dirty="0"/>
              <a:t>do my homework</a:t>
            </a:r>
          </a:p>
          <a:p>
            <a:pPr>
              <a:buFontTx/>
              <a:buNone/>
            </a:pPr>
            <a:r>
              <a:rPr lang="en-US" altLang="zh-CN" sz="3500" dirty="0"/>
              <a:t>do his homework</a:t>
            </a:r>
          </a:p>
          <a:p>
            <a:pPr>
              <a:buFontTx/>
              <a:buNone/>
            </a:pPr>
            <a:r>
              <a:rPr lang="en-US" altLang="zh-CN" sz="3500" dirty="0"/>
              <a:t>do her homework</a:t>
            </a:r>
          </a:p>
          <a:p>
            <a:pPr>
              <a:buFontTx/>
              <a:buNone/>
            </a:pPr>
            <a:endParaRPr lang="en-US" altLang="zh-CN" sz="3500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003800" y="1341438"/>
            <a:ext cx="37750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342900" indent="-342900">
              <a:spcBef>
                <a:spcPct val="20000"/>
              </a:spcBef>
            </a:pPr>
            <a:r>
              <a:rPr lang="en-US" altLang="zh-CN" sz="3500" dirty="0">
                <a:solidFill>
                  <a:schemeClr val="tx1"/>
                </a:solidFill>
              </a:rPr>
              <a:t>tidy your room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500" dirty="0">
                <a:solidFill>
                  <a:schemeClr val="tx1"/>
                </a:solidFill>
              </a:rPr>
              <a:t>tidy my room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500" dirty="0">
                <a:solidFill>
                  <a:schemeClr val="tx1"/>
                </a:solidFill>
              </a:rPr>
              <a:t>tidy his room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3500" dirty="0">
                <a:solidFill>
                  <a:schemeClr val="tx1"/>
                </a:solidFill>
              </a:rPr>
              <a:t>tidy her room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35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3200" dirty="0">
              <a:solidFill>
                <a:schemeClr val="tx1"/>
              </a:solidFill>
            </a:endParaRPr>
          </a:p>
        </p:txBody>
      </p:sp>
      <p:pic>
        <p:nvPicPr>
          <p:cNvPr id="34821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6734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076700"/>
            <a:ext cx="32385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7667625" y="4005263"/>
            <a:ext cx="576263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3563938" y="3933825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五角星 5">
            <a:hlinkClick r:id="rId4" action="ppaction://hlinkfile"/>
          </p:cNvPr>
          <p:cNvSpPr/>
          <p:nvPr/>
        </p:nvSpPr>
        <p:spPr>
          <a:xfrm>
            <a:off x="7740650" y="476250"/>
            <a:ext cx="571500" cy="571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0213" y="333375"/>
            <a:ext cx="8713787" cy="1079500"/>
          </a:xfrm>
        </p:spPr>
        <p:txBody>
          <a:bodyPr/>
          <a:lstStyle/>
          <a:p>
            <a:r>
              <a:rPr lang="en-US" altLang="zh-CN" b="1"/>
              <a:t>skip</a:t>
            </a:r>
            <a:r>
              <a:rPr lang="en-US" altLang="zh-CN"/>
              <a:t>  </a:t>
            </a:r>
            <a:r>
              <a:rPr lang="zh-CN" altLang="en-US"/>
              <a:t>跳绳</a:t>
            </a:r>
          </a:p>
        </p:txBody>
      </p:sp>
      <p:pic>
        <p:nvPicPr>
          <p:cNvPr id="50180" name="Picture 4" descr="12306964822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 b="1"/>
              <a:t>sad </a:t>
            </a:r>
            <a:r>
              <a:rPr lang="zh-CN" altLang="en-US" b="1"/>
              <a:t>伤心  </a:t>
            </a:r>
          </a:p>
        </p:txBody>
      </p:sp>
      <p:pic>
        <p:nvPicPr>
          <p:cNvPr id="51204" name="Picture 4" descr="200812010953297218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5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5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模板网-WWW.1PPT.COM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Pages>0</Pages>
  <Words>950</Words>
  <Characters>0</Characters>
  <Application>Microsoft Office PowerPoint</Application>
  <DocSecurity>0</DocSecurity>
  <PresentationFormat>全屏显示(4:3)</PresentationFormat>
  <Lines>0</Lines>
  <Paragraphs>179</Paragraphs>
  <Slides>38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52" baseType="lpstr">
      <vt:lpstr>Arial</vt:lpstr>
      <vt:lpstr>宋体</vt:lpstr>
      <vt:lpstr>Wingdings</vt:lpstr>
      <vt:lpstr>Times New Roman</vt:lpstr>
      <vt:lpstr>Calibri</vt:lpstr>
      <vt:lpstr>楷体_GB2312</vt:lpstr>
      <vt:lpstr>GulimChe</vt:lpstr>
      <vt:lpstr>Courier New</vt:lpstr>
      <vt:lpstr>Courier New</vt:lpstr>
      <vt:lpstr>Arial Black</vt:lpstr>
      <vt:lpstr>Comic Sans MS</vt:lpstr>
      <vt:lpstr>黑体</vt:lpstr>
      <vt:lpstr>第一PPT模板网-WWW.1PPT.COM</vt:lpstr>
      <vt:lpstr>第一PPT模板网-WWW.1PPT.COM  </vt:lpstr>
      <vt:lpstr>PowerPoint 演示文稿</vt:lpstr>
      <vt:lpstr>PowerPoint 演示文稿</vt:lpstr>
      <vt:lpstr>swimming</vt:lpstr>
      <vt:lpstr>PowerPoint 演示文稿</vt:lpstr>
      <vt:lpstr>PowerPoint 演示文稿</vt:lpstr>
      <vt:lpstr>PowerPoint 演示文稿</vt:lpstr>
      <vt:lpstr>Have a chant !</vt:lpstr>
      <vt:lpstr>skip  跳绳</vt:lpstr>
      <vt:lpstr>sad 伤心  </vt:lpstr>
      <vt:lpstr>playtime 游戏时间</vt:lpstr>
      <vt:lpstr>hide-and-seek 抓迷藏</vt:lpstr>
      <vt:lpstr>no one 没有人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www.edudown.net</Manager>
  <Company>www.edudown.net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微软用户</cp:lastModifiedBy>
  <cp:revision>85</cp:revision>
  <dcterms:created xsi:type="dcterms:W3CDTF">2008-04-09T11:51:28Z</dcterms:created>
  <dcterms:modified xsi:type="dcterms:W3CDTF">2017-01-08T02:24:57Z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