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</p:sldMasterIdLst>
  <p:notesMasterIdLst>
    <p:notesMasterId r:id="rId19"/>
  </p:notesMasterIdLst>
  <p:sldIdLst>
    <p:sldId id="256" r:id="rId3"/>
    <p:sldId id="257" r:id="rId4"/>
    <p:sldId id="259" r:id="rId5"/>
    <p:sldId id="272" r:id="rId6"/>
    <p:sldId id="260" r:id="rId7"/>
    <p:sldId id="261" r:id="rId8"/>
    <p:sldId id="262" r:id="rId9"/>
    <p:sldId id="263" r:id="rId10"/>
    <p:sldId id="271" r:id="rId11"/>
    <p:sldId id="270" r:id="rId12"/>
    <p:sldId id="264" r:id="rId13"/>
    <p:sldId id="266" r:id="rId14"/>
    <p:sldId id="267" r:id="rId15"/>
    <p:sldId id="268" r:id="rId16"/>
    <p:sldId id="269" r:id="rId17"/>
    <p:sldId id="273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CCFFCC"/>
    <a:srgbClr val="CCFF99"/>
    <a:srgbClr val="FF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CE77226-B7CE-4F68-9A45-D91DD4F89E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3461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1ppt.com/powerpoint/" TargetMode="External"/><Relationship Id="rId13" Type="http://schemas.openxmlformats.org/officeDocument/2006/relationships/hyperlink" Target="http://www.1ppt.cn/" TargetMode="External"/><Relationship Id="rId18" Type="http://schemas.openxmlformats.org/officeDocument/2006/relationships/hyperlink" Target="http://www.1ppt.com/kejian/meishu/" TargetMode="External"/><Relationship Id="rId3" Type="http://schemas.openxmlformats.org/officeDocument/2006/relationships/hyperlink" Target="http://www.1ppt.com/moban/" TargetMode="External"/><Relationship Id="rId21" Type="http://schemas.openxmlformats.org/officeDocument/2006/relationships/hyperlink" Target="http://www.1ppt.com/kejian/huaxue/" TargetMode="External"/><Relationship Id="rId7" Type="http://schemas.openxmlformats.org/officeDocument/2006/relationships/hyperlink" Target="http://www.1ppt.com/xiazai/" TargetMode="External"/><Relationship Id="rId12" Type="http://schemas.openxmlformats.org/officeDocument/2006/relationships/hyperlink" Target="http://www.1ppt.com/jiaoan/" TargetMode="External"/><Relationship Id="rId17" Type="http://schemas.openxmlformats.org/officeDocument/2006/relationships/hyperlink" Target="http://www.1ppt.com/kejian/yingyu/" TargetMode="External"/><Relationship Id="rId2" Type="http://schemas.openxmlformats.org/officeDocument/2006/relationships/slide" Target="../slides/slide6.xml"/><Relationship Id="rId16" Type="http://schemas.openxmlformats.org/officeDocument/2006/relationships/hyperlink" Target="http://www.1ppt.com/kejian/shuxue/" TargetMode="External"/><Relationship Id="rId20" Type="http://schemas.openxmlformats.org/officeDocument/2006/relationships/hyperlink" Target="http://www.1ppt.com/kejian/wuli/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1ppt.com/tubiao/" TargetMode="External"/><Relationship Id="rId11" Type="http://schemas.openxmlformats.org/officeDocument/2006/relationships/hyperlink" Target="http://www.1ppt.com/shiti/" TargetMode="External"/><Relationship Id="rId24" Type="http://schemas.openxmlformats.org/officeDocument/2006/relationships/hyperlink" Target="http://www.1ppt.com/kejian/lishi/" TargetMode="External"/><Relationship Id="rId5" Type="http://schemas.openxmlformats.org/officeDocument/2006/relationships/hyperlink" Target="http://www.1ppt.com/beijing/" TargetMode="External"/><Relationship Id="rId15" Type="http://schemas.openxmlformats.org/officeDocument/2006/relationships/hyperlink" Target="http://www.1ppt.com/kejian/yuwen/" TargetMode="External"/><Relationship Id="rId23" Type="http://schemas.openxmlformats.org/officeDocument/2006/relationships/hyperlink" Target="http://www.1ppt.com/kejian/dili/" TargetMode="External"/><Relationship Id="rId10" Type="http://schemas.openxmlformats.org/officeDocument/2006/relationships/hyperlink" Target="http://www.1ppt.com/fanwen/" TargetMode="External"/><Relationship Id="rId19" Type="http://schemas.openxmlformats.org/officeDocument/2006/relationships/hyperlink" Target="http://www.1ppt.com/kejian/kexue/" TargetMode="External"/><Relationship Id="rId4" Type="http://schemas.openxmlformats.org/officeDocument/2006/relationships/hyperlink" Target="http://www.1ppt.com/sucai/" TargetMode="External"/><Relationship Id="rId9" Type="http://schemas.openxmlformats.org/officeDocument/2006/relationships/hyperlink" Target="http://www.1ppt.com/ziliao/" TargetMode="External"/><Relationship Id="rId14" Type="http://schemas.openxmlformats.org/officeDocument/2006/relationships/hyperlink" Target="http://www.1ppt.com/kejian/" TargetMode="External"/><Relationship Id="rId22" Type="http://schemas.openxmlformats.org/officeDocument/2006/relationships/hyperlink" Target="http://www.1ppt.com/kejian/shengwu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模板：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3"/>
              </a:rPr>
              <a:t>www.1ppt.com/moban/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素材：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4"/>
              </a:rPr>
              <a:t>www.1ppt.com/sucai/</a:t>
            </a:r>
            <a:endParaRPr lang="en-US" altLang="zh-CN" sz="1200" dirty="0" smtClean="0">
              <a:solidFill>
                <a:srgbClr val="EEECE1">
                  <a:lumMod val="25000"/>
                </a:srgbClr>
              </a:solidFill>
            </a:endParaRP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背景：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5"/>
              </a:rPr>
              <a:t>www.1ppt.com/beijing/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图表：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6"/>
              </a:rPr>
              <a:t>www.1ppt.com/tubiao/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</a:t>
            </a: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7"/>
              </a:rPr>
              <a:t>www.1ppt.com/xiazai/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教程： 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8"/>
              </a:rPr>
              <a:t>www.1ppt.com/powerpoint/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资料下载：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9"/>
              </a:rPr>
              <a:t>www.1ppt.com/ziliao/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范文下载：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0"/>
              </a:rPr>
              <a:t>www.1ppt.com/fanwen/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试卷下载：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1"/>
              </a:rPr>
              <a:t>www.1ppt.com/shiti/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教案下载：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2"/>
              </a:rPr>
              <a:t>www.1ppt.com/jiaoan/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</a:t>
            </a: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论坛：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3"/>
              </a:rPr>
              <a:t>www.1ppt.cn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                            PPT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4"/>
              </a:rPr>
              <a:t>www.1ppt.com/kejian/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语文课件：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5"/>
              </a:rPr>
              <a:t>www.1ppt.com/kejian/yuwen/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数学课件：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6"/>
              </a:rPr>
              <a:t>www.1ppt.com/kejian/shuxue/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英语课件：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7"/>
              </a:rPr>
              <a:t>www.1ppt.com/kejian/yingyu/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美术课件：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8"/>
              </a:rPr>
              <a:t>www.1ppt.com/kejian/meishu/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科学课件：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19"/>
              </a:rPr>
              <a:t>www.1ppt.com/kejian/kexue/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物理课件：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0"/>
              </a:rPr>
              <a:t>www.1ppt.com/kejian/wuli/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化学课件：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1"/>
              </a:rPr>
              <a:t>www.1ppt.com/kejian/huaxue/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生物课件：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2"/>
              </a:rPr>
              <a:t>www.1ppt.com/kejian/shengwu/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</a:t>
            </a:r>
          </a:p>
          <a:p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地理课件：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3"/>
              </a:rPr>
              <a:t>www.1ppt.com/kejian/dili/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  </a:t>
            </a:r>
            <a:r>
              <a:rPr lang="zh-CN" altLang="en-US" sz="1200" dirty="0" smtClean="0">
                <a:solidFill>
                  <a:srgbClr val="EEECE1">
                    <a:lumMod val="25000"/>
                  </a:srgbClr>
                </a:solidFill>
              </a:rPr>
              <a:t>历史课件：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  <a:hlinkClick r:id="rId24"/>
              </a:rPr>
              <a:t>www.1ppt.com/kejian/lishi/</a:t>
            </a:r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      </a:t>
            </a:r>
          </a:p>
          <a:p>
            <a:r>
              <a:rPr lang="en-US" altLang="zh-CN" sz="1200" dirty="0" smtClean="0">
                <a:solidFill>
                  <a:srgbClr val="EEECE1">
                    <a:lumMod val="25000"/>
                  </a:srgbClr>
                </a:solidFill>
              </a:rPr>
              <a:t>  </a:t>
            </a:r>
            <a:endParaRPr lang="zh-CN" altLang="en-US" sz="1200" dirty="0" smtClean="0">
              <a:solidFill>
                <a:srgbClr val="EEECE1">
                  <a:lumMod val="25000"/>
                </a:srgbClr>
              </a:solidFill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E77226-B7CE-4F68-9A45-D91DD4F89E3F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7555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17653A-D66C-4910-9EDB-66BA6193BBB4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E3056-FBF0-44C1-B4F8-066AD921EF9F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020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83A014-20FF-4119-ADF4-3DC6737CF40E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449A7-26B3-40D9-82CF-244DEF545ACE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329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D8C90C-3B54-4BA8-B1D6-63EFCC927B9B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4360A-07A1-42BB-A3C8-4C3B0544589A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1833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484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073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8494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094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092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8725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017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02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C14C5A-84A9-4834-86D3-1242DE820EF2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A8EEE-E782-426F-B5DE-9CAEE28F5364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05919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283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083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27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D6802F-242A-49F5-9690-401DEC150799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F618A-2398-41BD-9B60-F2279901C3CA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243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15072C-5F28-4A3F-A2F5-7A973713BAE6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13157-527A-47D4-B210-7E225EC25E1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434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51E297-48C8-474C-B6CB-3E2756D205BE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EEC9C-D263-4BA3-904B-905BA07B6C60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14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D5BF17-902B-4053-A394-92A1DD2B0EF2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831DB-60C1-45A2-BEDD-CCCA8C4F6DBF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860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2F9630-3EDD-4E33-879F-777D5A0CD91D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041B4-710D-44D8-91C7-AE0FC6368B2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511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DDA33A-424C-489F-81C3-63C80A38F046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60F65-25DE-4F9D-84C1-E17E5F2B6980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551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BBBFC4-E667-493A-98A2-C197F3E1EEED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18461-C768-4F4A-8BC6-9FDB7FE4B451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390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3672760-A588-4C6E-966D-78A496B2C2E6}" type="datetimeFigureOut">
              <a:rPr lang="zh-CN" altLang="en-US"/>
              <a:pPr/>
              <a:t>2017-1-8</a:t>
            </a:fld>
            <a:endParaRPr lang="en-US" altLang="zh-CN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B6A508-902A-4832-9F4E-D05387CBEB7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2017-1-8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宋体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610205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pn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1ppt.com/xiazai/" TargetMode="External"/><Relationship Id="rId13" Type="http://schemas.openxmlformats.org/officeDocument/2006/relationships/hyperlink" Target="http://www.1ppt.com/kejian/" TargetMode="External"/><Relationship Id="rId18" Type="http://schemas.openxmlformats.org/officeDocument/2006/relationships/image" Target="../media/image27.png"/><Relationship Id="rId3" Type="http://schemas.openxmlformats.org/officeDocument/2006/relationships/hyperlink" Target="http://www.1ppt.com/hangye/" TargetMode="External"/><Relationship Id="rId7" Type="http://schemas.openxmlformats.org/officeDocument/2006/relationships/hyperlink" Target="http://www.1ppt.com/tubiao/" TargetMode="External"/><Relationship Id="rId12" Type="http://schemas.openxmlformats.org/officeDocument/2006/relationships/hyperlink" Target="http://www.1ppt.com/ziliao/" TargetMode="External"/><Relationship Id="rId17" Type="http://schemas.openxmlformats.org/officeDocument/2006/relationships/hyperlink" Target="http://www.1ppt.cn/" TargetMode="External"/><Relationship Id="rId2" Type="http://schemas.openxmlformats.org/officeDocument/2006/relationships/hyperlink" Target="http://www.1ppt.com/moban/" TargetMode="External"/><Relationship Id="rId16" Type="http://schemas.openxmlformats.org/officeDocument/2006/relationships/hyperlink" Target="http://www.1ppt.com/jiaoan/" TargetMode="External"/><Relationship Id="rId20" Type="http://schemas.openxmlformats.org/officeDocument/2006/relationships/image" Target="../media/image29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1ppt.com/beijing/" TargetMode="External"/><Relationship Id="rId11" Type="http://schemas.openxmlformats.org/officeDocument/2006/relationships/hyperlink" Target="http://www.1ppt.com/excel/" TargetMode="External"/><Relationship Id="rId5" Type="http://schemas.openxmlformats.org/officeDocument/2006/relationships/hyperlink" Target="http://www.1ppt.com/sucai/" TargetMode="External"/><Relationship Id="rId15" Type="http://schemas.openxmlformats.org/officeDocument/2006/relationships/hyperlink" Target="http://www.1ppt.com/shiti/" TargetMode="External"/><Relationship Id="rId10" Type="http://schemas.openxmlformats.org/officeDocument/2006/relationships/hyperlink" Target="http://www.1ppt.com/word/" TargetMode="External"/><Relationship Id="rId19" Type="http://schemas.openxmlformats.org/officeDocument/2006/relationships/image" Target="../media/image28.png"/><Relationship Id="rId4" Type="http://schemas.openxmlformats.org/officeDocument/2006/relationships/hyperlink" Target="http://www.1ppt.com/jieri/" TargetMode="External"/><Relationship Id="rId9" Type="http://schemas.openxmlformats.org/officeDocument/2006/relationships/hyperlink" Target="http://www.1ppt.com/powerpoint/" TargetMode="External"/><Relationship Id="rId14" Type="http://schemas.openxmlformats.org/officeDocument/2006/relationships/hyperlink" Target="http://www.1ppt.com/fanwen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611560" y="1412776"/>
            <a:ext cx="8167621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en-US" altLang="zh-CN" sz="4800" dirty="0" smtClean="0">
                <a:solidFill>
                  <a:srgbClr val="FF0000"/>
                </a:solidFill>
                <a:latin typeface="Times New Roman" pitchFamily="18" charset="0"/>
              </a:rPr>
              <a:t>Module </a:t>
            </a:r>
            <a:r>
              <a:rPr lang="en-US" altLang="zh-CN" sz="4800" dirty="0">
                <a:solidFill>
                  <a:srgbClr val="FF0000"/>
                </a:solidFill>
                <a:latin typeface="Times New Roman" pitchFamily="18" charset="0"/>
              </a:rPr>
              <a:t>6  </a:t>
            </a:r>
            <a:r>
              <a:rPr lang="en-US" altLang="zh-CN" sz="4800" dirty="0" smtClean="0">
                <a:solidFill>
                  <a:srgbClr val="FF0000"/>
                </a:solidFill>
                <a:latin typeface="Times New Roman" pitchFamily="18" charset="0"/>
              </a:rPr>
              <a:t>Unit </a:t>
            </a:r>
            <a:r>
              <a:rPr lang="en-US" altLang="zh-CN" sz="48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  <a:p>
            <a:pPr algn="ctr" eaLnBrk="1" hangingPunct="1"/>
            <a:endParaRPr lang="en-US" altLang="zh-CN" sz="4800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en-US" altLang="zh-CN" sz="5400" b="1" dirty="0">
                <a:solidFill>
                  <a:srgbClr val="FF0000"/>
                </a:solidFill>
                <a:latin typeface="Times New Roman" pitchFamily="18" charset="0"/>
              </a:rPr>
              <a:t>My grandma usually cooks</a:t>
            </a:r>
          </a:p>
        </p:txBody>
      </p:sp>
      <p:sp>
        <p:nvSpPr>
          <p:cNvPr id="3" name="矩形 2"/>
          <p:cNvSpPr/>
          <p:nvPr/>
        </p:nvSpPr>
        <p:spPr>
          <a:xfrm>
            <a:off x="2102352" y="5733256"/>
            <a:ext cx="5186035" cy="4702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</a:t>
            </a:r>
            <a:r>
              <a:rPr lang="en-US" altLang="zh-CN" sz="2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2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模板网</a:t>
            </a:r>
            <a:r>
              <a:rPr lang="en-US" altLang="zh-CN" sz="2400" b="1" kern="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-WWW.1PPT.COM</a:t>
            </a:r>
            <a:endParaRPr lang="en-US" altLang="zh-CN" sz="2400" b="1" kern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50825" y="404813"/>
            <a:ext cx="88931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He / She </a:t>
            </a:r>
            <a:r>
              <a:rPr lang="en-US" altLang="zh-CN" sz="3600" b="1">
                <a:solidFill>
                  <a:srgbClr val="0000CC"/>
                </a:solidFill>
              </a:rPr>
              <a:t>usually</a:t>
            </a:r>
            <a:r>
              <a:rPr lang="en-US" altLang="zh-CN" sz="3600" b="1"/>
              <a:t> … on Sundays.   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5003800" y="1700213"/>
            <a:ext cx="2016125" cy="1803400"/>
            <a:chOff x="3152" y="1344"/>
            <a:chExt cx="1270" cy="1136"/>
          </a:xfrm>
        </p:grpSpPr>
        <p:pic>
          <p:nvPicPr>
            <p:cNvPr id="11289" name="Picture 4" descr="200791815585321_2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2" y="1344"/>
              <a:ext cx="1179" cy="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90" name="Text Box 5"/>
            <p:cNvSpPr txBox="1">
              <a:spLocks noChangeArrowheads="1"/>
            </p:cNvSpPr>
            <p:nvPr/>
          </p:nvSpPr>
          <p:spPr bwMode="auto">
            <a:xfrm>
              <a:off x="3334" y="2228"/>
              <a:ext cx="108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 b="1"/>
                <a:t>watch</a:t>
              </a:r>
              <a:r>
                <a:rPr lang="en-US" altLang="zh-CN" sz="2000" b="1">
                  <a:solidFill>
                    <a:srgbClr val="FF0000"/>
                  </a:solidFill>
                </a:rPr>
                <a:t>es </a:t>
              </a:r>
              <a:r>
                <a:rPr lang="en-US" altLang="zh-CN" sz="2000" b="1"/>
                <a:t>TV</a:t>
              </a:r>
            </a:p>
          </p:txBody>
        </p:sp>
      </p:grpSp>
      <p:grpSp>
        <p:nvGrpSpPr>
          <p:cNvPr id="11268" name="Group 6"/>
          <p:cNvGrpSpPr>
            <a:grpSpLocks/>
          </p:cNvGrpSpPr>
          <p:nvPr/>
        </p:nvGrpSpPr>
        <p:grpSpPr bwMode="auto">
          <a:xfrm>
            <a:off x="7019925" y="1773238"/>
            <a:ext cx="1873250" cy="1657350"/>
            <a:chOff x="4422" y="1411"/>
            <a:chExt cx="1180" cy="1044"/>
          </a:xfrm>
        </p:grpSpPr>
        <p:pic>
          <p:nvPicPr>
            <p:cNvPr id="11287" name="Picture 7" descr="200791819449664_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2" y="1411"/>
              <a:ext cx="1043" cy="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88" name="Text Box 8"/>
            <p:cNvSpPr txBox="1">
              <a:spLocks noChangeArrowheads="1"/>
            </p:cNvSpPr>
            <p:nvPr/>
          </p:nvSpPr>
          <p:spPr bwMode="auto">
            <a:xfrm>
              <a:off x="4513" y="2205"/>
              <a:ext cx="10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 b="1"/>
                <a:t>read</a:t>
              </a:r>
              <a:r>
                <a:rPr lang="en-US" altLang="zh-CN" sz="2000" b="1">
                  <a:solidFill>
                    <a:srgbClr val="FF0000"/>
                  </a:solidFill>
                </a:rPr>
                <a:t>s</a:t>
              </a:r>
              <a:r>
                <a:rPr lang="en-US" altLang="zh-CN" sz="2000" b="1"/>
                <a:t> books</a:t>
              </a:r>
            </a:p>
          </p:txBody>
        </p:sp>
      </p:grpSp>
      <p:grpSp>
        <p:nvGrpSpPr>
          <p:cNvPr id="11269" name="Group 9"/>
          <p:cNvGrpSpPr>
            <a:grpSpLocks/>
          </p:cNvGrpSpPr>
          <p:nvPr/>
        </p:nvGrpSpPr>
        <p:grpSpPr bwMode="auto">
          <a:xfrm>
            <a:off x="2627313" y="1773238"/>
            <a:ext cx="2665412" cy="1839912"/>
            <a:chOff x="1655" y="1298"/>
            <a:chExt cx="1679" cy="1159"/>
          </a:xfrm>
        </p:grpSpPr>
        <p:pic>
          <p:nvPicPr>
            <p:cNvPr id="11285" name="Picture 10" descr="图片16"/>
            <p:cNvPicPr>
              <a:picLocks noChangeAspect="1" noChangeArrowheads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2" y="1298"/>
              <a:ext cx="1224" cy="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86" name="Text Box 11"/>
            <p:cNvSpPr txBox="1">
              <a:spLocks noChangeArrowheads="1"/>
            </p:cNvSpPr>
            <p:nvPr/>
          </p:nvSpPr>
          <p:spPr bwMode="auto">
            <a:xfrm>
              <a:off x="1655" y="2205"/>
              <a:ext cx="167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 b="1"/>
                <a:t>do</a:t>
              </a:r>
              <a:r>
                <a:rPr lang="en-US" altLang="zh-CN" sz="2000" b="1">
                  <a:solidFill>
                    <a:srgbClr val="FF0000"/>
                  </a:solidFill>
                </a:rPr>
                <a:t>es</a:t>
              </a:r>
              <a:r>
                <a:rPr lang="en-US" altLang="zh-CN" sz="2000" b="1"/>
                <a:t> his homework</a:t>
              </a:r>
            </a:p>
          </p:txBody>
        </p:sp>
      </p:grpSp>
      <p:grpSp>
        <p:nvGrpSpPr>
          <p:cNvPr id="11270" name="Group 12"/>
          <p:cNvGrpSpPr>
            <a:grpSpLocks/>
          </p:cNvGrpSpPr>
          <p:nvPr/>
        </p:nvGrpSpPr>
        <p:grpSpPr bwMode="auto">
          <a:xfrm>
            <a:off x="179388" y="1773238"/>
            <a:ext cx="2449512" cy="1836737"/>
            <a:chOff x="0" y="1298"/>
            <a:chExt cx="1543" cy="1157"/>
          </a:xfrm>
        </p:grpSpPr>
        <p:pic>
          <p:nvPicPr>
            <p:cNvPr id="11283" name="Picture 1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" y="1298"/>
              <a:ext cx="1043" cy="8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284" name="Text Box 14"/>
            <p:cNvSpPr txBox="1">
              <a:spLocks noChangeArrowheads="1"/>
            </p:cNvSpPr>
            <p:nvPr/>
          </p:nvSpPr>
          <p:spPr bwMode="auto">
            <a:xfrm>
              <a:off x="0" y="2205"/>
              <a:ext cx="154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 b="1"/>
                <a:t>listen</a:t>
              </a:r>
              <a:r>
                <a:rPr lang="en-US" altLang="zh-CN" sz="2000" b="1">
                  <a:solidFill>
                    <a:srgbClr val="FF0000"/>
                  </a:solidFill>
                </a:rPr>
                <a:t>s</a:t>
              </a:r>
              <a:r>
                <a:rPr lang="en-US" altLang="zh-CN" sz="2000" b="1"/>
                <a:t> to the radio</a:t>
              </a:r>
            </a:p>
          </p:txBody>
        </p:sp>
      </p:grpSp>
      <p:grpSp>
        <p:nvGrpSpPr>
          <p:cNvPr id="11271" name="Group 15"/>
          <p:cNvGrpSpPr>
            <a:grpSpLocks/>
          </p:cNvGrpSpPr>
          <p:nvPr/>
        </p:nvGrpSpPr>
        <p:grpSpPr bwMode="auto">
          <a:xfrm>
            <a:off x="250825" y="4292600"/>
            <a:ext cx="2063750" cy="1874838"/>
            <a:chOff x="295" y="2728"/>
            <a:chExt cx="1300" cy="1181"/>
          </a:xfrm>
        </p:grpSpPr>
        <p:pic>
          <p:nvPicPr>
            <p:cNvPr id="11281" name="Picture 16" descr="图片16"/>
            <p:cNvPicPr>
              <a:picLocks noChangeAspect="1" noChangeArrowheads="1"/>
            </p:cNvPicPr>
            <p:nvPr/>
          </p:nvPicPr>
          <p:blipFill>
            <a:blip r:embed="rId6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" y="2728"/>
              <a:ext cx="1089" cy="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82" name="Rectangle 17"/>
            <p:cNvSpPr>
              <a:spLocks noChangeArrowheads="1"/>
            </p:cNvSpPr>
            <p:nvPr/>
          </p:nvSpPr>
          <p:spPr bwMode="auto">
            <a:xfrm>
              <a:off x="295" y="3657"/>
              <a:ext cx="130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/>
                <a:t>draw</a:t>
              </a:r>
              <a:r>
                <a:rPr lang="en-US" altLang="zh-CN" sz="2000" b="1">
                  <a:solidFill>
                    <a:srgbClr val="FF0000"/>
                  </a:solidFill>
                </a:rPr>
                <a:t>s</a:t>
              </a:r>
              <a:r>
                <a:rPr lang="en-US" altLang="zh-CN" sz="2000" b="1"/>
                <a:t> a picture</a:t>
              </a:r>
            </a:p>
          </p:txBody>
        </p:sp>
      </p:grpSp>
      <p:grpSp>
        <p:nvGrpSpPr>
          <p:cNvPr id="11272" name="Group 18"/>
          <p:cNvGrpSpPr>
            <a:grpSpLocks/>
          </p:cNvGrpSpPr>
          <p:nvPr/>
        </p:nvGrpSpPr>
        <p:grpSpPr bwMode="auto">
          <a:xfrm>
            <a:off x="2627313" y="4292600"/>
            <a:ext cx="2016125" cy="1839913"/>
            <a:chOff x="1655" y="2795"/>
            <a:chExt cx="1270" cy="1159"/>
          </a:xfrm>
        </p:grpSpPr>
        <p:pic>
          <p:nvPicPr>
            <p:cNvPr id="11279" name="Picture 19" descr="DSC_0410"/>
            <p:cNvPicPr>
              <a:picLocks noChangeAspect="1" noChangeArrowheads="1"/>
            </p:cNvPicPr>
            <p:nvPr/>
          </p:nvPicPr>
          <p:blipFill>
            <a:blip r:embed="rId7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5" y="2795"/>
              <a:ext cx="1270" cy="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80" name="Rectangle 20"/>
            <p:cNvSpPr>
              <a:spLocks noChangeArrowheads="1"/>
            </p:cNvSpPr>
            <p:nvPr/>
          </p:nvSpPr>
          <p:spPr bwMode="auto">
            <a:xfrm>
              <a:off x="1655" y="3702"/>
              <a:ext cx="126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/>
                <a:t>tid</a:t>
              </a:r>
              <a:r>
                <a:rPr lang="en-US" altLang="zh-CN" sz="2000" b="1">
                  <a:solidFill>
                    <a:srgbClr val="FF0000"/>
                  </a:solidFill>
                </a:rPr>
                <a:t>ies</a:t>
              </a:r>
              <a:r>
                <a:rPr lang="en-US" altLang="zh-CN" sz="2000" b="1"/>
                <a:t> his room</a:t>
              </a:r>
            </a:p>
          </p:txBody>
        </p:sp>
      </p:grpSp>
      <p:grpSp>
        <p:nvGrpSpPr>
          <p:cNvPr id="11273" name="Group 21"/>
          <p:cNvGrpSpPr>
            <a:grpSpLocks/>
          </p:cNvGrpSpPr>
          <p:nvPr/>
        </p:nvGrpSpPr>
        <p:grpSpPr bwMode="auto">
          <a:xfrm>
            <a:off x="4787900" y="4221163"/>
            <a:ext cx="1920875" cy="1839912"/>
            <a:chOff x="3016" y="2795"/>
            <a:chExt cx="1210" cy="1159"/>
          </a:xfrm>
        </p:grpSpPr>
        <p:pic>
          <p:nvPicPr>
            <p:cNvPr id="11277" name="Picture 22" descr="骑自行~1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2795"/>
              <a:ext cx="1044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8" name="Rectangle 23"/>
            <p:cNvSpPr>
              <a:spLocks noChangeArrowheads="1"/>
            </p:cNvSpPr>
            <p:nvPr/>
          </p:nvSpPr>
          <p:spPr bwMode="auto">
            <a:xfrm>
              <a:off x="3061" y="3702"/>
              <a:ext cx="116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/>
                <a:t>ride</a:t>
              </a:r>
              <a:r>
                <a:rPr lang="en-US" altLang="zh-CN" sz="2000" b="1">
                  <a:solidFill>
                    <a:srgbClr val="FF0000"/>
                  </a:solidFill>
                </a:rPr>
                <a:t>s</a:t>
              </a:r>
              <a:r>
                <a:rPr lang="en-US" altLang="zh-CN" sz="2000" b="1"/>
                <a:t> her bike</a:t>
              </a:r>
            </a:p>
          </p:txBody>
        </p:sp>
      </p:grpSp>
      <p:grpSp>
        <p:nvGrpSpPr>
          <p:cNvPr id="11274" name="Group 24"/>
          <p:cNvGrpSpPr>
            <a:grpSpLocks/>
          </p:cNvGrpSpPr>
          <p:nvPr/>
        </p:nvGrpSpPr>
        <p:grpSpPr bwMode="auto">
          <a:xfrm>
            <a:off x="6804025" y="4221163"/>
            <a:ext cx="2251075" cy="1911350"/>
            <a:chOff x="4286" y="2750"/>
            <a:chExt cx="1418" cy="1204"/>
          </a:xfrm>
        </p:grpSpPr>
        <p:pic>
          <p:nvPicPr>
            <p:cNvPr id="11275" name="Picture 25" descr="practise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6" y="2750"/>
              <a:ext cx="1312" cy="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6" name="Rectangle 26"/>
            <p:cNvSpPr>
              <a:spLocks noChangeArrowheads="1"/>
            </p:cNvSpPr>
            <p:nvPr/>
          </p:nvSpPr>
          <p:spPr bwMode="auto">
            <a:xfrm>
              <a:off x="4377" y="3702"/>
              <a:ext cx="132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000" b="1"/>
                <a:t>help</a:t>
              </a:r>
              <a:r>
                <a:rPr lang="en-US" altLang="zh-CN" sz="2000" b="1">
                  <a:solidFill>
                    <a:srgbClr val="FF0000"/>
                  </a:solidFill>
                </a:rPr>
                <a:t>s</a:t>
              </a:r>
              <a:r>
                <a:rPr lang="en-US" altLang="zh-CN" sz="2000" b="1"/>
                <a:t> her father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practise find and say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3350" y="1628775"/>
            <a:ext cx="2663825" cy="331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5" descr="practise find and say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363" y="1773238"/>
            <a:ext cx="2663825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1908175" y="1341438"/>
            <a:ext cx="215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Usually</a:t>
            </a: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5724525" y="1268413"/>
            <a:ext cx="1368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Now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828675" y="260350"/>
            <a:ext cx="59769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 dirty="0"/>
              <a:t>I </a:t>
            </a:r>
            <a:r>
              <a:rPr lang="en-US" altLang="zh-CN" sz="3600" b="1" dirty="0">
                <a:solidFill>
                  <a:srgbClr val="0000CC"/>
                </a:solidFill>
              </a:rPr>
              <a:t>usually</a:t>
            </a:r>
            <a:r>
              <a:rPr lang="en-US" altLang="zh-CN" sz="3600" b="1" dirty="0"/>
              <a:t>… But now I</a:t>
            </a:r>
            <a:r>
              <a:rPr lang="en-US" altLang="zh-CN" sz="3600" b="1" dirty="0">
                <a:solidFill>
                  <a:srgbClr val="FF0000"/>
                </a:solidFill>
              </a:rPr>
              <a:t>’m</a:t>
            </a:r>
            <a:r>
              <a:rPr lang="en-US" altLang="zh-CN" sz="3600" b="1" dirty="0"/>
              <a:t>…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908175" y="5084763"/>
            <a:ext cx="54006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 dirty="0">
                <a:latin typeface="Times New Roman" pitchFamily="18" charset="0"/>
              </a:rPr>
              <a:t>I </a:t>
            </a:r>
            <a:r>
              <a:rPr lang="en-US" altLang="zh-CN" sz="3200" b="1" dirty="0">
                <a:solidFill>
                  <a:srgbClr val="0000CC"/>
                </a:solidFill>
                <a:latin typeface="Times New Roman" pitchFamily="18" charset="0"/>
              </a:rPr>
              <a:t>usually ride</a:t>
            </a:r>
            <a:r>
              <a:rPr lang="en-US" altLang="zh-CN" sz="3200" b="1" dirty="0">
                <a:latin typeface="Times New Roman" pitchFamily="18" charset="0"/>
              </a:rPr>
              <a:t> my bike.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3200" b="1" dirty="0">
                <a:latin typeface="Times New Roman" pitchFamily="18" charset="0"/>
              </a:rPr>
              <a:t>But now I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</a:rPr>
              <a:t>’m</a:t>
            </a:r>
            <a:r>
              <a:rPr lang="en-US" altLang="zh-CN" sz="3200" b="1" dirty="0">
                <a:latin typeface="Times New Roman" pitchFamily="18" charset="0"/>
              </a:rPr>
              <a:t> read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</a:rPr>
              <a:t>ing</a:t>
            </a:r>
            <a:r>
              <a:rPr lang="en-US" altLang="zh-CN" sz="3200" b="1" dirty="0">
                <a:latin typeface="Times New Roman" pitchFamily="18" charset="0"/>
              </a:rPr>
              <a:t> a book.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908175" y="1341438"/>
            <a:ext cx="215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Usually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5724525" y="1268413"/>
            <a:ext cx="1368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Now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828675" y="260350"/>
            <a:ext cx="59769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I </a:t>
            </a:r>
            <a:r>
              <a:rPr lang="en-US" altLang="zh-CN" sz="3600" b="1">
                <a:solidFill>
                  <a:srgbClr val="0000CC"/>
                </a:solidFill>
              </a:rPr>
              <a:t>usually</a:t>
            </a:r>
            <a:r>
              <a:rPr lang="en-US" altLang="zh-CN" sz="3600" b="1"/>
              <a:t>… But now I</a:t>
            </a:r>
            <a:r>
              <a:rPr lang="en-US" altLang="zh-CN" sz="3600" b="1">
                <a:solidFill>
                  <a:srgbClr val="FF0000"/>
                </a:solidFill>
              </a:rPr>
              <a:t>’m</a:t>
            </a:r>
            <a:r>
              <a:rPr lang="en-US" altLang="zh-CN" sz="3600" b="1"/>
              <a:t>…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339975" y="4941888"/>
            <a:ext cx="57610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 dirty="0">
                <a:latin typeface="Times New Roman" pitchFamily="18" charset="0"/>
              </a:rPr>
              <a:t>I </a:t>
            </a:r>
            <a:r>
              <a:rPr lang="en-US" altLang="zh-CN" sz="3200" b="1" dirty="0">
                <a:solidFill>
                  <a:srgbClr val="0000CC"/>
                </a:solidFill>
                <a:latin typeface="Times New Roman" pitchFamily="18" charset="0"/>
              </a:rPr>
              <a:t>usually watch </a:t>
            </a:r>
            <a:r>
              <a:rPr lang="en-US" altLang="zh-CN" sz="3200" b="1" dirty="0">
                <a:latin typeface="Times New Roman" pitchFamily="18" charset="0"/>
              </a:rPr>
              <a:t>TV.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3200" b="1" dirty="0">
                <a:latin typeface="Times New Roman" pitchFamily="18" charset="0"/>
              </a:rPr>
              <a:t>But now I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</a:rPr>
              <a:t>’m</a:t>
            </a:r>
            <a:r>
              <a:rPr lang="en-US" altLang="zh-CN" sz="3200" b="1" dirty="0">
                <a:latin typeface="Times New Roman" pitchFamily="18" charset="0"/>
              </a:rPr>
              <a:t> tidy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</a:rPr>
              <a:t>ing</a:t>
            </a:r>
            <a:r>
              <a:rPr lang="en-US" altLang="zh-CN" sz="3200" b="1" dirty="0">
                <a:latin typeface="Times New Roman" pitchFamily="18" charset="0"/>
              </a:rPr>
              <a:t> my room.</a:t>
            </a:r>
          </a:p>
        </p:txBody>
      </p:sp>
      <p:pic>
        <p:nvPicPr>
          <p:cNvPr id="13318" name="Picture 8" descr="practise find and say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3350" y="2060575"/>
            <a:ext cx="2879725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9" descr="practise find and say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5248"/>
          <a:stretch>
            <a:fillRect/>
          </a:stretch>
        </p:blipFill>
        <p:spPr bwMode="auto">
          <a:xfrm>
            <a:off x="5219700" y="2133600"/>
            <a:ext cx="2590800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1908175" y="1341438"/>
            <a:ext cx="215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Usually</a:t>
            </a:r>
          </a:p>
        </p:txBody>
      </p:sp>
      <p:sp>
        <p:nvSpPr>
          <p:cNvPr id="14339" name="Text Box 7"/>
          <p:cNvSpPr txBox="1">
            <a:spLocks noChangeArrowheads="1"/>
          </p:cNvSpPr>
          <p:nvPr/>
        </p:nvSpPr>
        <p:spPr bwMode="auto">
          <a:xfrm>
            <a:off x="5724525" y="1268413"/>
            <a:ext cx="1368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Now</a:t>
            </a: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828675" y="260350"/>
            <a:ext cx="59769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I </a:t>
            </a:r>
            <a:r>
              <a:rPr lang="en-US" altLang="zh-CN" sz="3600" b="1">
                <a:solidFill>
                  <a:srgbClr val="0000CC"/>
                </a:solidFill>
              </a:rPr>
              <a:t>usually</a:t>
            </a:r>
            <a:r>
              <a:rPr lang="en-US" altLang="zh-CN" sz="3600" b="1"/>
              <a:t>… But now I</a:t>
            </a:r>
            <a:r>
              <a:rPr lang="en-US" altLang="zh-CN" sz="3600" b="1">
                <a:solidFill>
                  <a:srgbClr val="FF0000"/>
                </a:solidFill>
              </a:rPr>
              <a:t>’m</a:t>
            </a:r>
            <a:r>
              <a:rPr lang="en-US" altLang="zh-CN" sz="3600" b="1"/>
              <a:t>…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2339975" y="4941888"/>
            <a:ext cx="57610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>
                <a:latin typeface="Times New Roman" pitchFamily="18" charset="0"/>
              </a:rPr>
              <a:t>I </a:t>
            </a:r>
            <a:r>
              <a:rPr lang="en-US" altLang="zh-CN" sz="3200" b="1">
                <a:solidFill>
                  <a:srgbClr val="0000CC"/>
                </a:solidFill>
                <a:latin typeface="Times New Roman" pitchFamily="18" charset="0"/>
              </a:rPr>
              <a:t>usually play </a:t>
            </a:r>
            <a:r>
              <a:rPr lang="en-US" altLang="zh-CN" sz="3200" b="1">
                <a:latin typeface="Times New Roman" pitchFamily="18" charset="0"/>
              </a:rPr>
              <a:t>football.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3200" b="1">
                <a:latin typeface="Times New Roman" pitchFamily="18" charset="0"/>
              </a:rPr>
              <a:t>But now I</a:t>
            </a:r>
            <a:r>
              <a:rPr lang="en-US" altLang="zh-CN" sz="3200" b="1">
                <a:solidFill>
                  <a:srgbClr val="FF0000"/>
                </a:solidFill>
                <a:latin typeface="Times New Roman" pitchFamily="18" charset="0"/>
              </a:rPr>
              <a:t>’m</a:t>
            </a:r>
            <a:r>
              <a:rPr lang="en-US" altLang="zh-CN" sz="3200" b="1">
                <a:latin typeface="Times New Roman" pitchFamily="18" charset="0"/>
              </a:rPr>
              <a:t> help</a:t>
            </a:r>
            <a:r>
              <a:rPr lang="en-US" altLang="zh-CN" sz="3200" b="1">
                <a:solidFill>
                  <a:srgbClr val="FF0000"/>
                </a:solidFill>
                <a:latin typeface="Times New Roman" pitchFamily="18" charset="0"/>
              </a:rPr>
              <a:t>ing</a:t>
            </a:r>
            <a:r>
              <a:rPr lang="en-US" altLang="zh-CN" sz="3200" b="1">
                <a:latin typeface="Times New Roman" pitchFamily="18" charset="0"/>
              </a:rPr>
              <a:t> my father.</a:t>
            </a:r>
          </a:p>
        </p:txBody>
      </p:sp>
      <p:pic>
        <p:nvPicPr>
          <p:cNvPr id="14342" name="Picture 10" descr="practise find and say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4809"/>
          <a:stretch>
            <a:fillRect/>
          </a:stretch>
        </p:blipFill>
        <p:spPr bwMode="auto">
          <a:xfrm>
            <a:off x="1403350" y="2060575"/>
            <a:ext cx="287972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2" descr="practise find and say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3800" y="2349500"/>
            <a:ext cx="3095625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1908175" y="1341438"/>
            <a:ext cx="215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Usually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5724525" y="1268413"/>
            <a:ext cx="1368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Now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1024618" y="586921"/>
            <a:ext cx="59769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/>
              <a:t>I </a:t>
            </a:r>
            <a:r>
              <a:rPr lang="en-US" altLang="zh-CN" sz="3600" b="1">
                <a:solidFill>
                  <a:srgbClr val="0000CC"/>
                </a:solidFill>
              </a:rPr>
              <a:t>usually</a:t>
            </a:r>
            <a:r>
              <a:rPr lang="en-US" altLang="zh-CN" sz="3600" b="1"/>
              <a:t>… But now I</a:t>
            </a:r>
            <a:r>
              <a:rPr lang="en-US" altLang="zh-CN" sz="3600" b="1">
                <a:solidFill>
                  <a:srgbClr val="FF0000"/>
                </a:solidFill>
              </a:rPr>
              <a:t>’m</a:t>
            </a:r>
            <a:r>
              <a:rPr lang="en-US" altLang="zh-CN" sz="3600" b="1"/>
              <a:t>…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762919" y="4941888"/>
            <a:ext cx="57610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 dirty="0">
                <a:latin typeface="Times New Roman" pitchFamily="18" charset="0"/>
              </a:rPr>
              <a:t>I </a:t>
            </a:r>
            <a:r>
              <a:rPr lang="en-US" altLang="zh-CN" sz="3200" b="1" dirty="0">
                <a:solidFill>
                  <a:srgbClr val="0000CC"/>
                </a:solidFill>
                <a:latin typeface="Times New Roman" pitchFamily="18" charset="0"/>
              </a:rPr>
              <a:t>usually listen </a:t>
            </a:r>
            <a:r>
              <a:rPr lang="en-US" altLang="zh-CN" sz="3200" b="1" dirty="0">
                <a:latin typeface="Times New Roman" pitchFamily="18" charset="0"/>
              </a:rPr>
              <a:t>to music.  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3200" b="1" dirty="0">
                <a:latin typeface="Times New Roman" pitchFamily="18" charset="0"/>
              </a:rPr>
              <a:t>But now I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</a:rPr>
              <a:t>’m</a:t>
            </a:r>
            <a:r>
              <a:rPr lang="en-US" altLang="zh-CN" sz="3200" b="1" dirty="0">
                <a:latin typeface="Times New Roman" pitchFamily="18" charset="0"/>
              </a:rPr>
              <a:t> writ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</a:rPr>
              <a:t>ing</a:t>
            </a:r>
            <a:r>
              <a:rPr lang="en-US" altLang="zh-CN" sz="3200" b="1" dirty="0">
                <a:latin typeface="Times New Roman" pitchFamily="18" charset="0"/>
              </a:rPr>
              <a:t> a letter.</a:t>
            </a:r>
          </a:p>
        </p:txBody>
      </p:sp>
      <p:pic>
        <p:nvPicPr>
          <p:cNvPr id="15366" name="Picture 8" descr="practise find and say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76375" y="2060575"/>
            <a:ext cx="2663825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9" descr="practise find and say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381" b="-665"/>
          <a:stretch>
            <a:fillRect/>
          </a:stretch>
        </p:blipFill>
        <p:spPr bwMode="auto">
          <a:xfrm>
            <a:off x="4643438" y="1989138"/>
            <a:ext cx="316865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502443" y="1205706"/>
            <a:ext cx="7993063" cy="3725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/>
              <a:t>填写单词的正确形式。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zh-CN" sz="2800" b="1" dirty="0"/>
              <a:t>I usually ___________</a:t>
            </a:r>
            <a:r>
              <a:rPr lang="zh-CN" altLang="en-US" sz="2800" b="1" dirty="0"/>
              <a:t>（帮助）</a:t>
            </a:r>
            <a:r>
              <a:rPr lang="en-US" altLang="zh-CN" sz="2800" b="1" dirty="0"/>
              <a:t>my father.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2800" b="1" dirty="0"/>
              <a:t>   But I’m not ___________</a:t>
            </a:r>
            <a:r>
              <a:rPr lang="zh-CN" altLang="en-US" sz="2800" b="1" dirty="0"/>
              <a:t>（帮助）</a:t>
            </a:r>
            <a:r>
              <a:rPr lang="en-US" altLang="zh-CN" sz="2800" b="1" dirty="0"/>
              <a:t>him today.</a:t>
            </a:r>
          </a:p>
          <a:p>
            <a:pPr eaLnBrk="1" hangingPunct="1">
              <a:spcBef>
                <a:spcPct val="50000"/>
              </a:spcBef>
            </a:pPr>
            <a:endParaRPr lang="en-US" altLang="zh-CN" sz="2800" b="1" dirty="0"/>
          </a:p>
          <a:p>
            <a:pPr eaLnBrk="1" hangingPunct="1">
              <a:spcBef>
                <a:spcPct val="50000"/>
              </a:spcBef>
            </a:pPr>
            <a:r>
              <a:rPr lang="en-US" altLang="zh-CN" sz="2800" b="1" dirty="0"/>
              <a:t>2. My grandma usually ____________</a:t>
            </a:r>
            <a:r>
              <a:rPr lang="zh-CN" altLang="en-US" sz="2800" b="1" dirty="0"/>
              <a:t>（烧菜）</a:t>
            </a:r>
            <a:r>
              <a:rPr lang="en-US" altLang="zh-CN" sz="2800" b="1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2800" b="1" dirty="0"/>
              <a:t>    But today I am ____________</a:t>
            </a:r>
            <a:r>
              <a:rPr lang="zh-CN" altLang="en-US" sz="2800" b="1" dirty="0"/>
              <a:t>（烧菜。</a:t>
            </a:r>
            <a:r>
              <a:rPr lang="zh-CN" altLang="en-US" sz="2800" b="1" dirty="0" smtClean="0"/>
              <a:t>） </a:t>
            </a:r>
            <a:endParaRPr lang="zh-CN" altLang="en-US" sz="2800" b="1" dirty="0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021806" y="1712119"/>
            <a:ext cx="14398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</a:rPr>
              <a:t>help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950368" y="2377281"/>
            <a:ext cx="17287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</a:rPr>
              <a:t>helping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822031" y="3653631"/>
            <a:ext cx="17287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</a:rPr>
              <a:t>cooks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794918" y="4282281"/>
            <a:ext cx="2016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</a:rPr>
              <a:t>cooking</a:t>
            </a:r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1078706" y="1853406"/>
            <a:ext cx="1439862" cy="576263"/>
          </a:xfrm>
          <a:prstGeom prst="ellips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1654968" y="2429669"/>
            <a:ext cx="503238" cy="576262"/>
          </a:xfrm>
          <a:prstGeom prst="ellips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3094831" y="3725069"/>
            <a:ext cx="1439862" cy="576262"/>
          </a:xfrm>
          <a:prstGeom prst="ellips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2878931" y="4445794"/>
            <a:ext cx="647700" cy="576262"/>
          </a:xfrm>
          <a:prstGeom prst="ellips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6" grpId="0"/>
      <p:bldP spid="15367" grpId="0"/>
      <p:bldP spid="15368" grpId="0"/>
      <p:bldP spid="15369" grpId="0" animBg="1"/>
      <p:bldP spid="15370" grpId="0" animBg="1"/>
      <p:bldP spid="15371" grpId="0" animBg="1"/>
      <p:bldP spid="1537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547664" y="4437112"/>
            <a:ext cx="6455579" cy="1692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www.1ppt.com/moban/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www.1ppt.com/hangye/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节日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4"/>
              </a:rPr>
              <a:t>www.1ppt.com/jieri/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素材下载：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5"/>
              </a:rPr>
              <a:t>www.1ppt.com/sucai/</a:t>
            </a:r>
            <a:endParaRPr lang="en-US" altLang="zh-CN" sz="1100" dirty="0">
              <a:solidFill>
                <a:srgbClr val="EEECE1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背景图片：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6"/>
              </a:rPr>
              <a:t>www.1ppt.com/beijing/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图表下载：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7"/>
              </a:rPr>
              <a:t>www.1ppt.com/tubiao/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优秀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8"/>
              </a:rPr>
              <a:t>www.1ppt.com/xiazai/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教程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9"/>
              </a:rPr>
              <a:t>www.1ppt.com/powerpoint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9"/>
              </a:rPr>
              <a:t>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Word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教程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0"/>
              </a:rPr>
              <a:t>www.1ppt.com/word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0"/>
              </a:rPr>
              <a:t>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Excel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教程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1"/>
              </a:rPr>
              <a:t>www.1ppt.com/excel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1"/>
              </a:rPr>
              <a:t>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资料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下载：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2"/>
              </a:rPr>
              <a:t>www.1ppt.com/ziliao/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课件下载：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3"/>
              </a:rPr>
              <a:t>www.1ppt.com/kejian/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范文下载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4"/>
              </a:rPr>
              <a:t>www.1ppt.com/fanwen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4"/>
              </a:rPr>
              <a:t>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试卷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下载：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5"/>
              </a:rPr>
              <a:t>www.1ppt.com/shiti/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1100" dirty="0">
              <a:solidFill>
                <a:srgbClr val="EEECE1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教案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下载：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6"/>
              </a:rPr>
              <a:t>www.1ppt.com/jiaoan/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PPT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论坛</a:t>
            </a:r>
            <a:r>
              <a:rPr lang="zh-CN" altLang="en-US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      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17"/>
              </a:rPr>
              <a:t>www.1ppt.cn</a:t>
            </a:r>
            <a:r>
              <a:rPr lang="en-US" altLang="zh-CN" sz="1100" dirty="0">
                <a:solidFill>
                  <a:srgbClr val="EEECE1">
                    <a:lumMod val="2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</a:t>
            </a:r>
            <a:endParaRPr lang="zh-CN" altLang="en-US" sz="1100" dirty="0">
              <a:solidFill>
                <a:srgbClr val="EEECE1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Rectangle 17"/>
          <p:cNvSpPr>
            <a:spLocks noChangeArrowheads="1"/>
          </p:cNvSpPr>
          <p:nvPr/>
        </p:nvSpPr>
        <p:spPr bwMode="gray">
          <a:xfrm>
            <a:off x="0" y="2780928"/>
            <a:ext cx="9144000" cy="1584177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 dirty="0">
              <a:solidFill>
                <a:srgbClr val="005397"/>
              </a:solidFill>
              <a:latin typeface="Arial"/>
              <a:ea typeface="微软雅黑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27807" y="980728"/>
            <a:ext cx="6488385" cy="1249635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68313" y="3097345"/>
            <a:ext cx="4103687" cy="1618679"/>
          </a:xfrm>
          <a:prstGeom prst="rect">
            <a:avLst/>
          </a:prstGeom>
          <a:noFill/>
          <a:ln w="3175" algn="ctr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None/>
              <a:defRPr/>
            </a:pPr>
            <a:r>
              <a:rPr lang="zh-CN" altLang="en-US" sz="20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可以在下列情况使用</a:t>
            </a:r>
            <a:endParaRPr lang="zh-CN" altLang="en-US" sz="1200" kern="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Char char="n"/>
              <a:defRPr/>
            </a:pP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不限次数的用于您个人</a:t>
            </a:r>
            <a:r>
              <a:rPr lang="en-US" altLang="zh-CN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/</a:t>
            </a: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公司、企业的商业演示。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Char char="n"/>
              <a:defRPr/>
            </a:pP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拷贝模板中的内容用于其它幻灯片母版中使用。</a:t>
            </a:r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572000" y="3097345"/>
            <a:ext cx="4103688" cy="1546671"/>
          </a:xfrm>
          <a:prstGeom prst="rect">
            <a:avLst/>
          </a:prstGeom>
          <a:noFill/>
          <a:ln w="3175" algn="ctr">
            <a:noFill/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auto">
              <a:spcBef>
                <a:spcPct val="2000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None/>
              <a:defRPr/>
            </a:pPr>
            <a:r>
              <a:rPr lang="zh-CN" altLang="en-US" sz="20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不可以在以下情况使用</a:t>
            </a:r>
            <a:endParaRPr lang="zh-CN" altLang="en-US" sz="1050" b="1" kern="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Char char="n"/>
              <a:defRPr/>
            </a:pP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用于任何形式的在线付费下载。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Font typeface="Wingdings" pitchFamily="2" charset="2"/>
              <a:buChar char="n"/>
              <a:defRPr/>
            </a:pPr>
            <a:r>
              <a:rPr lang="zh-CN" altLang="en-US" sz="1200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收集整理我们发布的免费资源后，刻录光碟销售。</a:t>
            </a:r>
            <a:endParaRPr lang="zh-CN" altLang="en-GB" sz="1200" kern="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7" name="Picture 10" descr="png-0644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15816" y="3097345"/>
            <a:ext cx="3937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1" descr="png-065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4001" y="3097345"/>
            <a:ext cx="3937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624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c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4213" y="404813"/>
            <a:ext cx="7489825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339975" y="5445125"/>
            <a:ext cx="4537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/>
              <a:t>He </a:t>
            </a:r>
            <a:r>
              <a:rPr lang="en-US" altLang="zh-CN" sz="4000" b="1" dirty="0">
                <a:solidFill>
                  <a:srgbClr val="0000CC"/>
                </a:solidFill>
              </a:rPr>
              <a:t>usually </a:t>
            </a:r>
            <a:r>
              <a:rPr lang="en-US" altLang="zh-CN" sz="4000" b="1" dirty="0"/>
              <a:t>cook</a:t>
            </a:r>
            <a:r>
              <a:rPr lang="en-US" altLang="zh-CN" sz="4000" b="1" dirty="0">
                <a:solidFill>
                  <a:srgbClr val="FF0000"/>
                </a:solidFill>
              </a:rPr>
              <a:t>s</a:t>
            </a:r>
            <a:r>
              <a:rPr lang="en-US" altLang="zh-CN" sz="40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go shopp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6013" y="260350"/>
            <a:ext cx="7056437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258888" y="5300663"/>
            <a:ext cx="7632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b="1" dirty="0"/>
              <a:t>She </a:t>
            </a:r>
            <a:r>
              <a:rPr lang="en-US" altLang="zh-CN" sz="4000" b="1" dirty="0">
                <a:solidFill>
                  <a:srgbClr val="0000CC"/>
                </a:solidFill>
              </a:rPr>
              <a:t>usually </a:t>
            </a:r>
            <a:r>
              <a:rPr lang="en-US" altLang="zh-CN" sz="4000" b="1" dirty="0"/>
              <a:t>go</a:t>
            </a:r>
            <a:r>
              <a:rPr lang="en-US" altLang="zh-CN" sz="4000" b="1" dirty="0">
                <a:solidFill>
                  <a:srgbClr val="FF0000"/>
                </a:solidFill>
              </a:rPr>
              <a:t>es </a:t>
            </a:r>
            <a:r>
              <a:rPr lang="en-US" altLang="zh-CN" sz="4000" b="1" dirty="0"/>
              <a:t>shopping.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773" name="Group 101"/>
          <p:cNvGraphicFramePr>
            <a:graphicFrameLocks noGrp="1"/>
          </p:cNvGraphicFramePr>
          <p:nvPr>
            <p:ph idx="4294967295"/>
          </p:nvPr>
        </p:nvGraphicFramePr>
        <p:xfrm>
          <a:off x="179388" y="2205038"/>
          <a:ext cx="8675687" cy="2519974"/>
        </p:xfrm>
        <a:graphic>
          <a:graphicData uri="http://schemas.openxmlformats.org/drawingml/2006/table">
            <a:tbl>
              <a:tblPr/>
              <a:tblGrid>
                <a:gridCol w="1062037"/>
                <a:gridCol w="1063625"/>
                <a:gridCol w="985838"/>
                <a:gridCol w="1139825"/>
                <a:gridCol w="757237"/>
                <a:gridCol w="835025"/>
                <a:gridCol w="835025"/>
                <a:gridCol w="1997075"/>
              </a:tblGrid>
              <a:tr h="5175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第一人称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第二人称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       第三人称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单数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复数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单数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复数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 单数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    复数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I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we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you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you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he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she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it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  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they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我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我们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你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你们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他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她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 它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他</a:t>
                      </a: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(</a:t>
                      </a: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她</a:t>
                      </a: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/</a:t>
                      </a: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它</a:t>
                      </a:r>
                      <a:r>
                        <a:rPr kumimoji="0" lang="en-US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)</a:t>
                      </a:r>
                      <a:r>
                        <a:rPr kumimoji="0" lang="zh-CN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pitchFamily="2" charset="-122"/>
                        </a:rPr>
                        <a:t>们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62" name="Text Box 102"/>
          <p:cNvSpPr txBox="1">
            <a:spLocks noChangeArrowheads="1"/>
          </p:cNvSpPr>
          <p:nvPr/>
        </p:nvSpPr>
        <p:spPr bwMode="auto">
          <a:xfrm>
            <a:off x="3276600" y="1196975"/>
            <a:ext cx="2012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600"/>
              <a:t>人称代词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grandm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7900" y="404813"/>
            <a:ext cx="1479550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grandma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463" y="2565400"/>
            <a:ext cx="1589087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 descr="donot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4283075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82625" y="4652963"/>
            <a:ext cx="741680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 dirty="0"/>
              <a:t>My grandma </a:t>
            </a:r>
            <a:r>
              <a:rPr lang="en-US" altLang="zh-CN" sz="3600" b="1" dirty="0">
                <a:solidFill>
                  <a:srgbClr val="0000CC"/>
                </a:solidFill>
              </a:rPr>
              <a:t>usually</a:t>
            </a:r>
            <a:r>
              <a:rPr lang="en-US" altLang="zh-CN" sz="3600" b="1" dirty="0"/>
              <a:t> </a:t>
            </a:r>
            <a:r>
              <a:rPr lang="en-US" altLang="zh-CN" sz="3600" b="1" dirty="0">
                <a:solidFill>
                  <a:srgbClr val="FF0000"/>
                </a:solidFill>
              </a:rPr>
              <a:t>cook</a:t>
            </a:r>
            <a:r>
              <a:rPr lang="en-US" altLang="zh-CN" sz="3600" b="1" dirty="0"/>
              <a:t>s.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CN" sz="3600" b="1" dirty="0"/>
              <a:t>And she </a:t>
            </a:r>
            <a:r>
              <a:rPr lang="en-US" altLang="zh-CN" sz="3600" b="1" dirty="0">
                <a:solidFill>
                  <a:srgbClr val="0000CC"/>
                </a:solidFill>
              </a:rPr>
              <a:t>usually</a:t>
            </a:r>
            <a:r>
              <a:rPr lang="en-US" altLang="zh-CN" sz="3600" b="1" dirty="0"/>
              <a:t> </a:t>
            </a:r>
            <a:r>
              <a:rPr lang="en-US" altLang="zh-CN" sz="3600" b="1" dirty="0">
                <a:solidFill>
                  <a:srgbClr val="FF0000"/>
                </a:solidFill>
              </a:rPr>
              <a:t>go</a:t>
            </a:r>
            <a:r>
              <a:rPr lang="en-US" altLang="zh-CN" sz="3600" b="1" dirty="0"/>
              <a:t>es </a:t>
            </a:r>
            <a:r>
              <a:rPr lang="en-US" altLang="zh-CN" sz="3600" b="1" dirty="0">
                <a:solidFill>
                  <a:srgbClr val="FF0000"/>
                </a:solidFill>
              </a:rPr>
              <a:t>shopping</a:t>
            </a:r>
            <a:r>
              <a:rPr lang="en-US" altLang="zh-CN" sz="3600" b="1" dirty="0"/>
              <a:t>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659563" y="765175"/>
            <a:ext cx="1171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4000">
                <a:solidFill>
                  <a:srgbClr val="FF0000"/>
                </a:solidFill>
                <a:latin typeface="Times New Roman" pitchFamily="18" charset="0"/>
              </a:rPr>
              <a:t>cook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300788" y="3213100"/>
            <a:ext cx="2682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4000">
                <a:solidFill>
                  <a:srgbClr val="FF0000"/>
                </a:solidFill>
                <a:latin typeface="Times New Roman" pitchFamily="18" charset="0"/>
              </a:rPr>
              <a:t>go shopping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/>
      <p:bldP spid="51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555776" y="2996952"/>
            <a:ext cx="735006" cy="241289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www.1ppt.com/moban/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背景：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www.1ppt.com/beijing/ 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www.1ppt.com/xiazai/   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www.1ppt.com/ziliao/      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www.1ppt.com/fanwen/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www.1ppt.com/shiti/        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www.1ppt.com/jiaoan/  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论坛：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www.1ppt.cn                     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语文课件：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www.1ppt.com/kejian/yuwen/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数学课件：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www.1ppt.com/kejian/shuxue/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英语课件：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www.1ppt.com/kejian/yingyu/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美术课件：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www.1ppt.com/kejian/meishu/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科学课件：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www.1ppt.com/kejian/kexue/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物理课件：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www.1ppt.com/kejian/wuli/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化学课件：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www.1ppt.com/kejian/huaxue/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生物课件：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www.1ppt.com/kejian/shengwu/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地理课件：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www.1ppt.com/kejian/dili/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历史课件：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宋体"/>
                <a:cs typeface="+mn-cs"/>
              </a:rPr>
              <a:t>www.1ppt.com/kejian/lishi/        </a:t>
            </a:r>
          </a:p>
        </p:txBody>
      </p:sp>
      <p:pic>
        <p:nvPicPr>
          <p:cNvPr id="7170" name="Picture 4" descr="don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4213" y="1628800"/>
            <a:ext cx="7669212" cy="494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3528" y="836712"/>
            <a:ext cx="856895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600" b="1" dirty="0"/>
              <a:t>But today she </a:t>
            </a:r>
            <a:r>
              <a:rPr lang="en-US" altLang="zh-CN" sz="3600" b="1" dirty="0">
                <a:solidFill>
                  <a:srgbClr val="FF0000"/>
                </a:solidFill>
              </a:rPr>
              <a:t>is</a:t>
            </a:r>
            <a:r>
              <a:rPr lang="en-US" altLang="zh-CN" sz="3600" b="1" dirty="0"/>
              <a:t>n’t do</a:t>
            </a:r>
            <a:r>
              <a:rPr lang="en-US" altLang="zh-CN" sz="3600" b="1" dirty="0">
                <a:solidFill>
                  <a:srgbClr val="FF0000"/>
                </a:solidFill>
              </a:rPr>
              <a:t>ing</a:t>
            </a:r>
            <a:r>
              <a:rPr lang="en-US" altLang="zh-CN" sz="3600" b="1" dirty="0"/>
              <a:t> these things.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cook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70075" y="2997200"/>
            <a:ext cx="5757863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363663" y="1196752"/>
            <a:ext cx="626427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4000" b="1" dirty="0"/>
              <a:t>Today I’m in the kitchen and I </a:t>
            </a:r>
            <a:r>
              <a:rPr lang="en-US" altLang="zh-CN" sz="4000" b="1" dirty="0">
                <a:solidFill>
                  <a:srgbClr val="FF0000"/>
                </a:solidFill>
              </a:rPr>
              <a:t>am</a:t>
            </a:r>
            <a:r>
              <a:rPr lang="en-US" altLang="zh-CN" sz="4000" b="1" dirty="0"/>
              <a:t> cook</a:t>
            </a:r>
            <a:r>
              <a:rPr lang="en-US" altLang="zh-CN" sz="4000" b="1" dirty="0">
                <a:solidFill>
                  <a:srgbClr val="FF0000"/>
                </a:solidFill>
              </a:rPr>
              <a:t>ing</a:t>
            </a:r>
            <a:r>
              <a:rPr lang="en-US" altLang="zh-CN" sz="40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5" descr="go shopping"/>
          <p:cNvSpPr>
            <a:spLocks noChangeArrowheads="1"/>
          </p:cNvSpPr>
          <p:nvPr/>
        </p:nvSpPr>
        <p:spPr bwMode="auto">
          <a:xfrm>
            <a:off x="1258888" y="1557338"/>
            <a:ext cx="7058025" cy="5040312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-323850" y="404813"/>
            <a:ext cx="97218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4000" b="1"/>
              <a:t>And my father </a:t>
            </a:r>
            <a:r>
              <a:rPr lang="en-US" altLang="zh-CN" sz="4000" b="1">
                <a:solidFill>
                  <a:srgbClr val="FF0000"/>
                </a:solidFill>
              </a:rPr>
              <a:t>is</a:t>
            </a:r>
            <a:r>
              <a:rPr lang="en-US" altLang="zh-CN" sz="4000" b="1"/>
              <a:t> go</a:t>
            </a:r>
            <a:r>
              <a:rPr lang="en-US" altLang="zh-CN" sz="4000" b="1">
                <a:solidFill>
                  <a:srgbClr val="FF0000"/>
                </a:solidFill>
              </a:rPr>
              <a:t>ing</a:t>
            </a:r>
            <a:r>
              <a:rPr lang="en-US" altLang="zh-CN" sz="4000" b="1"/>
              <a:t> shopping.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grandma's birth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0113" y="2349500"/>
            <a:ext cx="7731125" cy="436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-376238" y="1196975"/>
            <a:ext cx="9721851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CN" sz="4000" b="1"/>
              <a:t>Today is Grandma’s birthday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第一PPT模板网-WWW.1PPT.COM">
  <a:themeElements>
    <a:clrScheme name="www.7cxk.com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ww.7cxk.com1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ww.7cxk.com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ww.7cxk.com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ww.7cxk.com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第一PPT模板网-WWW.1PPT.COM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www.7cxk.com1</Template>
  <TotalTime>147</TotalTime>
  <Words>658</Words>
  <Application>Microsoft Office PowerPoint</Application>
  <PresentationFormat>全屏显示(4:3)</PresentationFormat>
  <Paragraphs>117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Arial</vt:lpstr>
      <vt:lpstr>宋体</vt:lpstr>
      <vt:lpstr>Times New Roman</vt:lpstr>
      <vt:lpstr>第一PPT模板网-WWW.1PPT.COM</vt:lpstr>
      <vt:lpstr>第一PPT模板网-WWW.1PPT.COM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www.edudown.net</Manager>
  <Company>www.edudown.net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第一PPT模板网-WWW.1PPT.COM</dc:title>
  <dc:subject>第一PPT模板网-WWW.1PPT.COM</dc:subject>
  <dc:creator>第一PPT模板网-WWW.1PPT.COM</dc:creator>
  <cp:keywords>第一PPT模板网-WWW.1PPT.COM</cp:keywords>
  <dc:description>第一PPT模板网-WWW.1PPT.COM_x000d_
</dc:description>
  <cp:lastModifiedBy>微软用户</cp:lastModifiedBy>
  <cp:revision>24</cp:revision>
  <dcterms:created xsi:type="dcterms:W3CDTF">2012-04-25T12:23:53Z</dcterms:created>
  <dcterms:modified xsi:type="dcterms:W3CDTF">2017-01-08T02:33:27Z</dcterms:modified>
  <cp:category>第一PPT模板网-WWW.1PPT.COM</cp:category>
</cp:coreProperties>
</file>