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13"/>
  </p:notesMasterIdLst>
  <p:sldIdLst>
    <p:sldId id="331" r:id="rId3"/>
    <p:sldId id="383" r:id="rId4"/>
    <p:sldId id="303" r:id="rId5"/>
    <p:sldId id="392" r:id="rId6"/>
    <p:sldId id="391" r:id="rId7"/>
    <p:sldId id="390" r:id="rId8"/>
    <p:sldId id="389" r:id="rId9"/>
    <p:sldId id="384" r:id="rId10"/>
    <p:sldId id="393" r:id="rId11"/>
    <p:sldId id="39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66"/>
    <a:srgbClr val="FF0000"/>
    <a:srgbClr val="CC0000"/>
    <a:srgbClr val="CC3300"/>
    <a:srgbClr val="FFFFFF"/>
    <a:srgbClr val="008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9485" autoAdjust="0"/>
  </p:normalViewPr>
  <p:slideViewPr>
    <p:cSldViewPr snapToGrid="0">
      <p:cViewPr>
        <p:scale>
          <a:sx n="100" d="100"/>
          <a:sy n="100" d="100"/>
        </p:scale>
        <p:origin x="-288" y="-264"/>
      </p:cViewPr>
      <p:guideLst>
        <p:guide orient="horz" pos="2175"/>
        <p:guide pos="2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Gulim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Gulim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Gulim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Gulim" pitchFamily="34" charset="-127"/>
              </a:defRPr>
            </a:lvl1pPr>
          </a:lstStyle>
          <a:p>
            <a:fld id="{74E1F265-74FB-4D1A-A806-2B1FC6FE796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389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png"/><Relationship Id="rId1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image" Target="../media/image10.png"/><Relationship Id="rId1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3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85882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" name="Picture 619" descr="artplus_music_watermelody02_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0" name="Picture 628" descr="artplus_music_watermelody02_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0" y="0"/>
            <a:ext cx="66675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4" name="Picture 632" descr="artplus_music_watermelody02_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8" name="Picture 626" descr="artplus_music_watermelody02_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9275" y="5246688"/>
            <a:ext cx="3514725" cy="161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3" name="Picture 621" descr="artplus_music_watermelody02_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16538"/>
            <a:ext cx="3363913" cy="154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5" name="Picture 623" descr="artplus_plant_butterfly03_b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62538"/>
            <a:ext cx="1527175" cy="17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7" name="Picture 625" descr="artplus_plant_butterfly03_b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300" y="5816600"/>
            <a:ext cx="211455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2" name="Picture 630" descr="artplus_music_watermelody02_a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97266">
            <a:off x="3500438" y="2681288"/>
            <a:ext cx="1246187" cy="18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3" name="Picture 631" descr="artplus_music_watermelody02_b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2138">
            <a:off x="6310313" y="2771775"/>
            <a:ext cx="1482725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5" name="Picture 633" descr="artplus_music_watermelody02_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5825"/>
            <a:ext cx="91440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6" name="Picture 634" descr="artplus_music_watermelody02_l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2850" y="3822700"/>
            <a:ext cx="388938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7" name="Picture 635" descr="artplus_music_watermelody02_l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6550" y="3946525"/>
            <a:ext cx="579438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4" name="Picture 622" descr="artplus_plant_butterfly03_c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3425" y="4772025"/>
            <a:ext cx="3592513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8" name="Picture 636" descr="artplus_music_watermelody02_l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8863" y="949325"/>
            <a:ext cx="465137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9" name="Picture 637" descr="artplus_music_watermelody02_l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19306">
            <a:off x="8469313" y="3979863"/>
            <a:ext cx="360362" cy="3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0" name="Picture 638" descr="artplus_music_watermelody02_a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97266">
            <a:off x="7400925" y="147638"/>
            <a:ext cx="490538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2" name="Picture 640" descr="artplus_music_watermelody02_l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4825" y="-320675"/>
            <a:ext cx="579438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7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936625"/>
            <a:ext cx="8269287" cy="114617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</a:p>
        </p:txBody>
      </p:sp>
      <p:sp>
        <p:nvSpPr>
          <p:cNvPr id="3228" name="Rectangle 156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461963" y="2089150"/>
            <a:ext cx="8247062" cy="59848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</a:p>
        </p:txBody>
      </p:sp>
      <p:sp>
        <p:nvSpPr>
          <p:cNvPr id="3229" name="Rectangle 157"/>
          <p:cNvSpPr>
            <a:spLocks noGrp="1" noChangeArrowheads="1"/>
          </p:cNvSpPr>
          <p:nvPr>
            <p:ph type="dt" sz="quarter" idx="2"/>
          </p:nvPr>
        </p:nvSpPr>
        <p:spPr>
          <a:xfrm>
            <a:off x="5367338" y="6481763"/>
            <a:ext cx="2133600" cy="269875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230" name="Rectangle 158"/>
          <p:cNvSpPr>
            <a:spLocks noGrp="1" noChangeArrowheads="1"/>
          </p:cNvSpPr>
          <p:nvPr>
            <p:ph type="ftr" sz="quarter" idx="3"/>
          </p:nvPr>
        </p:nvSpPr>
        <p:spPr>
          <a:xfrm>
            <a:off x="2566988" y="6477000"/>
            <a:ext cx="2711450" cy="269875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pic>
        <p:nvPicPr>
          <p:cNvPr id="3692" name="Picture 620" descr="artplus_music_watermelody02_d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" y="2794000"/>
            <a:ext cx="2752725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1" name="Rectangle 15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438" y="6488113"/>
            <a:ext cx="815975" cy="269875"/>
          </a:xfrm>
        </p:spPr>
        <p:txBody>
          <a:bodyPr/>
          <a:lstStyle>
            <a:lvl1pPr algn="l">
              <a:defRPr/>
            </a:lvl1pPr>
          </a:lstStyle>
          <a:p>
            <a:fld id="{A661A64D-632A-4693-A143-92E9A193A1A3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3000" fill="hold"/>
                                        <p:tgtEl>
                                          <p:spTgt spid="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6C594-CE54-458E-930A-7F27E64B18D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553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61225" y="85725"/>
            <a:ext cx="2274888" cy="65166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4975" y="85725"/>
            <a:ext cx="6673850" cy="65166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35F47-BBE0-4BE6-9834-16833DC9BBC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0585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975" y="85725"/>
            <a:ext cx="8285163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1306513" y="1550988"/>
            <a:ext cx="8229600" cy="50514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7800" y="6554788"/>
            <a:ext cx="2133600" cy="303212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46363" y="6473825"/>
            <a:ext cx="2895600" cy="303213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075363" y="6473825"/>
            <a:ext cx="638175" cy="384175"/>
          </a:xfrm>
        </p:spPr>
        <p:txBody>
          <a:bodyPr/>
          <a:lstStyle>
            <a:lvl1pPr>
              <a:defRPr/>
            </a:lvl1pPr>
          </a:lstStyle>
          <a:p>
            <a:fld id="{6AD5B390-2248-4D3E-A767-57E4F67BEB4F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4578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72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15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18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58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58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76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1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AB53A-8CD9-4A0F-AD1A-F81DF2E3E16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701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51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56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15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3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7DC97-E275-49E0-94BC-A3A973668A5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8663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06513" y="1550988"/>
            <a:ext cx="403860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97513" y="1550988"/>
            <a:ext cx="403860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602D5-9EA8-40C1-81FD-CBD17F53A8B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715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53949-EB36-4376-BFAC-44D94D76C60B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553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B1F04-9EBB-447F-89D3-44D3CDA2319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360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F4F31-F302-4B0D-8B49-049D0E2B9032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923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8ABE4-E9C9-4BEE-BB64-9263D5063D6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644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FD357-4F80-4684-9295-F9702B7CC5D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361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Picture 64" descr="b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7800" y="6554788"/>
            <a:ext cx="21336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Gulim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46363" y="6473825"/>
            <a:ext cx="2895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Gulim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75363" y="6473825"/>
            <a:ext cx="6381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Gulim" pitchFamily="34" charset="-127"/>
              </a:defRPr>
            </a:lvl1pPr>
          </a:lstStyle>
          <a:p>
            <a:fld id="{1328A02C-4622-46AB-A4A4-5ADC65CC6CBD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1079" name="Picture 55" descr="artplus_music_watermelody02_i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artplus_music_watermelody02_i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91440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artplus_music_watermelody02_b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7415">
            <a:off x="187325" y="2679700"/>
            <a:ext cx="873125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artplus_music_watermelody02_a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97266">
            <a:off x="7777163" y="-1588"/>
            <a:ext cx="508000" cy="6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artplus_music_watermelody02_l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713" y="674688"/>
            <a:ext cx="3619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artplus_music_watermelody02_c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25" y="4860925"/>
            <a:ext cx="7588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 descr="artplus_music_watermelody02_l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2182813"/>
            <a:ext cx="579437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" name="Rectangle 40"/>
          <p:cNvSpPr>
            <a:spLocks noGrp="1" noChangeArrowheads="1"/>
          </p:cNvSpPr>
          <p:nvPr>
            <p:ph type="title"/>
          </p:nvPr>
        </p:nvSpPr>
        <p:spPr bwMode="white">
          <a:xfrm>
            <a:off x="434975" y="85725"/>
            <a:ext cx="82851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pic>
        <p:nvPicPr>
          <p:cNvPr id="1083" name="Picture 59" descr="artplus_music_watermelody02_m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48213"/>
            <a:ext cx="879475" cy="21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6513" y="1550988"/>
            <a:ext cx="8229600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" grpId="0" autoUpdateAnimBg="0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Y동녘B" pitchFamily="18" charset="-127"/>
          <a:ea typeface="HY동녘B" pitchFamily="18" charset="-127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Y동녘B" pitchFamily="18" charset="-127"/>
          <a:ea typeface="HY동녘B" pitchFamily="18" charset="-127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Y동녘B" pitchFamily="18" charset="-127"/>
          <a:ea typeface="HY동녘B" pitchFamily="18" charset="-127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Y동녘B" pitchFamily="18" charset="-127"/>
          <a:ea typeface="HY동녘B" pitchFamily="18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Y동녘B" pitchFamily="18" charset="-127"/>
          <a:ea typeface="HY동녘B" pitchFamily="18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Y동녘B" pitchFamily="18" charset="-127"/>
          <a:ea typeface="HY동녘B" pitchFamily="18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Y동녘B" pitchFamily="18" charset="-127"/>
          <a:ea typeface="HY동녘B" pitchFamily="18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Y동녘B" pitchFamily="18" charset="-127"/>
          <a:ea typeface="HY동녘B" pitchFamily="18" charset="-127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Ø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Ø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Ø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Ø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Ø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Ø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Ø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Ø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Ø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79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25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hyperlink" Target="http://www.1ppt.cn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26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8" name="Picture 6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041400" y="484188"/>
            <a:ext cx="987425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1" name="WordArt 9"/>
          <p:cNvSpPr>
            <a:spLocks noChangeArrowheads="1" noChangeShapeType="1" noTextEdit="1"/>
          </p:cNvSpPr>
          <p:nvPr/>
        </p:nvSpPr>
        <p:spPr bwMode="auto">
          <a:xfrm>
            <a:off x="1247775" y="988219"/>
            <a:ext cx="6953250" cy="20835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000" b="1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Module </a:t>
            </a:r>
            <a:r>
              <a:rPr lang="en-US" altLang="zh-CN" sz="20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9 Unit </a:t>
            </a:r>
            <a:r>
              <a:rPr lang="en-US" altLang="zh-CN" sz="2000" b="1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1  </a:t>
            </a:r>
          </a:p>
          <a:p>
            <a:pPr algn="ctr"/>
            <a:r>
              <a:rPr lang="en-US" altLang="zh-CN" sz="3600" b="1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Turn left</a:t>
            </a:r>
            <a:endParaRPr lang="zh-CN" altLang="en-US" sz="3600" b="1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31382" y="4316070"/>
            <a:ext cx="5186035" cy="470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400" b="1" kern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780928"/>
            <a:ext cx="9144000" cy="158417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7807" y="980728"/>
            <a:ext cx="6488385" cy="12496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0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Line 3"/>
          <p:cNvSpPr>
            <a:spLocks noChangeShapeType="1"/>
          </p:cNvSpPr>
          <p:nvPr/>
        </p:nvSpPr>
        <p:spPr bwMode="gray">
          <a:xfrm flipH="1">
            <a:off x="0" y="6400800"/>
            <a:ext cx="2819400" cy="228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628" name="Line 4"/>
          <p:cNvSpPr>
            <a:spLocks noChangeShapeType="1"/>
          </p:cNvSpPr>
          <p:nvPr/>
        </p:nvSpPr>
        <p:spPr bwMode="gray">
          <a:xfrm flipH="1">
            <a:off x="0" y="3962400"/>
            <a:ext cx="609600" cy="2667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629" name="AutoShape 5"/>
          <p:cNvSpPr>
            <a:spLocks noChangeArrowheads="1"/>
          </p:cNvSpPr>
          <p:nvPr/>
        </p:nvSpPr>
        <p:spPr bwMode="gray">
          <a:xfrm>
            <a:off x="1614488" y="35433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630" name="AutoShape 6"/>
          <p:cNvSpPr>
            <a:spLocks noChangeArrowheads="1"/>
          </p:cNvSpPr>
          <p:nvPr/>
        </p:nvSpPr>
        <p:spPr bwMode="gray">
          <a:xfrm>
            <a:off x="2506663" y="403225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631" name="AutoShape 7"/>
          <p:cNvSpPr>
            <a:spLocks noChangeArrowheads="1"/>
          </p:cNvSpPr>
          <p:nvPr/>
        </p:nvSpPr>
        <p:spPr bwMode="gray">
          <a:xfrm>
            <a:off x="2884488" y="53340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632" name="Line 8"/>
          <p:cNvSpPr>
            <a:spLocks noChangeShapeType="1"/>
          </p:cNvSpPr>
          <p:nvPr/>
        </p:nvSpPr>
        <p:spPr bwMode="gray">
          <a:xfrm flipH="1">
            <a:off x="0" y="3751263"/>
            <a:ext cx="1665288" cy="2878137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633" name="Line 9"/>
          <p:cNvSpPr>
            <a:spLocks noChangeShapeType="1"/>
          </p:cNvSpPr>
          <p:nvPr/>
        </p:nvSpPr>
        <p:spPr bwMode="gray">
          <a:xfrm flipH="1">
            <a:off x="0" y="5481638"/>
            <a:ext cx="2895600" cy="1147762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634" name="Line 10"/>
          <p:cNvSpPr>
            <a:spLocks noChangeShapeType="1"/>
          </p:cNvSpPr>
          <p:nvPr/>
        </p:nvSpPr>
        <p:spPr bwMode="gray">
          <a:xfrm flipH="1">
            <a:off x="0" y="2243138"/>
            <a:ext cx="1866900" cy="438626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635" name="Line 11"/>
          <p:cNvSpPr>
            <a:spLocks noChangeShapeType="1"/>
          </p:cNvSpPr>
          <p:nvPr/>
        </p:nvSpPr>
        <p:spPr bwMode="gray">
          <a:xfrm flipH="1">
            <a:off x="0" y="3570288"/>
            <a:ext cx="2309813" cy="3059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636" name="Line 12"/>
          <p:cNvSpPr>
            <a:spLocks noChangeShapeType="1"/>
          </p:cNvSpPr>
          <p:nvPr/>
        </p:nvSpPr>
        <p:spPr bwMode="gray">
          <a:xfrm flipH="1">
            <a:off x="0" y="4837113"/>
            <a:ext cx="2846388" cy="1792287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637" name="Line 13"/>
          <p:cNvSpPr>
            <a:spLocks noChangeShapeType="1"/>
          </p:cNvSpPr>
          <p:nvPr/>
        </p:nvSpPr>
        <p:spPr bwMode="gray">
          <a:xfrm flipH="1">
            <a:off x="0" y="5883275"/>
            <a:ext cx="3867150" cy="74612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4638" name="Group 14"/>
          <p:cNvGrpSpPr>
            <a:grpSpLocks/>
          </p:cNvGrpSpPr>
          <p:nvPr/>
        </p:nvGrpSpPr>
        <p:grpSpPr bwMode="auto">
          <a:xfrm>
            <a:off x="0" y="4441825"/>
            <a:ext cx="2527300" cy="2416175"/>
            <a:chOff x="0" y="2654"/>
            <a:chExt cx="1592" cy="1522"/>
          </a:xfrm>
        </p:grpSpPr>
        <p:sp>
          <p:nvSpPr>
            <p:cNvPr id="154639" name="Arc 15"/>
            <p:cNvSpPr>
              <a:spLocks/>
            </p:cNvSpPr>
            <p:nvPr/>
          </p:nvSpPr>
          <p:spPr bwMode="gray">
            <a:xfrm>
              <a:off x="0" y="2733"/>
              <a:ext cx="1440" cy="14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80808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40" name="Line 16"/>
            <p:cNvSpPr>
              <a:spLocks noChangeShapeType="1"/>
            </p:cNvSpPr>
            <p:nvPr/>
          </p:nvSpPr>
          <p:spPr bwMode="gray">
            <a:xfrm flipH="1">
              <a:off x="0" y="2654"/>
              <a:ext cx="1592" cy="152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641" name="Arc 17"/>
            <p:cNvSpPr>
              <a:spLocks/>
            </p:cNvSpPr>
            <p:nvPr/>
          </p:nvSpPr>
          <p:spPr bwMode="gray">
            <a:xfrm>
              <a:off x="0" y="2796"/>
              <a:ext cx="1382" cy="13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CBBC63">
                    <a:gamma/>
                    <a:shade val="72941"/>
                    <a:invGamma/>
                  </a:srgbClr>
                </a:gs>
                <a:gs pos="100000">
                  <a:srgbClr val="CBBC63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CBBC63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42" name="Arc 18"/>
            <p:cNvSpPr>
              <a:spLocks/>
            </p:cNvSpPr>
            <p:nvPr/>
          </p:nvSpPr>
          <p:spPr bwMode="gray">
            <a:xfrm>
              <a:off x="14" y="2817"/>
              <a:ext cx="1347" cy="13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CBBC63">
                    <a:alpha val="0"/>
                  </a:srgbClr>
                </a:gs>
                <a:gs pos="100000">
                  <a:srgbClr val="CBBC63">
                    <a:gamma/>
                    <a:tint val="63529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CBBC63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43" name="Text Box 19"/>
            <p:cNvSpPr txBox="1">
              <a:spLocks noChangeArrowheads="1"/>
            </p:cNvSpPr>
            <p:nvPr/>
          </p:nvSpPr>
          <p:spPr bwMode="gray">
            <a:xfrm>
              <a:off x="46" y="3373"/>
              <a:ext cx="10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ko-KR" sz="20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Gulim" pitchFamily="34" charset="-127"/>
              </a:endParaRPr>
            </a:p>
          </p:txBody>
        </p:sp>
      </p:grpSp>
      <p:sp>
        <p:nvSpPr>
          <p:cNvPr id="154648" name="AutoShape 24"/>
          <p:cNvSpPr>
            <a:spLocks noChangeArrowheads="1"/>
          </p:cNvSpPr>
          <p:nvPr/>
        </p:nvSpPr>
        <p:spPr bwMode="gray">
          <a:xfrm>
            <a:off x="3425825" y="5683250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0980"/>
                  <a:invGamma/>
                </a:schemeClr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54657" name="Group 33"/>
          <p:cNvGrpSpPr>
            <a:grpSpLocks/>
          </p:cNvGrpSpPr>
          <p:nvPr/>
        </p:nvGrpSpPr>
        <p:grpSpPr bwMode="auto">
          <a:xfrm>
            <a:off x="3857625" y="4786313"/>
            <a:ext cx="128588" cy="128587"/>
            <a:chOff x="2995" y="1525"/>
            <a:chExt cx="112" cy="112"/>
          </a:xfrm>
        </p:grpSpPr>
        <p:sp>
          <p:nvSpPr>
            <p:cNvPr id="154658" name="AutoShape 34"/>
            <p:cNvSpPr>
              <a:spLocks noChangeArrowheads="1"/>
            </p:cNvSpPr>
            <p:nvPr/>
          </p:nvSpPr>
          <p:spPr bwMode="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8F8F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59" name="AutoShape 35"/>
            <p:cNvSpPr>
              <a:spLocks noChangeArrowheads="1"/>
            </p:cNvSpPr>
            <p:nvPr/>
          </p:nvSpPr>
          <p:spPr bwMode="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1910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4665" name="AutoShape 41"/>
          <p:cNvSpPr>
            <a:spLocks noChangeArrowheads="1"/>
          </p:cNvSpPr>
          <p:nvPr/>
        </p:nvSpPr>
        <p:spPr bwMode="gray">
          <a:xfrm>
            <a:off x="1608138" y="1630363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666" name="AutoShape 42"/>
          <p:cNvSpPr>
            <a:spLocks noChangeArrowheads="1"/>
          </p:cNvSpPr>
          <p:nvPr/>
        </p:nvSpPr>
        <p:spPr bwMode="gray">
          <a:xfrm>
            <a:off x="2181225" y="3071813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8627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667" name="AutoShape 43"/>
          <p:cNvSpPr>
            <a:spLocks noChangeArrowheads="1"/>
          </p:cNvSpPr>
          <p:nvPr/>
        </p:nvSpPr>
        <p:spPr bwMode="gray">
          <a:xfrm>
            <a:off x="2752725" y="4386263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668" name="AutoShape 44"/>
          <p:cNvSpPr>
            <a:spLocks noChangeArrowheads="1"/>
          </p:cNvSpPr>
          <p:nvPr/>
        </p:nvSpPr>
        <p:spPr bwMode="gray">
          <a:xfrm>
            <a:off x="534988" y="3732213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669" name="AutoShape 45"/>
          <p:cNvSpPr>
            <a:spLocks noChangeArrowheads="1"/>
          </p:cNvSpPr>
          <p:nvPr/>
        </p:nvSpPr>
        <p:spPr bwMode="gray">
          <a:xfrm>
            <a:off x="2819400" y="6302375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54675" name="Group 51"/>
          <p:cNvGrpSpPr>
            <a:grpSpLocks/>
          </p:cNvGrpSpPr>
          <p:nvPr/>
        </p:nvGrpSpPr>
        <p:grpSpPr bwMode="auto">
          <a:xfrm>
            <a:off x="2303463" y="1136650"/>
            <a:ext cx="6264275" cy="1246188"/>
            <a:chOff x="720" y="1392"/>
            <a:chExt cx="4058" cy="480"/>
          </a:xfrm>
        </p:grpSpPr>
        <p:sp>
          <p:nvSpPr>
            <p:cNvPr id="154676" name="AutoShape 5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54677" name="Group 5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54678" name="AutoShape 5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4679" name="AutoShape 5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54680" name="Group 56"/>
          <p:cNvGrpSpPr>
            <a:grpSpLocks/>
          </p:cNvGrpSpPr>
          <p:nvPr/>
        </p:nvGrpSpPr>
        <p:grpSpPr bwMode="auto">
          <a:xfrm>
            <a:off x="2832100" y="2938463"/>
            <a:ext cx="5849938" cy="1109662"/>
            <a:chOff x="720" y="1392"/>
            <a:chExt cx="4058" cy="480"/>
          </a:xfrm>
        </p:grpSpPr>
        <p:sp>
          <p:nvSpPr>
            <p:cNvPr id="154681" name="AutoShape 5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54682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54683" name="AutoShape 5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4684" name="AutoShape 6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33333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54685" name="Group 61"/>
          <p:cNvGrpSpPr>
            <a:grpSpLocks/>
          </p:cNvGrpSpPr>
          <p:nvPr/>
        </p:nvGrpSpPr>
        <p:grpSpPr bwMode="auto">
          <a:xfrm>
            <a:off x="3794125" y="4487863"/>
            <a:ext cx="5311775" cy="1284287"/>
            <a:chOff x="720" y="1392"/>
            <a:chExt cx="4058" cy="480"/>
          </a:xfrm>
        </p:grpSpPr>
        <p:sp>
          <p:nvSpPr>
            <p:cNvPr id="154686" name="AutoShape 6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54687" name="Group 6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54688" name="AutoShape 6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4689" name="AutoShape 6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5105" name="WordArt 1"/>
          <p:cNvSpPr>
            <a:spLocks noChangeArrowheads="1" noChangeShapeType="1" noTextEdit="1"/>
          </p:cNvSpPr>
          <p:nvPr/>
        </p:nvSpPr>
        <p:spPr bwMode="auto">
          <a:xfrm rot="5400000">
            <a:off x="-781843" y="4304506"/>
            <a:ext cx="3194050" cy="8112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CN" alt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华文行楷"/>
                <a:ea typeface="华文行楷"/>
              </a:rPr>
              <a:t>教学目标</a:t>
            </a:r>
          </a:p>
        </p:txBody>
      </p:sp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2492375" y="1303338"/>
            <a:ext cx="5848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ea typeface="宋体" pitchFamily="2" charset="-122"/>
              </a:rPr>
              <a:t>（一）、知识目标：</a:t>
            </a:r>
            <a:r>
              <a:rPr lang="en-US" altLang="zh-CN" dirty="0">
                <a:ea typeface="宋体" pitchFamily="2" charset="-122"/>
              </a:rPr>
              <a:t>1.</a:t>
            </a:r>
            <a:r>
              <a:rPr lang="zh-CN" altLang="en-US" dirty="0">
                <a:ea typeface="宋体" pitchFamily="2" charset="-122"/>
              </a:rPr>
              <a:t>熟练掌握词组：</a:t>
            </a:r>
            <a:r>
              <a:rPr lang="en-US" altLang="zh-CN" dirty="0">
                <a:ea typeface="宋体" pitchFamily="2" charset="-122"/>
              </a:rPr>
              <a:t>Turn left! Turn right! Go straight on!</a:t>
            </a:r>
          </a:p>
          <a:p>
            <a:r>
              <a:rPr lang="en-US" altLang="zh-CN" dirty="0">
                <a:ea typeface="宋体" pitchFamily="2" charset="-122"/>
              </a:rPr>
              <a:t>2.</a:t>
            </a:r>
            <a:r>
              <a:rPr lang="zh-CN" altLang="en-US" dirty="0">
                <a:ea typeface="宋体" pitchFamily="2" charset="-122"/>
              </a:rPr>
              <a:t>掌握句型</a:t>
            </a:r>
            <a:r>
              <a:rPr lang="en-US" altLang="zh-CN" dirty="0">
                <a:ea typeface="宋体" pitchFamily="2" charset="-122"/>
              </a:rPr>
              <a:t>: Where’s...,please?</a:t>
            </a:r>
            <a:endParaRPr lang="zh-CN" altLang="en-US" dirty="0">
              <a:ea typeface="宋体" pitchFamily="2" charset="-122"/>
            </a:endParaRP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3016250" y="3017838"/>
            <a:ext cx="52863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ea typeface="宋体" pitchFamily="2" charset="-122"/>
              </a:rPr>
              <a:t>（二）、能力目标</a:t>
            </a:r>
            <a:r>
              <a:rPr lang="en-US" altLang="zh-CN" dirty="0">
                <a:ea typeface="宋体" pitchFamily="2" charset="-122"/>
              </a:rPr>
              <a:t>:</a:t>
            </a:r>
            <a:r>
              <a:rPr lang="zh-CN" altLang="en-US" dirty="0">
                <a:ea typeface="宋体" pitchFamily="2" charset="-122"/>
              </a:rPr>
              <a:t>熟练使用所学词语在生活中进行交际，培养学生的快速反应能力、自主学习能力等综合运用英语的能力。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3783013" y="4646613"/>
            <a:ext cx="53609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ea typeface="宋体" pitchFamily="2" charset="-122"/>
              </a:rPr>
              <a:t>（三）、情感目标：培养合作与创新精神，使学生们乐于参与各种英语实践活动。引导学生正确使用礼貌用语。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rrowheads="1"/>
          </p:cNvSpPr>
          <p:nvPr/>
        </p:nvSpPr>
        <p:spPr bwMode="invGray">
          <a:xfrm>
            <a:off x="5365750" y="3743325"/>
            <a:ext cx="728663" cy="266700"/>
          </a:xfrm>
          <a:prstGeom prst="rightArrow">
            <a:avLst>
              <a:gd name="adj1" fmla="val 35167"/>
              <a:gd name="adj2" fmla="val 110639"/>
            </a:avLst>
          </a:prstGeom>
          <a:gradFill rotWithShape="1">
            <a:gsLst>
              <a:gs pos="0">
                <a:srgbClr val="B2B2B2">
                  <a:gamma/>
                  <a:shade val="89020"/>
                  <a:invGamma/>
                  <a:alpha val="0"/>
                </a:srgbClr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invGray">
          <a:xfrm rot="-10800000">
            <a:off x="3148013" y="3738563"/>
            <a:ext cx="795337" cy="265112"/>
          </a:xfrm>
          <a:prstGeom prst="rightArrow">
            <a:avLst>
              <a:gd name="adj1" fmla="val 35167"/>
              <a:gd name="adj2" fmla="val 121486"/>
            </a:avLst>
          </a:prstGeom>
          <a:gradFill rotWithShape="1">
            <a:gsLst>
              <a:gs pos="0">
                <a:srgbClr val="B2B2B2">
                  <a:gamma/>
                  <a:shade val="89020"/>
                  <a:invGamma/>
                  <a:alpha val="0"/>
                </a:srgbClr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gray">
          <a:xfrm>
            <a:off x="2914650" y="2116138"/>
            <a:ext cx="3444875" cy="3446462"/>
          </a:xfrm>
          <a:prstGeom prst="ellipse">
            <a:avLst/>
          </a:pr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7595" name="Oval 11"/>
          <p:cNvSpPr>
            <a:spLocks noChangeArrowheads="1"/>
          </p:cNvSpPr>
          <p:nvPr/>
        </p:nvSpPr>
        <p:spPr bwMode="gray">
          <a:xfrm>
            <a:off x="3646488" y="2886075"/>
            <a:ext cx="1989137" cy="1987550"/>
          </a:xfrm>
          <a:prstGeom prst="ellipse">
            <a:avLst/>
          </a:prstGeom>
          <a:gradFill rotWithShape="1">
            <a:gsLst>
              <a:gs pos="0">
                <a:srgbClr val="0099CC">
                  <a:gamma/>
                  <a:tint val="42353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tint val="42353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gray">
          <a:xfrm>
            <a:off x="3776663" y="3016250"/>
            <a:ext cx="1728787" cy="1727200"/>
          </a:xfrm>
          <a:prstGeom prst="ellipse">
            <a:avLst/>
          </a:prstGeom>
          <a:gradFill rotWithShape="1">
            <a:gsLst>
              <a:gs pos="0">
                <a:srgbClr val="0099CC">
                  <a:gamma/>
                  <a:shade val="54118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54118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gray">
          <a:xfrm>
            <a:off x="3778250" y="3019425"/>
            <a:ext cx="1728788" cy="1727200"/>
          </a:xfrm>
          <a:prstGeom prst="ellipse">
            <a:avLst/>
          </a:prstGeom>
          <a:gradFill rotWithShape="1">
            <a:gsLst>
              <a:gs pos="0">
                <a:srgbClr val="0099CC">
                  <a:gamma/>
                  <a:shade val="63529"/>
                  <a:invGamma/>
                </a:srgbClr>
              </a:gs>
              <a:gs pos="100000">
                <a:srgbClr val="0099CC">
                  <a:alpha val="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gray">
          <a:xfrm>
            <a:off x="3870325" y="3101975"/>
            <a:ext cx="1555750" cy="1555750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67599" name="Group 15"/>
          <p:cNvGrpSpPr>
            <a:grpSpLocks/>
          </p:cNvGrpSpPr>
          <p:nvPr/>
        </p:nvGrpSpPr>
        <p:grpSpPr bwMode="auto">
          <a:xfrm>
            <a:off x="3897313" y="3119438"/>
            <a:ext cx="1508125" cy="1506537"/>
            <a:chOff x="4166" y="1706"/>
            <a:chExt cx="1252" cy="1252"/>
          </a:xfrm>
        </p:grpSpPr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67603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67604" name="Text Box 20"/>
          <p:cNvSpPr txBox="1">
            <a:spLocks noChangeArrowheads="1"/>
          </p:cNvSpPr>
          <p:nvPr/>
        </p:nvSpPr>
        <p:spPr bwMode="gray">
          <a:xfrm>
            <a:off x="4445000" y="36671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400" b="1">
                <a:solidFill>
                  <a:srgbClr val="080808"/>
                </a:solidFill>
                <a:ea typeface="Gulim" pitchFamily="34" charset="-127"/>
              </a:rPr>
              <a:t>A</a:t>
            </a:r>
            <a:endParaRPr lang="en-US" altLang="ko-KR" sz="2400" b="1">
              <a:solidFill>
                <a:srgbClr val="080808"/>
              </a:solidFill>
              <a:ea typeface="Gulim" pitchFamily="34" charset="-127"/>
            </a:endParaRPr>
          </a:p>
        </p:txBody>
      </p:sp>
      <p:sp>
        <p:nvSpPr>
          <p:cNvPr id="67605" name="AutoShape 21"/>
          <p:cNvSpPr>
            <a:spLocks noChangeArrowheads="1"/>
          </p:cNvSpPr>
          <p:nvPr/>
        </p:nvSpPr>
        <p:spPr bwMode="gray">
          <a:xfrm>
            <a:off x="212725" y="3668713"/>
            <a:ext cx="2897188" cy="4079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zh-TW" b="1">
                <a:solidFill>
                  <a:srgbClr val="FEFEFE"/>
                </a:solidFill>
                <a:ea typeface="Gulim" pitchFamily="34" charset="-127"/>
              </a:rPr>
              <a:t>2</a:t>
            </a:r>
            <a:endParaRPr lang="en-US" altLang="ko-KR" b="1">
              <a:solidFill>
                <a:srgbClr val="FEFEFE"/>
              </a:solidFill>
              <a:ea typeface="Gulim" pitchFamily="34" charset="-127"/>
            </a:endParaRPr>
          </a:p>
        </p:txBody>
      </p:sp>
      <p:sp>
        <p:nvSpPr>
          <p:cNvPr id="67606" name="AutoShape 22"/>
          <p:cNvSpPr>
            <a:spLocks noChangeArrowheads="1"/>
          </p:cNvSpPr>
          <p:nvPr/>
        </p:nvSpPr>
        <p:spPr bwMode="gray">
          <a:xfrm>
            <a:off x="2990850" y="1849438"/>
            <a:ext cx="3362325" cy="446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zh-TW" b="1">
                <a:solidFill>
                  <a:srgbClr val="FEFEFE"/>
                </a:solidFill>
                <a:ea typeface="Gulim" pitchFamily="34" charset="-127"/>
              </a:rPr>
              <a:t>1</a:t>
            </a:r>
            <a:endParaRPr lang="en-US" altLang="ko-KR" b="1">
              <a:solidFill>
                <a:srgbClr val="FEFEFE"/>
              </a:solidFill>
              <a:ea typeface="Gulim" pitchFamily="34" charset="-127"/>
            </a:endParaRPr>
          </a:p>
        </p:txBody>
      </p:sp>
      <p:sp>
        <p:nvSpPr>
          <p:cNvPr id="67608" name="AutoShape 24"/>
          <p:cNvSpPr>
            <a:spLocks noChangeArrowheads="1"/>
          </p:cNvSpPr>
          <p:nvPr/>
        </p:nvSpPr>
        <p:spPr bwMode="gray">
          <a:xfrm>
            <a:off x="6088063" y="3629025"/>
            <a:ext cx="2454275" cy="420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r" eaLnBrk="0" hangingPunct="0"/>
            <a:r>
              <a:rPr lang="en-US" altLang="zh-CN" b="1">
                <a:solidFill>
                  <a:srgbClr val="FEFEFE"/>
                </a:solidFill>
                <a:ea typeface="Gulim" pitchFamily="34" charset="-127"/>
              </a:rPr>
              <a:t>4</a:t>
            </a:r>
            <a:endParaRPr lang="en-US" altLang="ko-KR" b="1">
              <a:solidFill>
                <a:srgbClr val="FEFEFE"/>
              </a:solidFill>
              <a:ea typeface="Gulim" pitchFamily="34" charset="-127"/>
            </a:endParaRPr>
          </a:p>
        </p:txBody>
      </p:sp>
      <p:sp>
        <p:nvSpPr>
          <p:cNvPr id="67609" name="AutoShape 25"/>
          <p:cNvSpPr>
            <a:spLocks noChangeArrowheads="1"/>
          </p:cNvSpPr>
          <p:nvPr/>
        </p:nvSpPr>
        <p:spPr bwMode="gray">
          <a:xfrm>
            <a:off x="3436938" y="5480050"/>
            <a:ext cx="2454275" cy="420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r" eaLnBrk="0" hangingPunct="0"/>
            <a:r>
              <a:rPr lang="en-US" altLang="zh-CN" b="1">
                <a:solidFill>
                  <a:srgbClr val="FEFEFE"/>
                </a:solidFill>
                <a:ea typeface="Gulim" pitchFamily="34" charset="-127"/>
              </a:rPr>
              <a:t>3</a:t>
            </a:r>
            <a:endParaRPr lang="en-US" altLang="ko-KR" b="1">
              <a:solidFill>
                <a:srgbClr val="FEFEFE"/>
              </a:solidFill>
              <a:ea typeface="Gulim" pitchFamily="34" charset="-127"/>
            </a:endParaRPr>
          </a:p>
        </p:txBody>
      </p:sp>
      <p:sp>
        <p:nvSpPr>
          <p:cNvPr id="67619" name="Oval 35"/>
          <p:cNvSpPr>
            <a:spLocks noChangeArrowheads="1"/>
          </p:cNvSpPr>
          <p:nvPr/>
        </p:nvSpPr>
        <p:spPr bwMode="auto">
          <a:xfrm>
            <a:off x="8763000" y="6394450"/>
            <a:ext cx="3810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zh-TW" sz="2400" b="1">
                <a:latin typeface="Gulim" pitchFamily="34" charset="-127"/>
                <a:ea typeface="Gulim" pitchFamily="34" charset="-127"/>
              </a:rPr>
              <a:t>10</a:t>
            </a:r>
            <a:endParaRPr kumimoji="1" lang="en-US" altLang="ko-KR" sz="2400" b="1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7621" name="WordArt 37"/>
          <p:cNvSpPr>
            <a:spLocks noChangeArrowheads="1" noChangeShapeType="1" noTextEdit="1"/>
          </p:cNvSpPr>
          <p:nvPr/>
        </p:nvSpPr>
        <p:spPr bwMode="auto">
          <a:xfrm>
            <a:off x="2459038" y="747713"/>
            <a:ext cx="3883025" cy="71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/>
                <a:ea typeface="华文行楷"/>
              </a:rPr>
              <a:t>说</a:t>
            </a:r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/>
                <a:ea typeface="华文行楷"/>
              </a:rPr>
              <a:t>教学过程</a:t>
            </a:r>
          </a:p>
        </p:txBody>
      </p:sp>
      <p:sp>
        <p:nvSpPr>
          <p:cNvPr id="67622" name="Text Box 38"/>
          <p:cNvSpPr txBox="1">
            <a:spLocks noChangeArrowheads="1"/>
          </p:cNvSpPr>
          <p:nvPr/>
        </p:nvSpPr>
        <p:spPr bwMode="auto">
          <a:xfrm>
            <a:off x="3348038" y="1858963"/>
            <a:ext cx="2484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ea typeface="宋体" pitchFamily="2" charset="-122"/>
              </a:rPr>
              <a:t>导入新课，学习生词</a:t>
            </a:r>
          </a:p>
        </p:txBody>
      </p:sp>
      <p:sp>
        <p:nvSpPr>
          <p:cNvPr id="67623" name="Text Box 39"/>
          <p:cNvSpPr txBox="1">
            <a:spLocks noChangeArrowheads="1"/>
          </p:cNvSpPr>
          <p:nvPr/>
        </p:nvSpPr>
        <p:spPr bwMode="auto">
          <a:xfrm>
            <a:off x="552450" y="3675063"/>
            <a:ext cx="248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latin typeface="宋体" pitchFamily="2" charset="-122"/>
                <a:ea typeface="宋体" pitchFamily="2" charset="-122"/>
              </a:rPr>
              <a:t>任务呈现与课文学习</a:t>
            </a:r>
          </a:p>
        </p:txBody>
      </p:sp>
      <p:sp>
        <p:nvSpPr>
          <p:cNvPr id="67624" name="Text Box 40"/>
          <p:cNvSpPr txBox="1">
            <a:spLocks noChangeArrowheads="1"/>
          </p:cNvSpPr>
          <p:nvPr/>
        </p:nvSpPr>
        <p:spPr bwMode="auto">
          <a:xfrm>
            <a:off x="4132263" y="5480050"/>
            <a:ext cx="1462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ea typeface="宋体" pitchFamily="2" charset="-122"/>
              </a:rPr>
              <a:t>巩固与操练</a:t>
            </a:r>
          </a:p>
        </p:txBody>
      </p:sp>
      <p:sp>
        <p:nvSpPr>
          <p:cNvPr id="67625" name="Text Box 41"/>
          <p:cNvSpPr txBox="1">
            <a:spLocks noChangeArrowheads="1"/>
          </p:cNvSpPr>
          <p:nvPr/>
        </p:nvSpPr>
        <p:spPr bwMode="auto">
          <a:xfrm>
            <a:off x="6845300" y="3651250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ea typeface="宋体" pitchFamily="2" charset="-122"/>
              </a:rPr>
              <a:t>家庭作业</a:t>
            </a:r>
          </a:p>
        </p:txBody>
      </p:sp>
      <p:sp>
        <p:nvSpPr>
          <p:cNvPr id="67626" name="AutoShape 42"/>
          <p:cNvSpPr>
            <a:spLocks noChangeArrowheads="1"/>
          </p:cNvSpPr>
          <p:nvPr/>
        </p:nvSpPr>
        <p:spPr bwMode="invGray">
          <a:xfrm rot="-5400000">
            <a:off x="4281488" y="2547937"/>
            <a:ext cx="795338" cy="265113"/>
          </a:xfrm>
          <a:prstGeom prst="rightArrow">
            <a:avLst>
              <a:gd name="adj1" fmla="val 35167"/>
              <a:gd name="adj2" fmla="val 121486"/>
            </a:avLst>
          </a:prstGeom>
          <a:gradFill rotWithShape="1">
            <a:gsLst>
              <a:gs pos="0">
                <a:srgbClr val="B2B2B2">
                  <a:gamma/>
                  <a:shade val="89020"/>
                  <a:invGamma/>
                  <a:alpha val="0"/>
                </a:srgbClr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627" name="AutoShape 43"/>
          <p:cNvSpPr>
            <a:spLocks noChangeArrowheads="1"/>
          </p:cNvSpPr>
          <p:nvPr/>
        </p:nvSpPr>
        <p:spPr bwMode="invGray">
          <a:xfrm rot="5400000" flipV="1">
            <a:off x="4230688" y="4933950"/>
            <a:ext cx="795337" cy="265113"/>
          </a:xfrm>
          <a:prstGeom prst="rightArrow">
            <a:avLst>
              <a:gd name="adj1" fmla="val 35167"/>
              <a:gd name="adj2" fmla="val 121486"/>
            </a:avLst>
          </a:prstGeom>
          <a:gradFill rotWithShape="1">
            <a:gsLst>
              <a:gs pos="0">
                <a:srgbClr val="B2B2B2">
                  <a:gamma/>
                  <a:shade val="89020"/>
                  <a:invGamma/>
                  <a:alpha val="0"/>
                </a:srgbClr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628" name="AutoShape 44"/>
          <p:cNvSpPr>
            <a:spLocks noChangeArrowheads="1"/>
          </p:cNvSpPr>
          <p:nvPr/>
        </p:nvSpPr>
        <p:spPr bwMode="invGray">
          <a:xfrm rot="-5400000">
            <a:off x="4281488" y="2547937"/>
            <a:ext cx="795338" cy="265113"/>
          </a:xfrm>
          <a:prstGeom prst="rightArrow">
            <a:avLst>
              <a:gd name="adj1" fmla="val 35167"/>
              <a:gd name="adj2" fmla="val 121486"/>
            </a:avLst>
          </a:prstGeom>
          <a:gradFill rotWithShape="1">
            <a:gsLst>
              <a:gs pos="0">
                <a:srgbClr val="B2B2B2">
                  <a:gamma/>
                  <a:shade val="89020"/>
                  <a:invGamma/>
                  <a:alpha val="0"/>
                </a:srgbClr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3914678" y="414486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</a:p>
        </p:txBody>
      </p:sp>
      <p:grpSp>
        <p:nvGrpSpPr>
          <p:cNvPr id="180226" name="Group 2"/>
          <p:cNvGrpSpPr>
            <a:grpSpLocks/>
          </p:cNvGrpSpPr>
          <p:nvPr/>
        </p:nvGrpSpPr>
        <p:grpSpPr bwMode="auto">
          <a:xfrm>
            <a:off x="669925" y="1096963"/>
            <a:ext cx="7997825" cy="3443287"/>
            <a:chOff x="720" y="1392"/>
            <a:chExt cx="4058" cy="480"/>
          </a:xfrm>
        </p:grpSpPr>
        <p:sp>
          <p:nvSpPr>
            <p:cNvPr id="180227" name="AutoShape 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80228" name="Group 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80229" name="AutoShape 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30" name="AutoShape 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80232" name="Text Box 8"/>
          <p:cNvSpPr txBox="1">
            <a:spLocks noChangeArrowheads="1"/>
          </p:cNvSpPr>
          <p:nvPr/>
        </p:nvSpPr>
        <p:spPr bwMode="white">
          <a:xfrm>
            <a:off x="1338263" y="1052513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endParaRPr lang="ko-KR" altLang="en-US" sz="2400" b="1">
              <a:solidFill>
                <a:srgbClr val="FFFFFF"/>
              </a:solidFill>
              <a:ea typeface="Gulim" pitchFamily="34" charset="-127"/>
            </a:endParaRPr>
          </a:p>
        </p:txBody>
      </p:sp>
      <p:grpSp>
        <p:nvGrpSpPr>
          <p:cNvPr id="180233" name="Group 9"/>
          <p:cNvGrpSpPr>
            <a:grpSpLocks/>
          </p:cNvGrpSpPr>
          <p:nvPr/>
        </p:nvGrpSpPr>
        <p:grpSpPr bwMode="auto">
          <a:xfrm rot="16200000">
            <a:off x="1062038" y="1463675"/>
            <a:ext cx="406400" cy="390525"/>
            <a:chOff x="579" y="1386"/>
            <a:chExt cx="385" cy="383"/>
          </a:xfrm>
        </p:grpSpPr>
        <p:sp>
          <p:nvSpPr>
            <p:cNvPr id="180234" name="Oval 10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80235" name="Group 11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80236" name="Oval 12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80237" name="Oval 13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80238" name="Oval 14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80239" name="Oval 15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r>
                  <a:rPr lang="en-US" altLang="zh-CN" sz="2400" b="1" dirty="0">
                    <a:latin typeface="楷体_GB2312" pitchFamily="49" charset="-122"/>
                    <a:ea typeface="楷体_GB2312" pitchFamily="49" charset="-122"/>
                  </a:rPr>
                  <a:t>1</a:t>
                </a:r>
                <a:r>
                  <a:rPr lang="en-US" altLang="zh-CN" dirty="0">
                    <a:ea typeface="宋体" pitchFamily="2" charset="-122"/>
                  </a:rPr>
                  <a:t>.</a:t>
                </a:r>
              </a:p>
            </p:txBody>
          </p:sp>
        </p:grpSp>
      </p:grpSp>
      <p:sp>
        <p:nvSpPr>
          <p:cNvPr id="180295" name="Text Box 71"/>
          <p:cNvSpPr txBox="1">
            <a:spLocks noChangeArrowheads="1"/>
          </p:cNvSpPr>
          <p:nvPr/>
        </p:nvSpPr>
        <p:spPr bwMode="auto">
          <a:xfrm>
            <a:off x="863600" y="1938338"/>
            <a:ext cx="743902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ea typeface="宋体" pitchFamily="2" charset="-122"/>
              </a:rPr>
              <a:t>        首先，</a:t>
            </a:r>
            <a:r>
              <a:rPr lang="en-US" altLang="zh-CN" dirty="0">
                <a:ea typeface="宋体" pitchFamily="2" charset="-122"/>
              </a:rPr>
              <a:t>warming up </a:t>
            </a:r>
            <a:r>
              <a:rPr lang="zh-CN" altLang="en-US" dirty="0">
                <a:ea typeface="宋体" pitchFamily="2" charset="-122"/>
              </a:rPr>
              <a:t>这环节，我以一首“</a:t>
            </a:r>
            <a:r>
              <a:rPr lang="en-US" altLang="zh-CN" dirty="0">
                <a:ea typeface="宋体" pitchFamily="2" charset="-122"/>
              </a:rPr>
              <a:t>Shake </a:t>
            </a:r>
            <a:r>
              <a:rPr lang="en-US" altLang="zh-CN" dirty="0" err="1">
                <a:ea typeface="宋体" pitchFamily="2" charset="-122"/>
              </a:rPr>
              <a:t>shake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err="1">
                <a:ea typeface="宋体" pitchFamily="2" charset="-122"/>
              </a:rPr>
              <a:t>shake</a:t>
            </a:r>
            <a:r>
              <a:rPr lang="en-US" altLang="zh-CN" dirty="0">
                <a:ea typeface="宋体" pitchFamily="2" charset="-122"/>
              </a:rPr>
              <a:t> ”</a:t>
            </a:r>
            <a:r>
              <a:rPr lang="zh-CN" altLang="en-US" dirty="0">
                <a:ea typeface="宋体" pitchFamily="2" charset="-122"/>
              </a:rPr>
              <a:t>和学生一起边唱边做课前热身，发指令、做动作“</a:t>
            </a:r>
            <a:r>
              <a:rPr lang="en-US" altLang="zh-CN" dirty="0">
                <a:ea typeface="宋体" pitchFamily="2" charset="-122"/>
              </a:rPr>
              <a:t>point up </a:t>
            </a:r>
            <a:r>
              <a:rPr lang="zh-CN" altLang="en-US" dirty="0">
                <a:ea typeface="宋体" pitchFamily="2" charset="-122"/>
              </a:rPr>
              <a:t>、</a:t>
            </a:r>
            <a:r>
              <a:rPr lang="en-US" altLang="zh-CN" dirty="0">
                <a:ea typeface="宋体" pitchFamily="2" charset="-122"/>
              </a:rPr>
              <a:t>point down </a:t>
            </a:r>
            <a:r>
              <a:rPr lang="zh-CN" altLang="en-US" dirty="0">
                <a:ea typeface="宋体" pitchFamily="2" charset="-122"/>
              </a:rPr>
              <a:t>、 </a:t>
            </a:r>
            <a:r>
              <a:rPr lang="en-US" altLang="zh-CN" dirty="0">
                <a:ea typeface="宋体" pitchFamily="2" charset="-122"/>
              </a:rPr>
              <a:t>turn around </a:t>
            </a:r>
            <a:r>
              <a:rPr lang="zh-CN" altLang="en-US" dirty="0">
                <a:ea typeface="宋体" pitchFamily="2" charset="-122"/>
              </a:rPr>
              <a:t>、</a:t>
            </a:r>
            <a:r>
              <a:rPr lang="en-US" altLang="zh-CN" dirty="0">
                <a:ea typeface="宋体" pitchFamily="2" charset="-122"/>
              </a:rPr>
              <a:t>touch your left ear</a:t>
            </a:r>
            <a:r>
              <a:rPr lang="zh-CN" altLang="en-US" dirty="0">
                <a:ea typeface="宋体" pitchFamily="2" charset="-122"/>
              </a:rPr>
              <a:t>、</a:t>
            </a:r>
            <a:r>
              <a:rPr lang="en-US" altLang="zh-CN" dirty="0">
                <a:ea typeface="宋体" pitchFamily="2" charset="-122"/>
              </a:rPr>
              <a:t>touch your right eye ,</a:t>
            </a:r>
            <a:r>
              <a:rPr lang="zh-CN" altLang="en-US" dirty="0">
                <a:ea typeface="宋体" pitchFamily="2" charset="-122"/>
              </a:rPr>
              <a:t>复习单词</a:t>
            </a:r>
            <a:r>
              <a:rPr lang="en-US" altLang="zh-CN" dirty="0">
                <a:ea typeface="宋体" pitchFamily="2" charset="-122"/>
              </a:rPr>
              <a:t>turn </a:t>
            </a:r>
            <a:r>
              <a:rPr lang="zh-CN" altLang="en-US" dirty="0">
                <a:ea typeface="宋体" pitchFamily="2" charset="-122"/>
              </a:rPr>
              <a:t>并且引出新单词</a:t>
            </a:r>
            <a:r>
              <a:rPr lang="en-US" altLang="zh-CN" dirty="0">
                <a:ea typeface="宋体" pitchFamily="2" charset="-122"/>
              </a:rPr>
              <a:t>left </a:t>
            </a:r>
            <a:r>
              <a:rPr lang="zh-CN" altLang="en-US" dirty="0">
                <a:ea typeface="宋体" pitchFamily="2" charset="-122"/>
              </a:rPr>
              <a:t>和 </a:t>
            </a:r>
            <a:r>
              <a:rPr lang="en-US" altLang="zh-CN" dirty="0">
                <a:ea typeface="宋体" pitchFamily="2" charset="-122"/>
              </a:rPr>
              <a:t>right</a:t>
            </a:r>
            <a:r>
              <a:rPr lang="zh-CN" altLang="en-US" dirty="0">
                <a:ea typeface="宋体" pitchFamily="2" charset="-122"/>
              </a:rPr>
              <a:t>。再用肢体语言呈现</a:t>
            </a:r>
            <a:r>
              <a:rPr lang="en-US" altLang="zh-CN" dirty="0">
                <a:ea typeface="宋体" pitchFamily="2" charset="-122"/>
              </a:rPr>
              <a:t>turn  left ,turn  right . </a:t>
            </a:r>
            <a:r>
              <a:rPr lang="zh-CN" altLang="en-US" dirty="0">
                <a:ea typeface="宋体" pitchFamily="2" charset="-122"/>
              </a:rPr>
              <a:t>紧接着我又引出 “</a:t>
            </a:r>
            <a:r>
              <a:rPr lang="en-US" altLang="zh-CN" dirty="0">
                <a:ea typeface="宋体" pitchFamily="2" charset="-122"/>
              </a:rPr>
              <a:t>go straight on” ,</a:t>
            </a:r>
            <a:r>
              <a:rPr lang="zh-CN" altLang="en-US" dirty="0">
                <a:ea typeface="宋体" pitchFamily="2" charset="-122"/>
              </a:rPr>
              <a:t>同时，我板书并采取教师领读，开火车读，小组读等方法反复操练。</a:t>
            </a:r>
          </a:p>
          <a:p>
            <a:r>
              <a:rPr lang="zh-CN" altLang="en-US" dirty="0">
                <a:ea typeface="宋体" pitchFamily="2" charset="-122"/>
              </a:rPr>
              <a:t>       接着进行</a:t>
            </a:r>
            <a:r>
              <a:rPr lang="en-US" altLang="zh-CN" dirty="0">
                <a:ea typeface="宋体" pitchFamily="2" charset="-122"/>
              </a:rPr>
              <a:t>listen and do </a:t>
            </a:r>
            <a:r>
              <a:rPr lang="zh-CN" altLang="en-US" dirty="0">
                <a:ea typeface="宋体" pitchFamily="2" charset="-122"/>
              </a:rPr>
              <a:t>练习。通过听说做的活动巩固新知。</a:t>
            </a:r>
          </a:p>
        </p:txBody>
      </p:sp>
      <p:sp>
        <p:nvSpPr>
          <p:cNvPr id="180296" name="Text Box 72"/>
          <p:cNvSpPr txBox="1">
            <a:spLocks noChangeArrowheads="1"/>
          </p:cNvSpPr>
          <p:nvPr/>
        </p:nvSpPr>
        <p:spPr bwMode="auto">
          <a:xfrm>
            <a:off x="1473200" y="1397000"/>
            <a:ext cx="2941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u="sng" dirty="0">
                <a:ea typeface="楷体_GB2312" pitchFamily="49" charset="-122"/>
              </a:rPr>
              <a:t>导入新课，学习生词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8" name="Text Box 8"/>
          <p:cNvSpPr txBox="1">
            <a:spLocks noChangeArrowheads="1"/>
          </p:cNvSpPr>
          <p:nvPr/>
        </p:nvSpPr>
        <p:spPr bwMode="white">
          <a:xfrm>
            <a:off x="1338263" y="1052513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endParaRPr lang="ko-KR" altLang="en-US" sz="2400" b="1">
              <a:solidFill>
                <a:srgbClr val="FFFFFF"/>
              </a:solidFill>
              <a:ea typeface="Gulim" pitchFamily="34" charset="-127"/>
            </a:endParaRPr>
          </a:p>
        </p:txBody>
      </p:sp>
      <p:grpSp>
        <p:nvGrpSpPr>
          <p:cNvPr id="179222" name="Group 22"/>
          <p:cNvGrpSpPr>
            <a:grpSpLocks/>
          </p:cNvGrpSpPr>
          <p:nvPr/>
        </p:nvGrpSpPr>
        <p:grpSpPr bwMode="auto">
          <a:xfrm>
            <a:off x="706438" y="284163"/>
            <a:ext cx="8069262" cy="6380162"/>
            <a:chOff x="720" y="1392"/>
            <a:chExt cx="4058" cy="480"/>
          </a:xfrm>
        </p:grpSpPr>
        <p:sp>
          <p:nvSpPr>
            <p:cNvPr id="179223" name="AutoShape 2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79224" name="Group 2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79225" name="AutoShape 2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9226" name="AutoShape 2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79239" name="Group 39"/>
          <p:cNvGrpSpPr>
            <a:grpSpLocks/>
          </p:cNvGrpSpPr>
          <p:nvPr/>
        </p:nvGrpSpPr>
        <p:grpSpPr bwMode="auto">
          <a:xfrm>
            <a:off x="1250950" y="615950"/>
            <a:ext cx="393700" cy="390525"/>
            <a:chOff x="579" y="1386"/>
            <a:chExt cx="385" cy="383"/>
          </a:xfrm>
        </p:grpSpPr>
        <p:sp>
          <p:nvSpPr>
            <p:cNvPr id="179240" name="Oval 40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79241" name="Group 41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79242" name="Oval 42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9243" name="Oval 43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9244" name="Oval 44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9245" name="Oval 45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9254" name="Text Box 54"/>
          <p:cNvSpPr txBox="1">
            <a:spLocks noChangeArrowheads="1"/>
          </p:cNvSpPr>
          <p:nvPr/>
        </p:nvSpPr>
        <p:spPr bwMode="gray">
          <a:xfrm>
            <a:off x="1250950" y="568325"/>
            <a:ext cx="298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ea typeface="Gulim" pitchFamily="34" charset="-127"/>
              </a:rPr>
              <a:t>2</a:t>
            </a:r>
            <a:endParaRPr lang="en-US" altLang="ko-KR" sz="2400" b="1" dirty="0">
              <a:ea typeface="Gulim" pitchFamily="34" charset="-127"/>
            </a:endParaRPr>
          </a:p>
        </p:txBody>
      </p:sp>
      <p:sp>
        <p:nvSpPr>
          <p:cNvPr id="179269" name="Oval 69"/>
          <p:cNvSpPr>
            <a:spLocks noChangeArrowheads="1"/>
          </p:cNvSpPr>
          <p:nvPr/>
        </p:nvSpPr>
        <p:spPr bwMode="auto">
          <a:xfrm>
            <a:off x="8763000" y="6394450"/>
            <a:ext cx="3810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zh-TW" sz="2400" b="1">
                <a:latin typeface="Gulim" pitchFamily="34" charset="-127"/>
                <a:ea typeface="Gulim" pitchFamily="34" charset="-127"/>
              </a:rPr>
              <a:t>9</a:t>
            </a:r>
            <a:endParaRPr kumimoji="1" lang="en-US" altLang="ko-KR" sz="2400" b="1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79270" name="Text Box 70"/>
          <p:cNvSpPr txBox="1">
            <a:spLocks noChangeArrowheads="1"/>
          </p:cNvSpPr>
          <p:nvPr/>
        </p:nvSpPr>
        <p:spPr bwMode="auto">
          <a:xfrm>
            <a:off x="1579563" y="595313"/>
            <a:ext cx="3005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u="sng" dirty="0">
                <a:ea typeface="楷体_GB2312" pitchFamily="49" charset="-122"/>
              </a:rPr>
              <a:t>任务呈现与课文学习</a:t>
            </a:r>
            <a:r>
              <a:rPr lang="zh-CN" altLang="en-US" dirty="0">
                <a:ea typeface="宋体" pitchFamily="2" charset="-122"/>
              </a:rPr>
              <a:t> </a:t>
            </a:r>
          </a:p>
        </p:txBody>
      </p:sp>
      <p:sp>
        <p:nvSpPr>
          <p:cNvPr id="179271" name="Text Box 71"/>
          <p:cNvSpPr txBox="1">
            <a:spLocks noChangeArrowheads="1"/>
          </p:cNvSpPr>
          <p:nvPr/>
        </p:nvSpPr>
        <p:spPr bwMode="auto">
          <a:xfrm>
            <a:off x="914400" y="1044575"/>
            <a:ext cx="77184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ea typeface="宋体" pitchFamily="2" charset="-122"/>
              </a:rPr>
              <a:t>        我设计导言：</a:t>
            </a:r>
            <a:r>
              <a:rPr lang="en-US" altLang="zh-CN" dirty="0">
                <a:ea typeface="宋体" pitchFamily="2" charset="-122"/>
              </a:rPr>
              <a:t>Today Sam wants to go to </a:t>
            </a:r>
            <a:r>
              <a:rPr lang="en-US" altLang="zh-CN" dirty="0" err="1">
                <a:ea typeface="宋体" pitchFamily="2" charset="-122"/>
              </a:rPr>
              <a:t>Daming’s</a:t>
            </a:r>
            <a:r>
              <a:rPr lang="en-US" altLang="zh-CN" dirty="0">
                <a:ea typeface="宋体" pitchFamily="2" charset="-122"/>
              </a:rPr>
              <a:t> flat. Do you know where </a:t>
            </a:r>
            <a:r>
              <a:rPr lang="en-US" altLang="zh-CN" dirty="0" err="1">
                <a:ea typeface="宋体" pitchFamily="2" charset="-122"/>
              </a:rPr>
              <a:t>Daming’s</a:t>
            </a:r>
            <a:r>
              <a:rPr lang="en-US" altLang="zh-CN" dirty="0">
                <a:ea typeface="宋体" pitchFamily="2" charset="-122"/>
              </a:rPr>
              <a:t> flat is? Let’s help him!</a:t>
            </a:r>
            <a:r>
              <a:rPr lang="zh-CN" altLang="en-US" dirty="0">
                <a:ea typeface="宋体" pitchFamily="2" charset="-122"/>
              </a:rPr>
              <a:t>激发学生学习兴趣。</a:t>
            </a:r>
          </a:p>
          <a:p>
            <a:r>
              <a:rPr lang="zh-CN" altLang="en-US" dirty="0">
                <a:ea typeface="宋体" pitchFamily="2" charset="-122"/>
              </a:rPr>
              <a:t>       随后播放教学</a:t>
            </a:r>
            <a:r>
              <a:rPr lang="en-US" altLang="zh-CN" dirty="0">
                <a:ea typeface="宋体" pitchFamily="2" charset="-122"/>
              </a:rPr>
              <a:t>CD</a:t>
            </a:r>
            <a:r>
              <a:rPr lang="zh-CN" altLang="en-US" dirty="0">
                <a:ea typeface="宋体" pitchFamily="2" charset="-122"/>
              </a:rPr>
              <a:t>初步感知课文内容，我提问</a:t>
            </a:r>
            <a:r>
              <a:rPr lang="en-US" altLang="zh-CN" dirty="0">
                <a:ea typeface="宋体" pitchFamily="2" charset="-122"/>
              </a:rPr>
              <a:t>What happened to Sam?</a:t>
            </a:r>
            <a:r>
              <a:rPr lang="zh-CN" altLang="en-US" dirty="0">
                <a:ea typeface="宋体" pitchFamily="2" charset="-122"/>
              </a:rPr>
              <a:t>有些同学很自然地回答出：</a:t>
            </a:r>
            <a:r>
              <a:rPr lang="en-US" altLang="zh-CN" dirty="0">
                <a:ea typeface="宋体" pitchFamily="2" charset="-122"/>
              </a:rPr>
              <a:t>He’s  lost</a:t>
            </a:r>
            <a:r>
              <a:rPr lang="zh-CN" altLang="en-US" dirty="0">
                <a:ea typeface="宋体" pitchFamily="2" charset="-122"/>
              </a:rPr>
              <a:t>。同时我提出三个问题：</a:t>
            </a:r>
          </a:p>
          <a:p>
            <a:r>
              <a:rPr lang="zh-CN" altLang="en-US" dirty="0">
                <a:ea typeface="宋体" pitchFamily="2" charset="-122"/>
              </a:rPr>
              <a:t>       ①</a:t>
            </a:r>
            <a:r>
              <a:rPr lang="en-US" altLang="zh-CN" dirty="0">
                <a:ea typeface="宋体" pitchFamily="2" charset="-122"/>
              </a:rPr>
              <a:t>Where is Sam going</a:t>
            </a:r>
            <a:r>
              <a:rPr lang="zh-CN" altLang="en-US" dirty="0">
                <a:ea typeface="宋体" pitchFamily="2" charset="-122"/>
              </a:rPr>
              <a:t>？</a:t>
            </a:r>
          </a:p>
          <a:p>
            <a:r>
              <a:rPr lang="zh-CN" altLang="en-US" dirty="0">
                <a:ea typeface="宋体" pitchFamily="2" charset="-122"/>
              </a:rPr>
              <a:t>       ②</a:t>
            </a:r>
            <a:r>
              <a:rPr lang="en-US" altLang="zh-CN" dirty="0">
                <a:ea typeface="宋体" pitchFamily="2" charset="-122"/>
              </a:rPr>
              <a:t>Where’s </a:t>
            </a:r>
            <a:r>
              <a:rPr lang="en-US" altLang="zh-CN" dirty="0" err="1">
                <a:ea typeface="宋体" pitchFamily="2" charset="-122"/>
              </a:rPr>
              <a:t>Daming’s</a:t>
            </a:r>
            <a:r>
              <a:rPr lang="en-US" altLang="zh-CN" dirty="0">
                <a:ea typeface="宋体" pitchFamily="2" charset="-122"/>
              </a:rPr>
              <a:t> flat?</a:t>
            </a:r>
          </a:p>
          <a:p>
            <a:r>
              <a:rPr lang="en-US" altLang="zh-CN" dirty="0">
                <a:ea typeface="宋体" pitchFamily="2" charset="-122"/>
              </a:rPr>
              <a:t>       ③ How do you get to </a:t>
            </a:r>
            <a:r>
              <a:rPr lang="en-US" altLang="zh-CN" dirty="0" err="1">
                <a:ea typeface="宋体" pitchFamily="2" charset="-122"/>
              </a:rPr>
              <a:t>Daming’s</a:t>
            </a:r>
            <a:r>
              <a:rPr lang="en-US" altLang="zh-CN" dirty="0">
                <a:ea typeface="宋体" pitchFamily="2" charset="-122"/>
              </a:rPr>
              <a:t> flat?</a:t>
            </a:r>
          </a:p>
          <a:p>
            <a:r>
              <a:rPr lang="zh-CN" altLang="en-US" dirty="0">
                <a:ea typeface="宋体" pitchFamily="2" charset="-122"/>
              </a:rPr>
              <a:t>       再听课文带着问题边听边思考，并在小组内研讨答案。问题一二相对简单，在解决问题的同时，我讲解：</a:t>
            </a:r>
            <a:r>
              <a:rPr lang="en-US" altLang="zh-CN" dirty="0">
                <a:ea typeface="宋体" pitchFamily="2" charset="-122"/>
              </a:rPr>
              <a:t>Where’s…please</a:t>
            </a:r>
            <a:r>
              <a:rPr lang="zh-CN" altLang="en-US" dirty="0">
                <a:ea typeface="宋体" pitchFamily="2" charset="-122"/>
              </a:rPr>
              <a:t>？句型。问题三的解决我适时点拨，引导学生说出</a:t>
            </a:r>
            <a:r>
              <a:rPr lang="en-US" altLang="zh-CN" dirty="0">
                <a:ea typeface="宋体" pitchFamily="2" charset="-122"/>
              </a:rPr>
              <a:t>Sam is a polite boy .He says :Excuse me </a:t>
            </a:r>
            <a:r>
              <a:rPr lang="zh-CN" altLang="en-US" dirty="0">
                <a:ea typeface="宋体" pitchFamily="2" charset="-122"/>
              </a:rPr>
              <a:t>。我出示单词卡片，讲解</a:t>
            </a:r>
            <a:r>
              <a:rPr lang="en-US" altLang="zh-CN" dirty="0">
                <a:ea typeface="宋体" pitchFamily="2" charset="-122"/>
              </a:rPr>
              <a:t>Excuse me</a:t>
            </a:r>
            <a:r>
              <a:rPr lang="zh-CN" altLang="en-US" dirty="0">
                <a:ea typeface="宋体" pitchFamily="2" charset="-122"/>
              </a:rPr>
              <a:t>，并操练。在这一环节我举例讲解</a:t>
            </a:r>
            <a:r>
              <a:rPr lang="en-US" altLang="zh-CN" dirty="0">
                <a:ea typeface="宋体" pitchFamily="2" charset="-122"/>
              </a:rPr>
              <a:t>Excuse me</a:t>
            </a:r>
            <a:r>
              <a:rPr lang="zh-CN" altLang="en-US" dirty="0">
                <a:ea typeface="宋体" pitchFamily="2" charset="-122"/>
              </a:rPr>
              <a:t>和</a:t>
            </a:r>
            <a:r>
              <a:rPr lang="en-US" altLang="zh-CN" dirty="0">
                <a:ea typeface="宋体" pitchFamily="2" charset="-122"/>
              </a:rPr>
              <a:t>sorry</a:t>
            </a:r>
            <a:r>
              <a:rPr lang="zh-CN" altLang="en-US" dirty="0">
                <a:ea typeface="宋体" pitchFamily="2" charset="-122"/>
              </a:rPr>
              <a:t>的用法区别，并提醒学生恰当使用</a:t>
            </a:r>
            <a:r>
              <a:rPr lang="en-US" altLang="zh-CN" dirty="0">
                <a:ea typeface="宋体" pitchFamily="2" charset="-122"/>
              </a:rPr>
              <a:t>thank you </a:t>
            </a:r>
            <a:r>
              <a:rPr lang="zh-CN" altLang="en-US" dirty="0">
                <a:ea typeface="宋体" pitchFamily="2" charset="-122"/>
              </a:rPr>
              <a:t>和 </a:t>
            </a:r>
            <a:r>
              <a:rPr lang="en-US" altLang="zh-CN" dirty="0">
                <a:ea typeface="宋体" pitchFamily="2" charset="-122"/>
              </a:rPr>
              <a:t>you’re welcome      </a:t>
            </a:r>
            <a:r>
              <a:rPr lang="zh-CN" altLang="en-US" dirty="0">
                <a:ea typeface="宋体" pitchFamily="2" charset="-122"/>
              </a:rPr>
              <a:t>这两句文明用语。</a:t>
            </a:r>
          </a:p>
          <a:p>
            <a:r>
              <a:rPr lang="zh-CN" altLang="en-US" dirty="0">
                <a:ea typeface="宋体" pitchFamily="2" charset="-122"/>
              </a:rPr>
              <a:t>       在学生充分理解课文后，跟</a:t>
            </a:r>
            <a:r>
              <a:rPr lang="en-US" altLang="zh-CN" dirty="0">
                <a:ea typeface="宋体" pitchFamily="2" charset="-122"/>
              </a:rPr>
              <a:t>CD</a:t>
            </a:r>
            <a:r>
              <a:rPr lang="zh-CN" altLang="en-US" dirty="0">
                <a:ea typeface="宋体" pitchFamily="2" charset="-122"/>
              </a:rPr>
              <a:t>读课文，在学生自我练读的过程中，我随时纠正指点学生的读音语调。练读后，鼓励学生小组内分角色朗读课文，鼓励和指导学生有感情的模拟情景朗读。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4" name="Text Box 8"/>
          <p:cNvSpPr txBox="1">
            <a:spLocks noChangeArrowheads="1"/>
          </p:cNvSpPr>
          <p:nvPr/>
        </p:nvSpPr>
        <p:spPr bwMode="white">
          <a:xfrm>
            <a:off x="1338263" y="1052513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endParaRPr lang="ko-KR" altLang="en-US" sz="2400" b="1">
              <a:solidFill>
                <a:srgbClr val="FFFFFF"/>
              </a:solidFill>
              <a:ea typeface="Gulim" pitchFamily="34" charset="-127"/>
            </a:endParaRPr>
          </a:p>
        </p:txBody>
      </p:sp>
      <p:grpSp>
        <p:nvGrpSpPr>
          <p:cNvPr id="178193" name="Group 17"/>
          <p:cNvGrpSpPr>
            <a:grpSpLocks/>
          </p:cNvGrpSpPr>
          <p:nvPr/>
        </p:nvGrpSpPr>
        <p:grpSpPr bwMode="auto">
          <a:xfrm>
            <a:off x="754063" y="1012825"/>
            <a:ext cx="7961312" cy="4173538"/>
            <a:chOff x="720" y="1392"/>
            <a:chExt cx="4058" cy="480"/>
          </a:xfrm>
        </p:grpSpPr>
        <p:sp>
          <p:nvSpPr>
            <p:cNvPr id="178194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178195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78196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8197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333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>
                  <a:ea typeface="宋体" pitchFamily="2" charset="-122"/>
                </a:endParaRPr>
              </a:p>
            </p:txBody>
          </p:sp>
        </p:grpSp>
      </p:grpSp>
      <p:grpSp>
        <p:nvGrpSpPr>
          <p:cNvPr id="178208" name="Group 32"/>
          <p:cNvGrpSpPr>
            <a:grpSpLocks/>
          </p:cNvGrpSpPr>
          <p:nvPr/>
        </p:nvGrpSpPr>
        <p:grpSpPr bwMode="auto">
          <a:xfrm>
            <a:off x="1073150" y="1504950"/>
            <a:ext cx="393700" cy="390525"/>
            <a:chOff x="579" y="1386"/>
            <a:chExt cx="385" cy="383"/>
          </a:xfrm>
        </p:grpSpPr>
        <p:sp>
          <p:nvSpPr>
            <p:cNvPr id="178209" name="Oval 33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78210" name="Group 34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78211" name="Oval 35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8212" name="Oval 36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8213" name="Oval 37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8214" name="Oval 38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8229" name="Text Box 53"/>
          <p:cNvSpPr txBox="1">
            <a:spLocks noChangeArrowheads="1"/>
          </p:cNvSpPr>
          <p:nvPr/>
        </p:nvSpPr>
        <p:spPr bwMode="gray">
          <a:xfrm>
            <a:off x="1101725" y="1470025"/>
            <a:ext cx="298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ea typeface="Gulim" pitchFamily="34" charset="-127"/>
              </a:rPr>
              <a:t>3</a:t>
            </a:r>
            <a:endParaRPr lang="en-US" altLang="ko-KR" sz="2400" b="1">
              <a:ea typeface="Gulim" pitchFamily="34" charset="-127"/>
            </a:endParaRPr>
          </a:p>
        </p:txBody>
      </p:sp>
      <p:sp>
        <p:nvSpPr>
          <p:cNvPr id="178245" name="Oval 69"/>
          <p:cNvSpPr>
            <a:spLocks noChangeArrowheads="1"/>
          </p:cNvSpPr>
          <p:nvPr/>
        </p:nvSpPr>
        <p:spPr bwMode="auto">
          <a:xfrm>
            <a:off x="8763000" y="6394450"/>
            <a:ext cx="3810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zh-TW" sz="2400" b="1">
                <a:latin typeface="Gulim" pitchFamily="34" charset="-127"/>
                <a:ea typeface="Gulim" pitchFamily="34" charset="-127"/>
              </a:rPr>
              <a:t>9</a:t>
            </a:r>
            <a:endParaRPr kumimoji="1" lang="en-US" altLang="ko-KR" sz="2400" b="1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78248" name="Text Box 72"/>
          <p:cNvSpPr txBox="1">
            <a:spLocks noChangeArrowheads="1"/>
          </p:cNvSpPr>
          <p:nvPr/>
        </p:nvSpPr>
        <p:spPr bwMode="auto">
          <a:xfrm>
            <a:off x="750888" y="2193925"/>
            <a:ext cx="77533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a typeface="宋体" pitchFamily="2" charset="-122"/>
              </a:rPr>
              <a:t>       在这一环节，我设计两套活动方案。并应用电子白板辅助教学。</a:t>
            </a:r>
          </a:p>
          <a:p>
            <a:r>
              <a:rPr lang="zh-CN" altLang="en-US">
                <a:ea typeface="宋体" pitchFamily="2" charset="-122"/>
              </a:rPr>
              <a:t>       方案一：我使用电子白板出示简易地图，并用图章标示出我想到达的目的地。模拟问路指路的情景，邀请学生指点我在地图上行走，学生用</a:t>
            </a:r>
            <a:r>
              <a:rPr lang="en-US" altLang="zh-CN">
                <a:ea typeface="宋体" pitchFamily="2" charset="-122"/>
              </a:rPr>
              <a:t>turn left ,turn right ,go straight on </a:t>
            </a:r>
            <a:r>
              <a:rPr lang="zh-CN" altLang="en-US">
                <a:ea typeface="宋体" pitchFamily="2" charset="-122"/>
              </a:rPr>
              <a:t>指挥，我用笔画出路线图。我示范之后，生生合作描述操练。这一环节中电子白板的应用强化了本课重点，调动了学生的积极性，加强了口语训练，以及师生交互合作。在活动操练中学生乐于参与，乐于表达。将课堂气氛推向高潮。</a:t>
            </a:r>
          </a:p>
          <a:p>
            <a:r>
              <a:rPr lang="zh-CN" altLang="en-US">
                <a:ea typeface="宋体" pitchFamily="2" charset="-122"/>
              </a:rPr>
              <a:t>       方案二：游戏：机器人找苹果。</a:t>
            </a:r>
          </a:p>
        </p:txBody>
      </p:sp>
      <p:sp>
        <p:nvSpPr>
          <p:cNvPr id="178250" name="Text Box 74"/>
          <p:cNvSpPr txBox="1">
            <a:spLocks noChangeArrowheads="1"/>
          </p:cNvSpPr>
          <p:nvPr/>
        </p:nvSpPr>
        <p:spPr bwMode="auto">
          <a:xfrm>
            <a:off x="1457325" y="1404938"/>
            <a:ext cx="1716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u="sng">
                <a:ea typeface="楷体_GB2312" pitchFamily="49" charset="-122"/>
              </a:rPr>
              <a:t>巩固与操练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79" name="Group 27"/>
          <p:cNvGrpSpPr>
            <a:grpSpLocks/>
          </p:cNvGrpSpPr>
          <p:nvPr/>
        </p:nvGrpSpPr>
        <p:grpSpPr bwMode="auto">
          <a:xfrm>
            <a:off x="831850" y="2085975"/>
            <a:ext cx="7262813" cy="2278063"/>
            <a:chOff x="720" y="1392"/>
            <a:chExt cx="4058" cy="480"/>
          </a:xfrm>
        </p:grpSpPr>
        <p:sp>
          <p:nvSpPr>
            <p:cNvPr id="177180" name="AutoShape 2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177181" name="Group 2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77182" name="AutoShape 3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83" name="AutoShape 3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33333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>
                  <a:ea typeface="宋体" pitchFamily="2" charset="-122"/>
                </a:endParaRPr>
              </a:p>
            </p:txBody>
          </p:sp>
        </p:grpSp>
      </p:grpSp>
      <p:grpSp>
        <p:nvGrpSpPr>
          <p:cNvPr id="177198" name="Group 46"/>
          <p:cNvGrpSpPr>
            <a:grpSpLocks/>
          </p:cNvGrpSpPr>
          <p:nvPr/>
        </p:nvGrpSpPr>
        <p:grpSpPr bwMode="auto">
          <a:xfrm>
            <a:off x="977900" y="2260600"/>
            <a:ext cx="393700" cy="390525"/>
            <a:chOff x="579" y="1386"/>
            <a:chExt cx="385" cy="383"/>
          </a:xfrm>
        </p:grpSpPr>
        <p:sp>
          <p:nvSpPr>
            <p:cNvPr id="177199" name="Oval 47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77200" name="Group 48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77201" name="Oval 49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7202" name="Oval 50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7203" name="Oval 51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7204" name="Oval 52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7207" name="Text Box 55"/>
          <p:cNvSpPr txBox="1">
            <a:spLocks noChangeArrowheads="1"/>
          </p:cNvSpPr>
          <p:nvPr/>
        </p:nvSpPr>
        <p:spPr bwMode="gray">
          <a:xfrm>
            <a:off x="968375" y="2235200"/>
            <a:ext cx="298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>
                <a:ea typeface="Gulim" pitchFamily="34" charset="-127"/>
              </a:rPr>
              <a:t>4</a:t>
            </a:r>
          </a:p>
        </p:txBody>
      </p:sp>
      <p:sp>
        <p:nvSpPr>
          <p:cNvPr id="177221" name="Oval 69"/>
          <p:cNvSpPr>
            <a:spLocks noChangeArrowheads="1"/>
          </p:cNvSpPr>
          <p:nvPr/>
        </p:nvSpPr>
        <p:spPr bwMode="auto">
          <a:xfrm>
            <a:off x="8763000" y="6394450"/>
            <a:ext cx="3810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zh-TW" sz="2400" b="1">
                <a:latin typeface="Gulim" pitchFamily="34" charset="-127"/>
                <a:ea typeface="Gulim" pitchFamily="34" charset="-127"/>
              </a:rPr>
              <a:t>9</a:t>
            </a:r>
            <a:endParaRPr kumimoji="1" lang="en-US" altLang="ko-KR" sz="2400" b="1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77223" name="Text Box 71"/>
          <p:cNvSpPr txBox="1">
            <a:spLocks noChangeArrowheads="1"/>
          </p:cNvSpPr>
          <p:nvPr/>
        </p:nvSpPr>
        <p:spPr bwMode="auto">
          <a:xfrm>
            <a:off x="1422400" y="2959100"/>
            <a:ext cx="541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ea typeface="宋体" pitchFamily="2" charset="-122"/>
              </a:rPr>
              <a:t>        对父母说一说是怎样从家走到学校的的？</a:t>
            </a:r>
          </a:p>
        </p:txBody>
      </p:sp>
      <p:sp>
        <p:nvSpPr>
          <p:cNvPr id="177225" name="Text Box 73"/>
          <p:cNvSpPr txBox="1">
            <a:spLocks noChangeArrowheads="1"/>
          </p:cNvSpPr>
          <p:nvPr/>
        </p:nvSpPr>
        <p:spPr bwMode="auto">
          <a:xfrm>
            <a:off x="1419225" y="2160588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u="sng">
                <a:ea typeface="楷体_GB2312" pitchFamily="49" charset="-122"/>
              </a:rPr>
              <a:t>家庭作业</a:t>
            </a:r>
            <a:r>
              <a:rPr lang="zh-CN" altLang="en-US">
                <a:ea typeface="宋体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00" y="4570413"/>
            <a:ext cx="2716213" cy="166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1015" name="Group 7"/>
          <p:cNvGrpSpPr>
            <a:grpSpLocks/>
          </p:cNvGrpSpPr>
          <p:nvPr/>
        </p:nvGrpSpPr>
        <p:grpSpPr bwMode="auto">
          <a:xfrm>
            <a:off x="812800" y="2114550"/>
            <a:ext cx="7726363" cy="2019300"/>
            <a:chOff x="720" y="1392"/>
            <a:chExt cx="4058" cy="480"/>
          </a:xfrm>
        </p:grpSpPr>
        <p:sp>
          <p:nvSpPr>
            <p:cNvPr id="171016" name="AutoShape 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71017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71018" name="AutoShape 1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1019" name="AutoShape 1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71020" name="Group 12"/>
          <p:cNvGrpSpPr>
            <a:grpSpLocks/>
          </p:cNvGrpSpPr>
          <p:nvPr/>
        </p:nvGrpSpPr>
        <p:grpSpPr bwMode="auto">
          <a:xfrm>
            <a:off x="2447925" y="792163"/>
            <a:ext cx="4624388" cy="781050"/>
            <a:chOff x="720" y="1392"/>
            <a:chExt cx="4058" cy="480"/>
          </a:xfrm>
        </p:grpSpPr>
        <p:sp>
          <p:nvSpPr>
            <p:cNvPr id="171021" name="AutoShape 1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71022" name="Group 1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71023" name="AutoShape 1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1024" name="AutoShape 1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1026" name="Text Box 18"/>
          <p:cNvSpPr txBox="1">
            <a:spLocks noChangeArrowheads="1"/>
          </p:cNvSpPr>
          <p:nvPr/>
        </p:nvSpPr>
        <p:spPr bwMode="auto">
          <a:xfrm>
            <a:off x="1131888" y="2389188"/>
            <a:ext cx="7169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a typeface="宋体" pitchFamily="2" charset="-122"/>
              </a:rPr>
              <a:t>       本节课根据学生的认知规律，用电子白板辅助完成教学，使他们主动地参与到知识形成的整个思维过程中，在模拟情景中完成学习任务，进行交际对话，在积极、愉快的课堂气氛到预期的教学效果。课堂中有些环节设计略显拖沓，在以后的教学过程设计中要注意调整。</a:t>
            </a:r>
          </a:p>
        </p:txBody>
      </p:sp>
      <p:sp>
        <p:nvSpPr>
          <p:cNvPr id="171027" name="WordArt 19"/>
          <p:cNvSpPr>
            <a:spLocks noChangeArrowheads="1" noChangeShapeType="1" noTextEdit="1"/>
          </p:cNvSpPr>
          <p:nvPr/>
        </p:nvSpPr>
        <p:spPr bwMode="auto">
          <a:xfrm>
            <a:off x="2651125" y="935038"/>
            <a:ext cx="3267075" cy="485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华文行楷"/>
                <a:ea typeface="华文行楷"/>
              </a:rPr>
              <a:t>说</a:t>
            </a:r>
            <a:r>
              <a:rPr lang="zh-CN" alt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华文行楷"/>
                <a:ea typeface="华文行楷"/>
              </a:rPr>
              <a:t>教学评价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Oval 2"/>
          <p:cNvSpPr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/>
            <a:r>
              <a:rPr kumimoji="1" lang="ko-KR" altLang="en-US" sz="2400">
                <a:latin typeface="Gulim" pitchFamily="34" charset="-127"/>
                <a:ea typeface="Gulim" pitchFamily="34" charset="-127"/>
              </a:rPr>
              <a:t>3</a:t>
            </a:r>
          </a:p>
        </p:txBody>
      </p:sp>
      <p:grpSp>
        <p:nvGrpSpPr>
          <p:cNvPr id="181251" name="Group 3"/>
          <p:cNvGrpSpPr>
            <a:grpSpLocks/>
          </p:cNvGrpSpPr>
          <p:nvPr/>
        </p:nvGrpSpPr>
        <p:grpSpPr bwMode="auto">
          <a:xfrm>
            <a:off x="679450" y="1824038"/>
            <a:ext cx="7856538" cy="3371850"/>
            <a:chOff x="720" y="1392"/>
            <a:chExt cx="4058" cy="480"/>
          </a:xfrm>
        </p:grpSpPr>
        <p:sp>
          <p:nvSpPr>
            <p:cNvPr id="181252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8125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81254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1255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>
                  <a:ea typeface="宋体" pitchFamily="2" charset="-122"/>
                </a:endParaRPr>
              </a:p>
            </p:txBody>
          </p:sp>
        </p:grpSp>
      </p:grpSp>
      <p:grpSp>
        <p:nvGrpSpPr>
          <p:cNvPr id="181257" name="Group 9"/>
          <p:cNvGrpSpPr>
            <a:grpSpLocks/>
          </p:cNvGrpSpPr>
          <p:nvPr/>
        </p:nvGrpSpPr>
        <p:grpSpPr bwMode="auto">
          <a:xfrm>
            <a:off x="846138" y="792163"/>
            <a:ext cx="3717925" cy="679450"/>
            <a:chOff x="720" y="1392"/>
            <a:chExt cx="4058" cy="480"/>
          </a:xfrm>
        </p:grpSpPr>
        <p:sp>
          <p:nvSpPr>
            <p:cNvPr id="181258" name="AutoShape 1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181259" name="Group 1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81260" name="AutoShape 1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1261" name="AutoShape 1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81263" name="Text Box 15"/>
          <p:cNvSpPr txBox="1">
            <a:spLocks noChangeArrowheads="1"/>
          </p:cNvSpPr>
          <p:nvPr/>
        </p:nvSpPr>
        <p:spPr bwMode="auto">
          <a:xfrm>
            <a:off x="962025" y="885825"/>
            <a:ext cx="1462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u="sng" dirty="0">
                <a:latin typeface="楷体_GB2312" pitchFamily="49" charset="-122"/>
                <a:ea typeface="楷体_GB2312" pitchFamily="49" charset="-122"/>
              </a:rPr>
              <a:t>板书设计：</a:t>
            </a:r>
          </a:p>
        </p:txBody>
      </p:sp>
      <p:sp>
        <p:nvSpPr>
          <p:cNvPr id="181265" name="Text Box 17"/>
          <p:cNvSpPr txBox="1">
            <a:spLocks noChangeArrowheads="1"/>
          </p:cNvSpPr>
          <p:nvPr/>
        </p:nvSpPr>
        <p:spPr bwMode="auto">
          <a:xfrm>
            <a:off x="1152525" y="2093913"/>
            <a:ext cx="62293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                                 M9 uint1 Turn left !</a:t>
            </a:r>
          </a:p>
          <a:p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turn left                                                                     turn right</a:t>
            </a:r>
          </a:p>
          <a:p>
            <a:r>
              <a:rPr lang="en-US" altLang="zh-CN" dirty="0">
                <a:ea typeface="宋体" pitchFamily="2" charset="-122"/>
              </a:rPr>
              <a:t>                                     go straight on</a:t>
            </a:r>
          </a:p>
          <a:p>
            <a:endParaRPr lang="en-US" altLang="zh-CN" dirty="0">
              <a:ea typeface="宋体" pitchFamily="2" charset="-122"/>
            </a:endParaRPr>
          </a:p>
          <a:p>
            <a:endParaRPr lang="en-US" altLang="zh-CN" dirty="0">
              <a:ea typeface="宋体" pitchFamily="2" charset="-122"/>
            </a:endParaRPr>
          </a:p>
          <a:p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Where’s … please </a:t>
            </a:r>
            <a:r>
              <a:rPr lang="en-US" altLang="zh-CN" dirty="0" smtClean="0">
                <a:ea typeface="宋体" pitchFamily="2" charset="-122"/>
              </a:rPr>
              <a:t>? </a:t>
            </a:r>
            <a:endParaRPr lang="en-US" altLang="zh-CN" dirty="0">
              <a:ea typeface="宋体" pitchFamily="2" charset="-122"/>
            </a:endParaRPr>
          </a:p>
        </p:txBody>
      </p:sp>
      <p:grpSp>
        <p:nvGrpSpPr>
          <p:cNvPr id="181268" name="Group 20"/>
          <p:cNvGrpSpPr>
            <a:grpSpLocks/>
          </p:cNvGrpSpPr>
          <p:nvPr/>
        </p:nvGrpSpPr>
        <p:grpSpPr bwMode="auto">
          <a:xfrm>
            <a:off x="2270125" y="2657475"/>
            <a:ext cx="368300" cy="508000"/>
            <a:chOff x="1496" y="1752"/>
            <a:chExt cx="232" cy="320"/>
          </a:xfrm>
        </p:grpSpPr>
        <p:sp>
          <p:nvSpPr>
            <p:cNvPr id="181266" name="AutoShape 18"/>
            <p:cNvSpPr>
              <a:spLocks noChangeArrowheads="1"/>
            </p:cNvSpPr>
            <p:nvPr/>
          </p:nvSpPr>
          <p:spPr bwMode="auto">
            <a:xfrm>
              <a:off x="1496" y="1752"/>
              <a:ext cx="232" cy="136"/>
            </a:xfrm>
            <a:prstGeom prst="leftArrow">
              <a:avLst>
                <a:gd name="adj1" fmla="val 50000"/>
                <a:gd name="adj2" fmla="val 4264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1267" name="Rectangle 19"/>
            <p:cNvSpPr>
              <a:spLocks noChangeArrowheads="1"/>
            </p:cNvSpPr>
            <p:nvPr/>
          </p:nvSpPr>
          <p:spPr bwMode="auto">
            <a:xfrm>
              <a:off x="1672" y="1856"/>
              <a:ext cx="56" cy="2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1271" name="Group 23"/>
          <p:cNvGrpSpPr>
            <a:grpSpLocks/>
          </p:cNvGrpSpPr>
          <p:nvPr/>
        </p:nvGrpSpPr>
        <p:grpSpPr bwMode="auto">
          <a:xfrm>
            <a:off x="7572375" y="2733675"/>
            <a:ext cx="381000" cy="476250"/>
            <a:chOff x="4770" y="1722"/>
            <a:chExt cx="240" cy="300"/>
          </a:xfrm>
        </p:grpSpPr>
        <p:sp>
          <p:nvSpPr>
            <p:cNvPr id="181269" name="AutoShape 21"/>
            <p:cNvSpPr>
              <a:spLocks noChangeArrowheads="1"/>
            </p:cNvSpPr>
            <p:nvPr/>
          </p:nvSpPr>
          <p:spPr bwMode="auto">
            <a:xfrm>
              <a:off x="4770" y="1722"/>
              <a:ext cx="240" cy="108"/>
            </a:xfrm>
            <a:prstGeom prst="rightArrow">
              <a:avLst>
                <a:gd name="adj1" fmla="val 50000"/>
                <a:gd name="adj2" fmla="val 555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1270" name="Rectangle 22"/>
            <p:cNvSpPr>
              <a:spLocks noChangeArrowheads="1"/>
            </p:cNvSpPr>
            <p:nvPr/>
          </p:nvSpPr>
          <p:spPr bwMode="auto">
            <a:xfrm>
              <a:off x="4776" y="1800"/>
              <a:ext cx="60" cy="2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1272" name="AutoShape 24"/>
          <p:cNvSpPr>
            <a:spLocks noChangeArrowheads="1"/>
          </p:cNvSpPr>
          <p:nvPr/>
        </p:nvSpPr>
        <p:spPr bwMode="auto">
          <a:xfrm>
            <a:off x="4105275" y="3267075"/>
            <a:ext cx="361950" cy="495300"/>
          </a:xfrm>
          <a:prstGeom prst="upArrow">
            <a:avLst>
              <a:gd name="adj1" fmla="val 50000"/>
              <a:gd name="adj2" fmla="val 342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393TGp_musicmelody_light 3">
      <a:dk1>
        <a:srgbClr val="000000"/>
      </a:dk1>
      <a:lt1>
        <a:srgbClr val="5BD7CB"/>
      </a:lt1>
      <a:dk2>
        <a:srgbClr val="FFFFFF"/>
      </a:dk2>
      <a:lt2>
        <a:srgbClr val="333333"/>
      </a:lt2>
      <a:accent1>
        <a:srgbClr val="90E12F"/>
      </a:accent1>
      <a:accent2>
        <a:srgbClr val="FFA22B"/>
      </a:accent2>
      <a:accent3>
        <a:srgbClr val="B5E8E2"/>
      </a:accent3>
      <a:accent4>
        <a:srgbClr val="000000"/>
      </a:accent4>
      <a:accent5>
        <a:srgbClr val="C6EEAD"/>
      </a:accent5>
      <a:accent6>
        <a:srgbClr val="E79226"/>
      </a:accent6>
      <a:hlink>
        <a:srgbClr val="DE6CEA"/>
      </a:hlink>
      <a:folHlink>
        <a:srgbClr val="3AB2EE"/>
      </a:folHlink>
    </a:clrScheme>
    <a:fontScheme name="393TGp_musicmelody_light">
      <a:majorFont>
        <a:latin typeface="HY동녘B"/>
        <a:ea typeface="HY동녘B"/>
        <a:cs typeface=""/>
      </a:majorFont>
      <a:minorFont>
        <a:latin typeface="새굴림"/>
        <a:ea typeface="새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93TGp_musicmelody_light 1">
        <a:dk1>
          <a:srgbClr val="000000"/>
        </a:dk1>
        <a:lt1>
          <a:srgbClr val="4FA2E7"/>
        </a:lt1>
        <a:dk2>
          <a:srgbClr val="FFFFFF"/>
        </a:dk2>
        <a:lt2>
          <a:srgbClr val="333333"/>
        </a:lt2>
        <a:accent1>
          <a:srgbClr val="F8CA20"/>
        </a:accent1>
        <a:accent2>
          <a:srgbClr val="A6DA49"/>
        </a:accent2>
        <a:accent3>
          <a:srgbClr val="B2CEF1"/>
        </a:accent3>
        <a:accent4>
          <a:srgbClr val="000000"/>
        </a:accent4>
        <a:accent5>
          <a:srgbClr val="FBE1AB"/>
        </a:accent5>
        <a:accent6>
          <a:srgbClr val="96C541"/>
        </a:accent6>
        <a:hlink>
          <a:srgbClr val="39C7F9"/>
        </a:hlink>
        <a:folHlink>
          <a:srgbClr val="F97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93TGp_musicmelody_light 2">
        <a:dk1>
          <a:srgbClr val="000000"/>
        </a:dk1>
        <a:lt1>
          <a:srgbClr val="3099BA"/>
        </a:lt1>
        <a:dk2>
          <a:srgbClr val="FFFFFF"/>
        </a:dk2>
        <a:lt2>
          <a:srgbClr val="333333"/>
        </a:lt2>
        <a:accent1>
          <a:srgbClr val="FFE105"/>
        </a:accent1>
        <a:accent2>
          <a:srgbClr val="1AACEE"/>
        </a:accent2>
        <a:accent3>
          <a:srgbClr val="ADCAD9"/>
        </a:accent3>
        <a:accent4>
          <a:srgbClr val="000000"/>
        </a:accent4>
        <a:accent5>
          <a:srgbClr val="FFEEAA"/>
        </a:accent5>
        <a:accent6>
          <a:srgbClr val="169BD8"/>
        </a:accent6>
        <a:hlink>
          <a:srgbClr val="6FB83E"/>
        </a:hlink>
        <a:folHlink>
          <a:srgbClr val="EF8B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93TGp_musicmelody_light 3">
        <a:dk1>
          <a:srgbClr val="000000"/>
        </a:dk1>
        <a:lt1>
          <a:srgbClr val="5BD7CB"/>
        </a:lt1>
        <a:dk2>
          <a:srgbClr val="FFFFFF"/>
        </a:dk2>
        <a:lt2>
          <a:srgbClr val="333333"/>
        </a:lt2>
        <a:accent1>
          <a:srgbClr val="90E12F"/>
        </a:accent1>
        <a:accent2>
          <a:srgbClr val="FFA22B"/>
        </a:accent2>
        <a:accent3>
          <a:srgbClr val="B5E8E2"/>
        </a:accent3>
        <a:accent4>
          <a:srgbClr val="000000"/>
        </a:accent4>
        <a:accent5>
          <a:srgbClr val="C6EEAD"/>
        </a:accent5>
        <a:accent6>
          <a:srgbClr val="E79226"/>
        </a:accent6>
        <a:hlink>
          <a:srgbClr val="DE6CEA"/>
        </a:hlink>
        <a:folHlink>
          <a:srgbClr val="3AB2E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C:\DOCUME~1\user\LOCALS~1\Temp\393TGp_musicmelody_light.zip에 대한 임시 디렉터리 1\393TGp_musicmelody_light.pot</Template>
  <TotalTime>1309</TotalTime>
  <Words>1033</Words>
  <Application>Microsoft Office PowerPoint</Application>
  <PresentationFormat>全屏显示(4:3)</PresentationFormat>
  <Paragraphs>80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HY동녘B</vt:lpstr>
      <vt:lpstr>Times New Roman</vt:lpstr>
      <vt:lpstr>새굴림</vt:lpstr>
      <vt:lpstr>Wingdings 2</vt:lpstr>
      <vt:lpstr>Gulim</vt:lpstr>
      <vt:lpstr>宋体</vt:lpstr>
      <vt:lpstr>楷体_GB2312</vt:lpstr>
      <vt:lpstr>Verdana</vt:lpstr>
      <vt:lpstr>第一PPT模板网-WWW.1PPT.COM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www.edudown.net</Manager>
  <Company>www.edudown.net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dc:description>第一PPT模板网-WWW.1PPT.COM_x000d_
</dc:description>
  <cp:lastModifiedBy>微软用户</cp:lastModifiedBy>
  <cp:revision>102</cp:revision>
  <dcterms:created xsi:type="dcterms:W3CDTF">2007-03-15T01:12:37Z</dcterms:created>
  <dcterms:modified xsi:type="dcterms:W3CDTF">2017-01-08T07:42:36Z</dcterms:modified>
  <cp:category>第一PPT模板网-WWW.1PPT.COM</cp:category>
</cp:coreProperties>
</file>