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7" r:id="rId2"/>
    <p:sldId id="269" r:id="rId3"/>
    <p:sldId id="264" r:id="rId4"/>
    <p:sldId id="260" r:id="rId5"/>
    <p:sldId id="257" r:id="rId6"/>
    <p:sldId id="258" r:id="rId7"/>
    <p:sldId id="259" r:id="rId8"/>
    <p:sldId id="270" r:id="rId9"/>
    <p:sldId id="271" r:id="rId10"/>
    <p:sldId id="261" r:id="rId11"/>
    <p:sldId id="265" r:id="rId12"/>
    <p:sldId id="266" r:id="rId13"/>
    <p:sldId id="280" r:id="rId14"/>
    <p:sldId id="281" r:id="rId15"/>
    <p:sldId id="273" r:id="rId16"/>
    <p:sldId id="262" r:id="rId17"/>
    <p:sldId id="263" r:id="rId18"/>
    <p:sldId id="274" r:id="rId19"/>
    <p:sldId id="278" r:id="rId20"/>
    <p:sldId id="279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88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8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8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8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8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88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sz="88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sz="88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sz="88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4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1" d="100"/>
        <a:sy n="81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C2230E-9310-42B4-B839-0DB49E484376}" type="datetimeFigureOut">
              <a:rPr lang="zh-CN" altLang="en-US" smtClean="0"/>
              <a:t>2018/6/16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35753-CE1A-4E03-95A0-6D9D5DD20B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2891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1ppt.com/powerpoint/" TargetMode="External"/><Relationship Id="rId13" Type="http://schemas.openxmlformats.org/officeDocument/2006/relationships/hyperlink" Target="http://www.1ppt.cn/" TargetMode="External"/><Relationship Id="rId18" Type="http://schemas.openxmlformats.org/officeDocument/2006/relationships/hyperlink" Target="http://www.1ppt.com/kejian/meishu/" TargetMode="External"/><Relationship Id="rId3" Type="http://schemas.openxmlformats.org/officeDocument/2006/relationships/hyperlink" Target="http://www.1ppt.com/moban/" TargetMode="External"/><Relationship Id="rId21" Type="http://schemas.openxmlformats.org/officeDocument/2006/relationships/hyperlink" Target="http://www.1ppt.com/kejian/huaxue/" TargetMode="External"/><Relationship Id="rId7" Type="http://schemas.openxmlformats.org/officeDocument/2006/relationships/hyperlink" Target="http://www.1ppt.com/xiazai/" TargetMode="External"/><Relationship Id="rId12" Type="http://schemas.openxmlformats.org/officeDocument/2006/relationships/hyperlink" Target="http://www.1ppt.com/jiaoan/" TargetMode="External"/><Relationship Id="rId17" Type="http://schemas.openxmlformats.org/officeDocument/2006/relationships/hyperlink" Target="http://www.1ppt.com/kejian/yingyu/" TargetMode="External"/><Relationship Id="rId2" Type="http://schemas.openxmlformats.org/officeDocument/2006/relationships/slide" Target="../slides/slide5.xml"/><Relationship Id="rId16" Type="http://schemas.openxmlformats.org/officeDocument/2006/relationships/hyperlink" Target="http://www.1ppt.com/kejian/shuxue/" TargetMode="External"/><Relationship Id="rId20" Type="http://schemas.openxmlformats.org/officeDocument/2006/relationships/hyperlink" Target="http://www.1ppt.com/kejian/wuli/" TargetMode="Externa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www.1ppt.com/tubiao/" TargetMode="External"/><Relationship Id="rId11" Type="http://schemas.openxmlformats.org/officeDocument/2006/relationships/hyperlink" Target="http://www.1ppt.com/shiti/" TargetMode="External"/><Relationship Id="rId24" Type="http://schemas.openxmlformats.org/officeDocument/2006/relationships/hyperlink" Target="http://www.1ppt.com/kejian/lishi/" TargetMode="External"/><Relationship Id="rId5" Type="http://schemas.openxmlformats.org/officeDocument/2006/relationships/hyperlink" Target="http://www.1ppt.com/beijing/" TargetMode="External"/><Relationship Id="rId15" Type="http://schemas.openxmlformats.org/officeDocument/2006/relationships/hyperlink" Target="http://www.1ppt.com/kejian/yuwen/" TargetMode="External"/><Relationship Id="rId23" Type="http://schemas.openxmlformats.org/officeDocument/2006/relationships/hyperlink" Target="http://www.1ppt.com/kejian/dili/" TargetMode="External"/><Relationship Id="rId10" Type="http://schemas.openxmlformats.org/officeDocument/2006/relationships/hyperlink" Target="http://www.1ppt.com/fanwen/" TargetMode="External"/><Relationship Id="rId19" Type="http://schemas.openxmlformats.org/officeDocument/2006/relationships/hyperlink" Target="http://www.1ppt.com/kejian/kexue/" TargetMode="External"/><Relationship Id="rId4" Type="http://schemas.openxmlformats.org/officeDocument/2006/relationships/hyperlink" Target="http://www.1ppt.com/sucai/" TargetMode="External"/><Relationship Id="rId9" Type="http://schemas.openxmlformats.org/officeDocument/2006/relationships/hyperlink" Target="http://www.1ppt.com/ziliao/" TargetMode="External"/><Relationship Id="rId14" Type="http://schemas.openxmlformats.org/officeDocument/2006/relationships/hyperlink" Target="http://www.1ppt.com/kejian/" TargetMode="External"/><Relationship Id="rId22" Type="http://schemas.openxmlformats.org/officeDocument/2006/relationships/hyperlink" Target="http://www.1ppt.com/kejian/shengwu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PPT</a:t>
            </a:r>
            <a:r>
              <a:rPr lang="zh-CN" altLang="en-US" sz="1200" dirty="0">
                <a:solidFill>
                  <a:srgbClr val="EEECE1">
                    <a:lumMod val="25000"/>
                  </a:srgbClr>
                </a:solidFill>
              </a:rPr>
              <a:t>模板：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  <a:hlinkClick r:id="rId3"/>
              </a:rPr>
              <a:t>www.1ppt.com/moban/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                  PPT</a:t>
            </a:r>
            <a:r>
              <a:rPr lang="zh-CN" altLang="en-US" sz="1200" dirty="0">
                <a:solidFill>
                  <a:srgbClr val="EEECE1">
                    <a:lumMod val="25000"/>
                  </a:srgbClr>
                </a:solidFill>
              </a:rPr>
              <a:t>素材：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  <a:hlinkClick r:id="rId4"/>
              </a:rPr>
              <a:t>www.1ppt.com/sucai/</a:t>
            </a:r>
            <a:endParaRPr lang="en-US" altLang="zh-CN" sz="1200" dirty="0">
              <a:solidFill>
                <a:srgbClr val="EEECE1">
                  <a:lumMod val="25000"/>
                </a:srgbClr>
              </a:solidFill>
            </a:endParaRPr>
          </a:p>
          <a:p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PPT</a:t>
            </a:r>
            <a:r>
              <a:rPr lang="zh-CN" altLang="en-US" sz="1200" dirty="0">
                <a:solidFill>
                  <a:srgbClr val="EEECE1">
                    <a:lumMod val="25000"/>
                  </a:srgbClr>
                </a:solidFill>
              </a:rPr>
              <a:t>背景：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  <a:hlinkClick r:id="rId5"/>
              </a:rPr>
              <a:t>www.1ppt.com/beijing/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                   PPT</a:t>
            </a:r>
            <a:r>
              <a:rPr lang="zh-CN" altLang="en-US" sz="1200" dirty="0">
                <a:solidFill>
                  <a:srgbClr val="EEECE1">
                    <a:lumMod val="25000"/>
                  </a:srgbClr>
                </a:solidFill>
              </a:rPr>
              <a:t>图表：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  <a:hlinkClick r:id="rId6"/>
              </a:rPr>
              <a:t>www.1ppt.com/tubiao/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      </a:t>
            </a:r>
          </a:p>
          <a:p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PPT</a:t>
            </a:r>
            <a:r>
              <a:rPr lang="zh-CN" altLang="en-US" sz="1200" dirty="0">
                <a:solidFill>
                  <a:srgbClr val="EEECE1">
                    <a:lumMod val="25000"/>
                  </a:srgbClr>
                </a:solidFill>
              </a:rPr>
              <a:t>下载：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  <a:hlinkClick r:id="rId7"/>
              </a:rPr>
              <a:t>www.1ppt.com/xiazai/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                     PPT</a:t>
            </a:r>
            <a:r>
              <a:rPr lang="zh-CN" altLang="en-US" sz="1200" dirty="0">
                <a:solidFill>
                  <a:srgbClr val="EEECE1">
                    <a:lumMod val="25000"/>
                  </a:srgbClr>
                </a:solidFill>
              </a:rPr>
              <a:t>教程： 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  <a:hlinkClick r:id="rId8"/>
              </a:rPr>
              <a:t>www.1ppt.com/powerpoint/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      </a:t>
            </a:r>
          </a:p>
          <a:p>
            <a:r>
              <a:rPr lang="zh-CN" altLang="en-US" sz="1200" dirty="0">
                <a:solidFill>
                  <a:srgbClr val="EEECE1">
                    <a:lumMod val="25000"/>
                  </a:srgbClr>
                </a:solidFill>
              </a:rPr>
              <a:t>资料下载：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  <a:hlinkClick r:id="rId9"/>
              </a:rPr>
              <a:t>www.1ppt.com/ziliao/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                   </a:t>
            </a:r>
            <a:r>
              <a:rPr lang="zh-CN" altLang="en-US" sz="1200" dirty="0">
                <a:solidFill>
                  <a:srgbClr val="EEECE1">
                    <a:lumMod val="25000"/>
                  </a:srgbClr>
                </a:solidFill>
              </a:rPr>
              <a:t>范文下载：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  <a:hlinkClick r:id="rId10"/>
              </a:rPr>
              <a:t>www.1ppt.com/fanwen/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             </a:t>
            </a:r>
          </a:p>
          <a:p>
            <a:r>
              <a:rPr lang="zh-CN" altLang="en-US" sz="1200" dirty="0">
                <a:solidFill>
                  <a:srgbClr val="EEECE1">
                    <a:lumMod val="25000"/>
                  </a:srgbClr>
                </a:solidFill>
              </a:rPr>
              <a:t>试卷下载：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  <a:hlinkClick r:id="rId11"/>
              </a:rPr>
              <a:t>www.1ppt.com/shiti/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                     </a:t>
            </a:r>
            <a:r>
              <a:rPr lang="zh-CN" altLang="en-US" sz="1200" dirty="0">
                <a:solidFill>
                  <a:srgbClr val="EEECE1">
                    <a:lumMod val="25000"/>
                  </a:srgbClr>
                </a:solidFill>
              </a:rPr>
              <a:t>教案下载：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  <a:hlinkClick r:id="rId12"/>
              </a:rPr>
              <a:t>www.1ppt.com/jiaoan/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               </a:t>
            </a:r>
          </a:p>
          <a:p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PPT</a:t>
            </a:r>
            <a:r>
              <a:rPr lang="zh-CN" altLang="en-US" sz="1200" dirty="0">
                <a:solidFill>
                  <a:srgbClr val="EEECE1">
                    <a:lumMod val="25000"/>
                  </a:srgbClr>
                </a:solidFill>
              </a:rPr>
              <a:t>论坛：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  <a:hlinkClick r:id="rId13"/>
              </a:rPr>
              <a:t>www.1ppt.cn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                                      PPT</a:t>
            </a:r>
            <a:r>
              <a:rPr lang="zh-CN" altLang="en-US" sz="1200" dirty="0">
                <a:solidFill>
                  <a:srgbClr val="EEECE1">
                    <a:lumMod val="25000"/>
                  </a:srgbClr>
                </a:solidFill>
              </a:rPr>
              <a:t>课件：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  <a:hlinkClick r:id="rId14"/>
              </a:rPr>
              <a:t>www.1ppt.com/kejian/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 </a:t>
            </a:r>
          </a:p>
          <a:p>
            <a:r>
              <a:rPr lang="zh-CN" altLang="en-US" sz="1200" dirty="0">
                <a:solidFill>
                  <a:srgbClr val="EEECE1">
                    <a:lumMod val="25000"/>
                  </a:srgbClr>
                </a:solidFill>
              </a:rPr>
              <a:t>语文课件：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  <a:hlinkClick r:id="rId15"/>
              </a:rPr>
              <a:t>www.1ppt.com/kejian/yuwen/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    </a:t>
            </a:r>
            <a:r>
              <a:rPr lang="zh-CN" altLang="en-US" sz="1200" dirty="0">
                <a:solidFill>
                  <a:srgbClr val="EEECE1">
                    <a:lumMod val="25000"/>
                  </a:srgbClr>
                </a:solidFill>
              </a:rPr>
              <a:t>数学课件：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  <a:hlinkClick r:id="rId16"/>
              </a:rPr>
              <a:t>www.1ppt.com/kejian/shuxue/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 </a:t>
            </a:r>
          </a:p>
          <a:p>
            <a:r>
              <a:rPr lang="zh-CN" altLang="en-US" sz="1200" dirty="0">
                <a:solidFill>
                  <a:srgbClr val="EEECE1">
                    <a:lumMod val="25000"/>
                  </a:srgbClr>
                </a:solidFill>
              </a:rPr>
              <a:t>英语课件：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  <a:hlinkClick r:id="rId17"/>
              </a:rPr>
              <a:t>www.1ppt.com/kejian/yingyu/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    </a:t>
            </a:r>
            <a:r>
              <a:rPr lang="zh-CN" altLang="en-US" sz="1200" dirty="0">
                <a:solidFill>
                  <a:srgbClr val="EEECE1">
                    <a:lumMod val="25000"/>
                  </a:srgbClr>
                </a:solidFill>
              </a:rPr>
              <a:t>美术课件：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  <a:hlinkClick r:id="rId18"/>
              </a:rPr>
              <a:t>www.1ppt.com/kejian/meishu/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 </a:t>
            </a:r>
          </a:p>
          <a:p>
            <a:r>
              <a:rPr lang="zh-CN" altLang="en-US" sz="1200" dirty="0">
                <a:solidFill>
                  <a:srgbClr val="EEECE1">
                    <a:lumMod val="25000"/>
                  </a:srgbClr>
                </a:solidFill>
              </a:rPr>
              <a:t>科学课件：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  <a:hlinkClick r:id="rId19"/>
              </a:rPr>
              <a:t>www.1ppt.com/kejian/kexue/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     </a:t>
            </a:r>
            <a:r>
              <a:rPr lang="zh-CN" altLang="en-US" sz="1200" dirty="0">
                <a:solidFill>
                  <a:srgbClr val="EEECE1">
                    <a:lumMod val="25000"/>
                  </a:srgbClr>
                </a:solidFill>
              </a:rPr>
              <a:t>物理课件：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  <a:hlinkClick r:id="rId20"/>
              </a:rPr>
              <a:t>www.1ppt.com/kejian/wuli/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 </a:t>
            </a:r>
          </a:p>
          <a:p>
            <a:r>
              <a:rPr lang="zh-CN" altLang="en-US" sz="1200" dirty="0">
                <a:solidFill>
                  <a:srgbClr val="EEECE1">
                    <a:lumMod val="25000"/>
                  </a:srgbClr>
                </a:solidFill>
              </a:rPr>
              <a:t>化学课件：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  <a:hlinkClick r:id="rId21"/>
              </a:rPr>
              <a:t>www.1ppt.com/kejian/huaxue/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  </a:t>
            </a:r>
            <a:r>
              <a:rPr lang="zh-CN" altLang="en-US" sz="1200" dirty="0">
                <a:solidFill>
                  <a:srgbClr val="EEECE1">
                    <a:lumMod val="25000"/>
                  </a:srgbClr>
                </a:solidFill>
              </a:rPr>
              <a:t>生物课件：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  <a:hlinkClick r:id="rId22"/>
              </a:rPr>
              <a:t>www.1ppt.com/kejian/shengwu/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 </a:t>
            </a:r>
          </a:p>
          <a:p>
            <a:r>
              <a:rPr lang="zh-CN" altLang="en-US" sz="1200" dirty="0">
                <a:solidFill>
                  <a:srgbClr val="EEECE1">
                    <a:lumMod val="25000"/>
                  </a:srgbClr>
                </a:solidFill>
              </a:rPr>
              <a:t>地理课件：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  <a:hlinkClick r:id="rId23"/>
              </a:rPr>
              <a:t>www.1ppt.com/kejian/dili/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          </a:t>
            </a:r>
            <a:r>
              <a:rPr lang="zh-CN" altLang="en-US" sz="1200" dirty="0">
                <a:solidFill>
                  <a:srgbClr val="EEECE1">
                    <a:lumMod val="25000"/>
                  </a:srgbClr>
                </a:solidFill>
              </a:rPr>
              <a:t>历史课件：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  <a:hlinkClick r:id="rId24"/>
              </a:rPr>
              <a:t>www.1ppt.com/kejian/lishi/</a:t>
            </a:r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        </a:t>
            </a:r>
          </a:p>
          <a:p>
            <a:r>
              <a:rPr lang="en-US" altLang="zh-CN" sz="1200" dirty="0">
                <a:solidFill>
                  <a:srgbClr val="EEECE1">
                    <a:lumMod val="25000"/>
                  </a:srgbClr>
                </a:solidFill>
              </a:rPr>
              <a:t>  </a:t>
            </a:r>
            <a:endParaRPr lang="zh-CN" altLang="en-US" sz="1200" dirty="0">
              <a:solidFill>
                <a:srgbClr val="EEECE1">
                  <a:lumMod val="25000"/>
                </a:srgbClr>
              </a:solidFill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35753-CE1A-4E03-95A0-6D9D5DD20BBC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9796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E91261-7041-48B4-ADA5-C646D415A38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2146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7C3FF-D575-4173-95A3-67D476B655B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2991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6CE4F3-6DD7-4850-9DA4-A3A56B3628A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2070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A6354E-CC0E-4AC0-8C4E-9009E09F6F8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768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01293-DD7B-409A-ABD9-BF9D44A7712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7333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D6E03C-9449-4708-A0D7-7393925FAAA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4744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82AE1A-89EE-4981-A2E8-5C061B90FA7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1139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A74EE8-8385-4774-BE29-58A6CF3FF21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8915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1718F8-B50D-4F11-9421-B9B7644F94F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1426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A0B8C1-205B-4BEF-957B-9D1299E1BDD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3139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A54C14-8B33-4317-92BC-C3CD1A91283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7382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822FC0-CF71-4E48-9C94-0E1DE790FF0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7" Type="http://schemas.openxmlformats.org/officeDocument/2006/relationships/slide" Target="slide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11.xml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914400" y="596398"/>
            <a:ext cx="67818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600" dirty="0"/>
              <a:t>Module  6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5397759" y="578644"/>
            <a:ext cx="34290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600" dirty="0"/>
              <a:t>Unit 1</a:t>
            </a:r>
          </a:p>
        </p:txBody>
      </p:sp>
      <p:sp>
        <p:nvSpPr>
          <p:cNvPr id="16390" name="WordArt 6"/>
          <p:cNvSpPr>
            <a:spLocks noChangeArrowheads="1" noChangeShapeType="1" noTextEdit="1"/>
          </p:cNvSpPr>
          <p:nvPr/>
        </p:nvSpPr>
        <p:spPr bwMode="auto">
          <a:xfrm>
            <a:off x="685800" y="2743200"/>
            <a:ext cx="7772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CN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 pitchFamily="34" charset="0"/>
                <a:ea typeface="宋体"/>
              </a:rPr>
              <a:t>These snakes are short.</a:t>
            </a:r>
            <a:endParaRPr lang="zh-CN" altLang="en-US" sz="3600" b="1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 Black" pitchFamily="34" charset="0"/>
              <a:ea typeface="宋体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get (14)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90800" y="1676400"/>
            <a:ext cx="3962400" cy="297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5" name="Line 5"/>
          <p:cNvSpPr>
            <a:spLocks noChangeShapeType="1"/>
          </p:cNvSpPr>
          <p:nvPr/>
        </p:nvSpPr>
        <p:spPr bwMode="auto">
          <a:xfrm flipV="1">
            <a:off x="4114800" y="1905000"/>
            <a:ext cx="2514600" cy="609600"/>
          </a:xfrm>
          <a:prstGeom prst="line">
            <a:avLst/>
          </a:prstGeom>
          <a:noFill/>
          <a:ln w="762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 flipH="1">
            <a:off x="2133600" y="3048000"/>
            <a:ext cx="1295400" cy="7620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6629400" y="1219200"/>
            <a:ext cx="22860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7200">
                <a:solidFill>
                  <a:srgbClr val="FF3300"/>
                </a:solidFill>
              </a:rPr>
              <a:t>tall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0" y="3581400"/>
            <a:ext cx="23622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7200">
                <a:solidFill>
                  <a:srgbClr val="FF3300"/>
                </a:solidFill>
              </a:rPr>
              <a:t>short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1295400" y="152400"/>
            <a:ext cx="72818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 b="1" dirty="0"/>
              <a:t>The giraffe is </a:t>
            </a:r>
            <a:r>
              <a:rPr lang="en-US" altLang="zh-CN" sz="6000" b="1" dirty="0">
                <a:solidFill>
                  <a:srgbClr val="FF0000"/>
                </a:solidFill>
              </a:rPr>
              <a:t>tall</a:t>
            </a:r>
            <a:r>
              <a:rPr lang="en-US" altLang="zh-CN" sz="6000" b="1" dirty="0"/>
              <a:t>.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685800" y="5105400"/>
            <a:ext cx="72517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6000" b="1"/>
              <a:t>The giraffe is </a:t>
            </a:r>
            <a:r>
              <a:rPr lang="en-US" altLang="zh-CN" sz="6000" b="1">
                <a:solidFill>
                  <a:srgbClr val="FF0000"/>
                </a:solidFill>
              </a:rPr>
              <a:t>short</a:t>
            </a:r>
            <a:r>
              <a:rPr lang="en-US" altLang="zh-CN" sz="6000" b="1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nimBg="1"/>
      <p:bldP spid="10246" grpId="0" animBg="1"/>
      <p:bldP spid="10248" grpId="0"/>
      <p:bldP spid="10250" grpId="0"/>
      <p:bldP spid="10251" grpId="0"/>
      <p:bldP spid="1025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IMG_20130426_0855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24200" y="1752600"/>
            <a:ext cx="2895600" cy="2611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1" name="Line 5"/>
          <p:cNvSpPr>
            <a:spLocks noChangeShapeType="1"/>
          </p:cNvSpPr>
          <p:nvPr/>
        </p:nvSpPr>
        <p:spPr bwMode="auto">
          <a:xfrm flipV="1">
            <a:off x="5105400" y="2286000"/>
            <a:ext cx="1143000" cy="304800"/>
          </a:xfrm>
          <a:prstGeom prst="line">
            <a:avLst/>
          </a:prstGeom>
          <a:noFill/>
          <a:ln w="762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flipH="1">
            <a:off x="2362200" y="2971800"/>
            <a:ext cx="1295400" cy="685800"/>
          </a:xfrm>
          <a:prstGeom prst="line">
            <a:avLst/>
          </a:prstGeom>
          <a:noFill/>
          <a:ln w="762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6248400" y="1371600"/>
            <a:ext cx="274320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short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838200" y="3581400"/>
            <a:ext cx="297180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long</a:t>
            </a:r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H="1">
            <a:off x="2514600" y="2971800"/>
            <a:ext cx="1600200" cy="685800"/>
          </a:xfrm>
          <a:prstGeom prst="line">
            <a:avLst/>
          </a:prstGeom>
          <a:noFill/>
          <a:ln w="762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 flipV="1">
            <a:off x="4953000" y="2362200"/>
            <a:ext cx="1371600" cy="457200"/>
          </a:xfrm>
          <a:prstGeom prst="line">
            <a:avLst/>
          </a:prstGeom>
          <a:noFill/>
          <a:ln w="762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animBg="1"/>
      <p:bldP spid="14342" grpId="0" animBg="1"/>
      <p:bldP spid="14345" grpId="0" animBg="1"/>
      <p:bldP spid="1434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IMG_20130426_0855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76600" y="1752600"/>
            <a:ext cx="2895600" cy="2611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381000" y="762000"/>
            <a:ext cx="771525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5400" dirty="0"/>
              <a:t>These snakes are </a:t>
            </a:r>
            <a:r>
              <a:rPr lang="en-US" altLang="zh-CN" sz="5400" dirty="0">
                <a:solidFill>
                  <a:srgbClr val="FF3300"/>
                </a:solidFill>
              </a:rPr>
              <a:t>long</a:t>
            </a:r>
            <a:r>
              <a:rPr lang="en-US" altLang="zh-CN" sz="5400" dirty="0"/>
              <a:t>.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 flipV="1">
            <a:off x="2971800" y="1676400"/>
            <a:ext cx="914400" cy="1219200"/>
          </a:xfrm>
          <a:prstGeom prst="line">
            <a:avLst/>
          </a:prstGeom>
          <a:noFill/>
          <a:ln w="762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5486400" y="2819400"/>
            <a:ext cx="1371600" cy="167640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2667000" y="4876800"/>
            <a:ext cx="6248400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5400" dirty="0"/>
              <a:t>These snakes are             </a:t>
            </a:r>
            <a:r>
              <a:rPr lang="en-US" altLang="zh-CN" sz="5400" dirty="0">
                <a:solidFill>
                  <a:srgbClr val="FF3300"/>
                </a:solidFill>
              </a:rPr>
              <a:t>short</a:t>
            </a:r>
            <a:r>
              <a:rPr lang="en-US" altLang="zh-CN" sz="5400" dirty="0"/>
              <a:t>.</a:t>
            </a:r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H="1" flipV="1">
            <a:off x="3048000" y="1600200"/>
            <a:ext cx="1066800" cy="1143000"/>
          </a:xfrm>
          <a:prstGeom prst="line">
            <a:avLst/>
          </a:prstGeom>
          <a:noFill/>
          <a:ln w="762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>
            <a:off x="5410200" y="2971800"/>
            <a:ext cx="1371600" cy="167640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  <p:bldP spid="15367" grpId="0" animBg="1"/>
      <p:bldP spid="15370" grpId="0" animBg="1"/>
      <p:bldP spid="15371" grpId="0"/>
      <p:bldP spid="15372" grpId="0" animBg="1"/>
      <p:bldP spid="1537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5400"/>
              <a:t>The tiger</a:t>
            </a:r>
            <a:r>
              <a:rPr lang="en-US" altLang="zh-CN" sz="5400">
                <a:solidFill>
                  <a:srgbClr val="FF0000"/>
                </a:solidFill>
              </a:rPr>
              <a:t>s</a:t>
            </a:r>
            <a:r>
              <a:rPr lang="en-US" altLang="zh-CN" sz="5400"/>
              <a:t> are big.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71800" y="3200400"/>
            <a:ext cx="5715000" cy="2925763"/>
          </a:xfrm>
        </p:spPr>
        <p:txBody>
          <a:bodyPr/>
          <a:lstStyle/>
          <a:p>
            <a:endParaRPr lang="zh-CN" altLang="zh-CN"/>
          </a:p>
        </p:txBody>
      </p:sp>
      <p:pic>
        <p:nvPicPr>
          <p:cNvPr id="29702" name="Picture 6" descr="BLOG_2~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905000"/>
            <a:ext cx="449580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04" name="Picture 8" descr="BLOG_2~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19600" y="1905000"/>
            <a:ext cx="472440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6000"/>
              <a:t>These tiger</a:t>
            </a:r>
            <a:r>
              <a:rPr lang="en-US" altLang="zh-CN" sz="6000">
                <a:solidFill>
                  <a:srgbClr val="FF0000"/>
                </a:solidFill>
              </a:rPr>
              <a:t>s</a:t>
            </a:r>
            <a:r>
              <a:rPr lang="en-US" altLang="zh-CN" sz="6000"/>
              <a:t> are small.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  <p:pic>
        <p:nvPicPr>
          <p:cNvPr id="30724" name="Picture 4" descr="xpic306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4500" y="2668588"/>
            <a:ext cx="5270500" cy="350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4419600" cy="1173162"/>
          </a:xfrm>
        </p:spPr>
        <p:txBody>
          <a:bodyPr/>
          <a:lstStyle/>
          <a:p>
            <a:endParaRPr lang="zh-CN" altLang="zh-CN"/>
          </a:p>
        </p:txBody>
      </p:sp>
      <p:pic>
        <p:nvPicPr>
          <p:cNvPr id="22531" name="Picture 3" descr="1976598_201904551000_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953000" cy="3303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5334000" y="1371600"/>
            <a:ext cx="34290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400"/>
              <a:t>These ____are ___.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410200" y="2514600"/>
            <a:ext cx="3733800" cy="1143000"/>
          </a:xfrm>
          <a:noFill/>
          <a:ln/>
        </p:spPr>
        <p:txBody>
          <a:bodyPr/>
          <a:lstStyle/>
          <a:p>
            <a:r>
              <a:rPr lang="en-US" altLang="zh-CN" sz="2400"/>
              <a:t>These ____are ___.</a:t>
            </a:r>
          </a:p>
        </p:txBody>
      </p:sp>
      <p:sp>
        <p:nvSpPr>
          <p:cNvPr id="22534" name="AutoShape 6"/>
          <p:cNvSpPr>
            <a:spLocks noChangeArrowheads="1"/>
          </p:cNvSpPr>
          <p:nvPr/>
        </p:nvSpPr>
        <p:spPr bwMode="auto">
          <a:xfrm>
            <a:off x="4648200" y="1219200"/>
            <a:ext cx="685800" cy="457200"/>
          </a:xfrm>
          <a:prstGeom prst="righ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535" name="AutoShape 7"/>
          <p:cNvSpPr>
            <a:spLocks noChangeArrowheads="1"/>
          </p:cNvSpPr>
          <p:nvPr/>
        </p:nvSpPr>
        <p:spPr bwMode="auto">
          <a:xfrm>
            <a:off x="4648200" y="2590800"/>
            <a:ext cx="685800" cy="457200"/>
          </a:xfrm>
          <a:prstGeom prst="righ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6553200" y="13716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>
                <a:solidFill>
                  <a:srgbClr val="0000FF"/>
                </a:solidFill>
              </a:rPr>
              <a:t>pencils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6629400" y="25146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>
                <a:solidFill>
                  <a:srgbClr val="0000FF"/>
                </a:solidFill>
              </a:rPr>
              <a:t>pencils</a:t>
            </a: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7848600" y="13716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zh-CN" altLang="zh-CN" sz="1800"/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7772400" y="1371600"/>
            <a:ext cx="692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1800">
                <a:solidFill>
                  <a:srgbClr val="FF0000"/>
                </a:solidFill>
              </a:rPr>
              <a:t>short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7848600" y="2514600"/>
            <a:ext cx="61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1800">
                <a:solidFill>
                  <a:srgbClr val="FF0000"/>
                </a:solidFill>
              </a:rPr>
              <a:t>long</a:t>
            </a:r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457200" y="3733800"/>
            <a:ext cx="213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CC3300"/>
                </a:solidFill>
                <a:latin typeface="Comic Sans MS" pitchFamily="66" charset="0"/>
              </a:rPr>
              <a:t>Pair work:</a:t>
            </a:r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1143000" y="4495800"/>
            <a:ext cx="6096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3600"/>
              <a:t>These ____are ____.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6" grpId="0"/>
      <p:bldP spid="22537" grpId="0"/>
      <p:bldP spid="22539" grpId="0"/>
      <p:bldP spid="225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0" y="685800"/>
            <a:ext cx="4572000" cy="214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5400"/>
              <a:t>Are they  </a:t>
            </a:r>
            <a:r>
              <a:rPr lang="en-US" altLang="zh-CN" sz="5400">
                <a:solidFill>
                  <a:srgbClr val="FF3300"/>
                </a:solidFill>
              </a:rPr>
              <a:t>tall</a:t>
            </a:r>
            <a:r>
              <a:rPr lang="en-US" altLang="zh-CN" sz="5400"/>
              <a:t>?</a:t>
            </a:r>
          </a:p>
          <a:p>
            <a:pPr>
              <a:spcBef>
                <a:spcPct val="50000"/>
              </a:spcBef>
            </a:pPr>
            <a:r>
              <a:rPr lang="en-US" altLang="zh-CN" sz="5400"/>
              <a:t>Yes, they are.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3543300" y="4572000"/>
            <a:ext cx="5410200" cy="214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5400" dirty="0"/>
              <a:t>Are they </a:t>
            </a:r>
            <a:r>
              <a:rPr lang="en-US" altLang="zh-CN" sz="5400" dirty="0">
                <a:solidFill>
                  <a:srgbClr val="FF3300"/>
                </a:solidFill>
              </a:rPr>
              <a:t> short</a:t>
            </a:r>
            <a:r>
              <a:rPr lang="en-US" altLang="zh-CN" sz="5400" dirty="0"/>
              <a:t>?</a:t>
            </a:r>
          </a:p>
          <a:p>
            <a:pPr>
              <a:spcBef>
                <a:spcPct val="50000"/>
              </a:spcBef>
            </a:pPr>
            <a:r>
              <a:rPr lang="en-US" altLang="zh-CN" sz="5400" dirty="0"/>
              <a:t>No, they aren’t.</a:t>
            </a:r>
          </a:p>
        </p:txBody>
      </p:sp>
      <p:pic>
        <p:nvPicPr>
          <p:cNvPr id="11278" name="Picture 14" descr="00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152400"/>
            <a:ext cx="4343400" cy="428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5" name="Group 7"/>
          <p:cNvGrpSpPr>
            <a:grpSpLocks/>
          </p:cNvGrpSpPr>
          <p:nvPr/>
        </p:nvGrpSpPr>
        <p:grpSpPr bwMode="auto">
          <a:xfrm>
            <a:off x="304800" y="228600"/>
            <a:ext cx="8077200" cy="3581400"/>
            <a:chOff x="192" y="2448"/>
            <a:chExt cx="2448" cy="1123"/>
          </a:xfrm>
        </p:grpSpPr>
        <p:pic>
          <p:nvPicPr>
            <p:cNvPr id="12296" name="Picture 8" descr="get (11)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2448"/>
              <a:ext cx="1248" cy="11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297" name="Picture 9" descr="get (11)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2448"/>
              <a:ext cx="1248" cy="11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228600" y="4038600"/>
            <a:ext cx="8001000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/>
              <a:t>Look at the elephant</a:t>
            </a:r>
            <a:r>
              <a:rPr lang="en-US" altLang="zh-CN" sz="6000">
                <a:solidFill>
                  <a:srgbClr val="FF3300"/>
                </a:solidFill>
              </a:rPr>
              <a:t>s</a:t>
            </a:r>
            <a:r>
              <a:rPr lang="en-US" altLang="zh-CN" sz="6000"/>
              <a:t>.</a:t>
            </a:r>
          </a:p>
          <a:p>
            <a:pPr>
              <a:spcBef>
                <a:spcPct val="50000"/>
              </a:spcBef>
            </a:pPr>
            <a:r>
              <a:rPr lang="en-US" altLang="zh-CN" sz="6000"/>
              <a:t>They’re </a:t>
            </a:r>
            <a:r>
              <a:rPr lang="en-US" altLang="zh-CN" sz="6000">
                <a:solidFill>
                  <a:schemeClr val="hlink"/>
                </a:solidFill>
              </a:rPr>
              <a:t>very</a:t>
            </a:r>
            <a:r>
              <a:rPr lang="en-US" altLang="zh-CN" sz="6000"/>
              <a:t> big.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0" y="152400"/>
            <a:ext cx="3733800" cy="990600"/>
          </a:xfrm>
          <a:prstGeom prst="ellipseRibbon">
            <a:avLst>
              <a:gd name="adj1" fmla="val 25000"/>
              <a:gd name="adj2" fmla="val 50000"/>
              <a:gd name="adj3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2667000" cy="1020763"/>
          </a:xfrm>
        </p:spPr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  <a:latin typeface="Comic Sans MS" pitchFamily="66" charset="0"/>
              </a:rPr>
              <a:t>Chant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Tiger, tiger ,big </a:t>
            </a:r>
            <a:r>
              <a:rPr lang="en-US" altLang="zh-CN" dirty="0" err="1"/>
              <a:t>big</a:t>
            </a:r>
            <a:r>
              <a:rPr lang="en-US" altLang="zh-CN" dirty="0"/>
              <a:t> tiger</a:t>
            </a:r>
          </a:p>
          <a:p>
            <a:endParaRPr lang="en-US" altLang="zh-CN" dirty="0"/>
          </a:p>
          <a:p>
            <a:r>
              <a:rPr lang="en-US" altLang="zh-CN" dirty="0"/>
              <a:t>Snake, snake, short </a:t>
            </a:r>
            <a:r>
              <a:rPr lang="en-US" altLang="zh-CN" dirty="0" err="1"/>
              <a:t>short</a:t>
            </a:r>
            <a:r>
              <a:rPr lang="en-US" altLang="zh-CN" dirty="0"/>
              <a:t> snake</a:t>
            </a:r>
          </a:p>
          <a:p>
            <a:endParaRPr lang="en-US" altLang="zh-CN" dirty="0"/>
          </a:p>
          <a:p>
            <a:r>
              <a:rPr lang="en-US" altLang="zh-CN" dirty="0"/>
              <a:t>Elephant, elephant, long nose elephant</a:t>
            </a:r>
          </a:p>
          <a:p>
            <a:endParaRPr lang="en-US" altLang="zh-CN" dirty="0"/>
          </a:p>
          <a:p>
            <a:r>
              <a:rPr lang="en-US" altLang="zh-CN" dirty="0"/>
              <a:t>Giraffe, giraffe, tall </a:t>
            </a:r>
            <a:r>
              <a:rPr lang="en-US" altLang="zh-CN" dirty="0" err="1"/>
              <a:t>tall</a:t>
            </a:r>
            <a:r>
              <a:rPr lang="en-US" altLang="zh-CN" dirty="0"/>
              <a:t> giraffe</a:t>
            </a:r>
          </a:p>
        </p:txBody>
      </p:sp>
    </p:spTree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3827463" cy="1066800"/>
          </a:xfrm>
        </p:spPr>
        <p:txBody>
          <a:bodyPr/>
          <a:lstStyle/>
          <a:p>
            <a:r>
              <a:rPr lang="en-US" altLang="zh-CN" sz="6000" dirty="0">
                <a:latin typeface="Comic Sans MS" pitchFamily="66" charset="0"/>
              </a:rPr>
              <a:t>Text time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71600"/>
            <a:ext cx="8588375" cy="51530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b="1" dirty="0">
                <a:latin typeface="Comic Sans MS" pitchFamily="66" charset="0"/>
              </a:rPr>
              <a:t>Listen carefully and answer</a:t>
            </a:r>
          </a:p>
          <a:p>
            <a:pPr>
              <a:lnSpc>
                <a:spcPct val="90000"/>
              </a:lnSpc>
            </a:pPr>
            <a:r>
              <a:rPr lang="en-US" altLang="zh-CN" sz="2800" dirty="0">
                <a:latin typeface="Comic Sans MS" pitchFamily="66" charset="0"/>
              </a:rPr>
              <a:t>How many kinds of animals did Amy and </a:t>
            </a:r>
            <a:r>
              <a:rPr lang="en-US" altLang="zh-CN" sz="2800" dirty="0" err="1">
                <a:latin typeface="Comic Sans MS" pitchFamily="66" charset="0"/>
              </a:rPr>
              <a:t>Lingling</a:t>
            </a:r>
            <a:r>
              <a:rPr lang="en-US" altLang="zh-CN" sz="2800" dirty="0">
                <a:latin typeface="Comic Sans MS" pitchFamily="66" charset="0"/>
              </a:rPr>
              <a:t> see in the zoo?</a:t>
            </a:r>
            <a:r>
              <a:rPr lang="en-US" altLang="zh-CN" sz="2800" b="1" dirty="0">
                <a:latin typeface="Comic Sans MS" pitchFamily="66" charset="0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CN" sz="2800" b="1" dirty="0">
                <a:latin typeface="Comic Sans MS" pitchFamily="66" charset="0"/>
              </a:rPr>
              <a:t>  </a:t>
            </a:r>
            <a:r>
              <a:rPr lang="zh-CN" altLang="en-US" sz="2800" b="1" dirty="0">
                <a:latin typeface="Comic Sans MS" pitchFamily="66" charset="0"/>
              </a:rPr>
              <a:t>（</a:t>
            </a:r>
            <a:r>
              <a:rPr lang="zh-CN" altLang="en-US" sz="2400" b="1" dirty="0">
                <a:latin typeface="Comic Sans MS" pitchFamily="66" charset="0"/>
              </a:rPr>
              <a:t>玲玲和艾米在动物园看到了几种动物？）</a:t>
            </a:r>
          </a:p>
          <a:p>
            <a:pPr>
              <a:lnSpc>
                <a:spcPct val="90000"/>
              </a:lnSpc>
            </a:pPr>
            <a:r>
              <a:rPr lang="zh-CN" altLang="en-US" sz="2800" dirty="0">
                <a:solidFill>
                  <a:schemeClr val="accent2"/>
                </a:solidFill>
                <a:latin typeface="Comic Sans MS" pitchFamily="66" charset="0"/>
              </a:rPr>
              <a:t>              </a:t>
            </a:r>
            <a:r>
              <a:rPr lang="en-US" altLang="zh-CN" sz="2800" dirty="0">
                <a:solidFill>
                  <a:srgbClr val="0000FF"/>
                </a:solidFill>
                <a:latin typeface="Comic Sans MS" pitchFamily="66" charset="0"/>
              </a:rPr>
              <a:t>four</a:t>
            </a:r>
          </a:p>
          <a:p>
            <a:pPr>
              <a:lnSpc>
                <a:spcPct val="90000"/>
              </a:lnSpc>
            </a:pPr>
            <a:r>
              <a:rPr lang="en-US" altLang="zh-CN" sz="2800" dirty="0">
                <a:latin typeface="Comic Sans MS" pitchFamily="66" charset="0"/>
              </a:rPr>
              <a:t>What are these animals ?</a:t>
            </a:r>
            <a:br>
              <a:rPr lang="en-US" altLang="zh-CN" sz="2800" dirty="0">
                <a:latin typeface="Comic Sans MS" pitchFamily="66" charset="0"/>
              </a:rPr>
            </a:br>
            <a:r>
              <a:rPr lang="zh-CN" altLang="en-US" sz="2400" b="1" dirty="0">
                <a:latin typeface="Comic Sans MS" pitchFamily="66" charset="0"/>
              </a:rPr>
              <a:t>（这些动物是什么？）</a:t>
            </a:r>
          </a:p>
          <a:p>
            <a:pPr>
              <a:lnSpc>
                <a:spcPct val="90000"/>
              </a:lnSpc>
            </a:pPr>
            <a:r>
              <a:rPr lang="zh-CN" altLang="en-US" sz="2800" dirty="0">
                <a:solidFill>
                  <a:srgbClr val="0000FF"/>
                </a:solidFill>
                <a:latin typeface="Comic Sans MS" pitchFamily="66" charset="0"/>
              </a:rPr>
              <a:t>   </a:t>
            </a:r>
            <a:r>
              <a:rPr lang="en-US" altLang="zh-CN" sz="2800" dirty="0">
                <a:solidFill>
                  <a:srgbClr val="0000FF"/>
                </a:solidFill>
                <a:latin typeface="Comic Sans MS" pitchFamily="66" charset="0"/>
              </a:rPr>
              <a:t>snake, giraffe, elephant, tiger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zh-CN" dirty="0">
              <a:solidFill>
                <a:srgbClr val="0000FF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US" altLang="zh-CN" sz="2800" dirty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altLang="zh-CN" sz="3600" b="1" dirty="0">
                <a:latin typeface="Comic Sans MS" pitchFamily="66" charset="0"/>
              </a:rPr>
              <a:t>Listen and repeat</a:t>
            </a:r>
            <a:endParaRPr lang="en-US" altLang="zh-CN" sz="2800" dirty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0"/>
            <a:ext cx="5867400" cy="990600"/>
          </a:xfrm>
        </p:spPr>
        <p:txBody>
          <a:bodyPr/>
          <a:lstStyle/>
          <a:p>
            <a:r>
              <a:rPr lang="en-US" altLang="zh-CN" b="1" dirty="0">
                <a:latin typeface="Times New Roman" pitchFamily="18" charset="0"/>
              </a:rPr>
              <a:t>Let’s go to the zoo</a:t>
            </a:r>
            <a:r>
              <a:rPr lang="en-US" altLang="zh-CN" b="1" dirty="0">
                <a:latin typeface="Comic Sans MS" pitchFamily="66" charset="0"/>
              </a:rPr>
              <a:t>.</a:t>
            </a:r>
          </a:p>
        </p:txBody>
      </p:sp>
      <p:pic>
        <p:nvPicPr>
          <p:cNvPr id="18435" name="Picture 3" descr="2599414_141815029_2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892175"/>
            <a:ext cx="9144000" cy="5965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8436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686800" y="1524000"/>
            <a:ext cx="304800" cy="3048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37" name="AutoShap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114800" y="5791200"/>
            <a:ext cx="304800" cy="2286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38" name="AutoShape 6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38200" y="5486400"/>
            <a:ext cx="304800" cy="3048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39" name="AutoShape 7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0" y="4114800"/>
            <a:ext cx="381000" cy="3048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40" name="AutoShape 8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8534400" y="6324600"/>
            <a:ext cx="609600" cy="533400"/>
          </a:xfrm>
          <a:prstGeom prst="rightArrow">
            <a:avLst>
              <a:gd name="adj1" fmla="val 50000"/>
              <a:gd name="adj2" fmla="val 285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ransition>
    <p:comb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Oval 2"/>
          <p:cNvSpPr>
            <a:spLocks noChangeArrowheads="1"/>
          </p:cNvSpPr>
          <p:nvPr/>
        </p:nvSpPr>
        <p:spPr bwMode="auto">
          <a:xfrm>
            <a:off x="5029200" y="2286000"/>
            <a:ext cx="8382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8675" name="Oval 3"/>
          <p:cNvSpPr>
            <a:spLocks noChangeArrowheads="1"/>
          </p:cNvSpPr>
          <p:nvPr/>
        </p:nvSpPr>
        <p:spPr bwMode="auto">
          <a:xfrm>
            <a:off x="4038600" y="2286000"/>
            <a:ext cx="7620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8676" name="Oval 4"/>
          <p:cNvSpPr>
            <a:spLocks noChangeArrowheads="1"/>
          </p:cNvSpPr>
          <p:nvPr/>
        </p:nvSpPr>
        <p:spPr bwMode="auto">
          <a:xfrm>
            <a:off x="2514600" y="2209800"/>
            <a:ext cx="12192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8677" name="Oval 5"/>
          <p:cNvSpPr>
            <a:spLocks noChangeArrowheads="1"/>
          </p:cNvSpPr>
          <p:nvPr/>
        </p:nvSpPr>
        <p:spPr bwMode="auto">
          <a:xfrm>
            <a:off x="1219200" y="2209800"/>
            <a:ext cx="9906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3827463" cy="1066800"/>
          </a:xfrm>
        </p:spPr>
        <p:txBody>
          <a:bodyPr/>
          <a:lstStyle/>
          <a:p>
            <a:r>
              <a:rPr lang="en-US" altLang="zh-CN" sz="6000">
                <a:latin typeface="Times New Roman" pitchFamily="18" charset="0"/>
              </a:rPr>
              <a:t>Text time</a:t>
            </a:r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3820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3600" b="1" dirty="0">
                <a:latin typeface="Times New Roman" pitchFamily="18" charset="0"/>
              </a:rPr>
              <a:t>Listen, point and find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CN" sz="3600" b="1" dirty="0">
                <a:latin typeface="Times New Roman" pitchFamily="18" charset="0"/>
              </a:rPr>
              <a:t>   “</a:t>
            </a:r>
            <a:r>
              <a:rPr lang="en-US" altLang="zh-CN" sz="3600" b="1" dirty="0">
                <a:solidFill>
                  <a:srgbClr val="0000FF"/>
                </a:solidFill>
                <a:latin typeface="Times New Roman" pitchFamily="18" charset="0"/>
              </a:rPr>
              <a:t>long, short, tall, big </a:t>
            </a:r>
            <a:r>
              <a:rPr lang="en-US" altLang="zh-CN" sz="3600" b="1" dirty="0">
                <a:latin typeface="Times New Roman" pitchFamily="18" charset="0"/>
              </a:rPr>
              <a:t>…”</a:t>
            </a:r>
            <a:endParaRPr lang="en-US" altLang="zh-CN" sz="4000" b="1" dirty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zh-CN" sz="3600" b="1" dirty="0">
                <a:latin typeface="Times New Roman" pitchFamily="18" charset="0"/>
              </a:rPr>
              <a:t>Read in groups</a:t>
            </a:r>
          </a:p>
          <a:p>
            <a:pPr>
              <a:lnSpc>
                <a:spcPct val="90000"/>
              </a:lnSpc>
            </a:pPr>
            <a:r>
              <a:rPr lang="en-US" altLang="zh-CN" b="1" dirty="0">
                <a:latin typeface="Times New Roman" pitchFamily="18" charset="0"/>
              </a:rPr>
              <a:t>Group show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CN" b="1" dirty="0">
                <a:latin typeface="Comic Sans MS" pitchFamily="66" charset="0"/>
              </a:rPr>
              <a:t>    </a:t>
            </a:r>
            <a:r>
              <a:rPr lang="zh-CN" altLang="en-US" sz="2400" b="1" dirty="0">
                <a:latin typeface="Comic Sans MS" pitchFamily="66" charset="0"/>
              </a:rPr>
              <a:t>一人一句排火车读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CN" altLang="en-US" sz="2400" b="1" dirty="0">
                <a:latin typeface="Comic Sans MS" pitchFamily="66" charset="0"/>
              </a:rPr>
              <a:t>     分角色朗读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CN" altLang="en-US" sz="2400" b="1" dirty="0">
                <a:latin typeface="Comic Sans MS" pitchFamily="66" charset="0"/>
              </a:rPr>
              <a:t>     全组大声齐读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CN" altLang="en-US" sz="2400" b="1" dirty="0">
                <a:latin typeface="Comic Sans MS" pitchFamily="66" charset="0"/>
              </a:rPr>
              <a:t>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CN" altLang="en-US" sz="2400" b="1" dirty="0">
                <a:latin typeface="Comic Sans MS" pitchFamily="66" charset="0"/>
              </a:rPr>
              <a:t>     </a:t>
            </a:r>
          </a:p>
          <a:p>
            <a:pPr>
              <a:lnSpc>
                <a:spcPct val="90000"/>
              </a:lnSpc>
            </a:pPr>
            <a:endParaRPr lang="en-US" altLang="zh-CN" sz="24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6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86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86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86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86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86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28675" grpId="0" animBg="1"/>
      <p:bldP spid="28676" grpId="0" animBg="1"/>
      <p:bldP spid="2867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b_12444582497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0" y="400050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3276600" cy="1066800"/>
          </a:xfrm>
        </p:spPr>
        <p:txBody>
          <a:bodyPr/>
          <a:lstStyle/>
          <a:p>
            <a:r>
              <a:rPr lang="en-US" altLang="zh-CN" sz="6000" b="1" dirty="0">
                <a:solidFill>
                  <a:srgbClr val="0000FF"/>
                </a:solidFill>
                <a:latin typeface="Comic Sans MS" pitchFamily="66" charset="0"/>
              </a:rPr>
              <a:t>Thinking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3600" b="1" dirty="0"/>
              <a:t>What should we do in the zoo?</a:t>
            </a:r>
          </a:p>
          <a:p>
            <a:pPr>
              <a:lnSpc>
                <a:spcPct val="90000"/>
              </a:lnSpc>
            </a:pPr>
            <a:endParaRPr lang="en-US" altLang="zh-CN" b="1" dirty="0"/>
          </a:p>
          <a:p>
            <a:pPr>
              <a:lnSpc>
                <a:spcPct val="90000"/>
              </a:lnSpc>
            </a:pPr>
            <a:r>
              <a:rPr lang="en-US" altLang="zh-CN" dirty="0"/>
              <a:t>Don't feed the animals.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CN" dirty="0"/>
              <a:t>   </a:t>
            </a:r>
            <a:r>
              <a:rPr lang="zh-CN" altLang="en-US" dirty="0"/>
              <a:t>（不要喂动物）</a:t>
            </a:r>
          </a:p>
          <a:p>
            <a:pPr>
              <a:lnSpc>
                <a:spcPct val="90000"/>
              </a:lnSpc>
            </a:pPr>
            <a:r>
              <a:rPr lang="en-US" altLang="zh-CN" dirty="0"/>
              <a:t>Don't frighten the animals.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CN" dirty="0"/>
              <a:t>   </a:t>
            </a:r>
            <a:r>
              <a:rPr lang="zh-CN" altLang="en-US" dirty="0"/>
              <a:t>（不要吓唬动物）</a:t>
            </a:r>
          </a:p>
          <a:p>
            <a:pPr>
              <a:lnSpc>
                <a:spcPct val="90000"/>
              </a:lnSpc>
            </a:pPr>
            <a:r>
              <a:rPr lang="en-US" altLang="zh-CN" dirty="0"/>
              <a:t>Don't throw rubbish.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CN" dirty="0"/>
              <a:t>   </a:t>
            </a:r>
            <a:r>
              <a:rPr lang="zh-CN" altLang="en-US" dirty="0"/>
              <a:t>（不要乱扔垃圾）</a:t>
            </a:r>
          </a:p>
          <a:p>
            <a:pPr>
              <a:lnSpc>
                <a:spcPct val="90000"/>
              </a:lnSpc>
            </a:pPr>
            <a:endParaRPr lang="en-US" altLang="zh-CN" dirty="0"/>
          </a:p>
        </p:txBody>
      </p:sp>
    </p:spTree>
  </p:cSld>
  <p:clrMapOvr>
    <a:masterClrMapping/>
  </p:clrMapOvr>
  <p:transition>
    <p:comb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b="1" dirty="0"/>
              <a:t>Animals are our friends.</a:t>
            </a:r>
            <a:br>
              <a:rPr lang="en-US" altLang="zh-CN" sz="4000" b="1" dirty="0"/>
            </a:br>
            <a:r>
              <a:rPr lang="en-US" altLang="zh-CN" sz="4000" b="1" dirty="0"/>
              <a:t>(</a:t>
            </a:r>
            <a:r>
              <a:rPr lang="zh-CN" altLang="en-US" sz="4000" b="1" dirty="0"/>
              <a:t>动物是我们的朋友</a:t>
            </a:r>
            <a:r>
              <a:rPr lang="en-US" altLang="zh-CN" sz="4000" b="1" dirty="0"/>
              <a:t>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19400" y="2286000"/>
            <a:ext cx="4572000" cy="3687763"/>
          </a:xfrm>
        </p:spPr>
        <p:txBody>
          <a:bodyPr/>
          <a:lstStyle/>
          <a:p>
            <a:r>
              <a:rPr lang="en-US" altLang="zh-CN" sz="3600" b="1" dirty="0"/>
              <a:t>Love animals</a:t>
            </a:r>
          </a:p>
          <a:p>
            <a:r>
              <a:rPr lang="zh-CN" altLang="en-US" sz="3600" b="1" dirty="0"/>
              <a:t>（爱护动物）</a:t>
            </a:r>
          </a:p>
          <a:p>
            <a:endParaRPr lang="zh-CN" altLang="en-US" sz="3600" b="1" dirty="0"/>
          </a:p>
          <a:p>
            <a:r>
              <a:rPr lang="en-US" altLang="zh-CN" sz="3600" b="1" dirty="0"/>
              <a:t>Protect animals</a:t>
            </a:r>
          </a:p>
          <a:p>
            <a:r>
              <a:rPr lang="zh-CN" altLang="en-US" sz="3600" b="1" dirty="0"/>
              <a:t>（保护动物）</a:t>
            </a:r>
          </a:p>
          <a:p>
            <a:endParaRPr lang="zh-CN" altLang="en-US" dirty="0"/>
          </a:p>
          <a:p>
            <a:endParaRPr lang="en-US" altLang="zh-CN" dirty="0"/>
          </a:p>
        </p:txBody>
      </p:sp>
    </p:spTree>
  </p:cSld>
  <p:clrMapOvr>
    <a:masterClrMapping/>
  </p:clrMapOvr>
  <p:transition>
    <p:comb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6" descr="20091017183341395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Rectangle 7"/>
          <p:cNvSpPr>
            <a:spLocks noChangeArrowheads="1"/>
          </p:cNvSpPr>
          <p:nvPr/>
        </p:nvSpPr>
        <p:spPr bwMode="auto">
          <a:xfrm rot="21019045">
            <a:off x="2700338" y="620713"/>
            <a:ext cx="23955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3200" b="1" dirty="0">
                <a:ea typeface="黑体" pitchFamily="2" charset="-122"/>
              </a:rPr>
              <a:t>Homework:</a:t>
            </a:r>
          </a:p>
        </p:txBody>
      </p:sp>
      <p:sp>
        <p:nvSpPr>
          <p:cNvPr id="26628" name="Rectangle 8"/>
          <p:cNvSpPr>
            <a:spLocks noChangeArrowheads="1"/>
          </p:cNvSpPr>
          <p:nvPr/>
        </p:nvSpPr>
        <p:spPr bwMode="auto">
          <a:xfrm rot="20940471">
            <a:off x="2730500" y="1263650"/>
            <a:ext cx="3671888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Comic Sans MS" pitchFamily="66" charset="0"/>
              </a:rPr>
              <a:t>跟录音指读课文</a:t>
            </a:r>
          </a:p>
          <a:p>
            <a:pPr>
              <a:spcBef>
                <a:spcPct val="50000"/>
              </a:spcBef>
            </a:pPr>
            <a:endParaRPr lang="zh-CN" altLang="en-US" sz="2400" b="1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Comic Sans MS" pitchFamily="66" charset="0"/>
              </a:rPr>
              <a:t>学会用</a:t>
            </a:r>
            <a:r>
              <a:rPr lang="en-US" altLang="zh-CN" sz="2400" b="1" dirty="0">
                <a:latin typeface="Comic Sans MS" pitchFamily="66" charset="0"/>
              </a:rPr>
              <a:t>long, short, tall, big, small </a:t>
            </a:r>
            <a:r>
              <a:rPr lang="zh-CN" altLang="en-US" sz="2400" b="1" dirty="0">
                <a:latin typeface="Comic Sans MS" pitchFamily="66" charset="0"/>
              </a:rPr>
              <a:t>形容人和物。</a:t>
            </a:r>
            <a:endParaRPr lang="zh-CN" altLang="en-US" sz="2800" b="1" dirty="0">
              <a:latin typeface="Comic Sans MS" pitchFamily="66" charset="0"/>
              <a:ea typeface="楷体_GB2312" pitchFamily="49" charset="-122"/>
            </a:endParaRPr>
          </a:p>
        </p:txBody>
      </p:sp>
    </p:spTree>
  </p:cSld>
  <p:clrMapOvr>
    <a:masterClrMapping/>
  </p:clrMapOvr>
  <p:transition>
    <p:cover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get (9)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43000" y="1295400"/>
            <a:ext cx="5105400" cy="3833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533400" y="0"/>
            <a:ext cx="74676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 dirty="0"/>
              <a:t>What  are  they?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990600" y="5410200"/>
            <a:ext cx="6553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 dirty="0"/>
              <a:t>They’re  tiger</a:t>
            </a:r>
            <a:r>
              <a:rPr lang="en-US" altLang="zh-CN" sz="6000" dirty="0">
                <a:solidFill>
                  <a:srgbClr val="FF3300"/>
                </a:solidFill>
              </a:rPr>
              <a:t>s</a:t>
            </a:r>
            <a:r>
              <a:rPr lang="en-US" altLang="zh-CN" sz="60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get (8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6576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267200" y="914400"/>
            <a:ext cx="457200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FF0000"/>
                </a:solidFill>
              </a:rPr>
              <a:t>a </a:t>
            </a:r>
            <a:r>
              <a:rPr lang="en-US" altLang="zh-CN"/>
              <a:t> tiger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4648200" y="4419600"/>
            <a:ext cx="373380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tiger</a:t>
            </a:r>
            <a:r>
              <a:rPr lang="en-US" altLang="zh-CN">
                <a:solidFill>
                  <a:srgbClr val="FF3300"/>
                </a:solidFill>
              </a:rPr>
              <a:t>s</a:t>
            </a:r>
          </a:p>
        </p:txBody>
      </p:sp>
      <p:pic>
        <p:nvPicPr>
          <p:cNvPr id="9228" name="Picture 12" descr="12B4D7~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3354388"/>
            <a:ext cx="4191000" cy="287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get (11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33800" cy="3360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962400" y="914400"/>
            <a:ext cx="49530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600">
                <a:solidFill>
                  <a:srgbClr val="FF0000"/>
                </a:solidFill>
              </a:rPr>
              <a:t>an</a:t>
            </a:r>
            <a:r>
              <a:rPr lang="en-US" altLang="zh-CN" sz="6600"/>
              <a:t> elephant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114800" y="3733800"/>
            <a:ext cx="5334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8000"/>
              <a:t>elephant</a:t>
            </a:r>
            <a:r>
              <a:rPr lang="en-US" altLang="zh-CN" sz="8000">
                <a:solidFill>
                  <a:srgbClr val="FF3300"/>
                </a:solidFill>
              </a:rPr>
              <a:t>s</a:t>
            </a:r>
          </a:p>
        </p:txBody>
      </p:sp>
      <p:pic>
        <p:nvPicPr>
          <p:cNvPr id="6157" name="Picture 13" descr="u=3994928159,1814615488&amp;fm=23&amp;gp=0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3783013"/>
            <a:ext cx="3962400" cy="2624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get (12)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30563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733800" y="990600"/>
            <a:ext cx="487680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</a:rPr>
              <a:t>a</a:t>
            </a:r>
            <a:r>
              <a:rPr lang="en-US" altLang="zh-CN" dirty="0"/>
              <a:t> snake</a:t>
            </a:r>
          </a:p>
        </p:txBody>
      </p:sp>
      <p:pic>
        <p:nvPicPr>
          <p:cNvPr id="7174" name="Picture 6" descr="get (12)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52600" y="4114800"/>
            <a:ext cx="183515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5" name="Picture 7" descr="get (12)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3733800"/>
            <a:ext cx="1836738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114800" y="4724400"/>
            <a:ext cx="441960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snake</a:t>
            </a:r>
            <a:r>
              <a:rPr lang="en-US" altLang="zh-CN">
                <a:solidFill>
                  <a:srgbClr val="FF3300"/>
                </a:solidFill>
              </a:rPr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get (13)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57800" y="0"/>
            <a:ext cx="3886200" cy="2919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28600" y="685800"/>
            <a:ext cx="472440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olidFill>
                  <a:srgbClr val="FF0000"/>
                </a:solidFill>
              </a:rPr>
              <a:t>a </a:t>
            </a:r>
            <a:r>
              <a:rPr lang="en-US" altLang="zh-CN"/>
              <a:t> giraffe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685800" y="4343400"/>
            <a:ext cx="457200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giraffe</a:t>
            </a:r>
            <a:r>
              <a:rPr lang="en-US" altLang="zh-CN">
                <a:solidFill>
                  <a:srgbClr val="FF3300"/>
                </a:solidFill>
              </a:rPr>
              <a:t>s</a:t>
            </a:r>
          </a:p>
        </p:txBody>
      </p:sp>
      <p:pic>
        <p:nvPicPr>
          <p:cNvPr id="8206" name="Picture 14" descr="T019DF~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29200" y="3429000"/>
            <a:ext cx="3962400" cy="26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4023757_135924608174_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7162800" cy="4478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59" name="Picture 3" descr="2d350df12f1663bd01fed73f5a_5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91200" y="4430713"/>
            <a:ext cx="3352800" cy="2427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638800" y="1371600"/>
            <a:ext cx="3352800" cy="240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dirty="0">
                <a:solidFill>
                  <a:srgbClr val="FF0000"/>
                </a:solidFill>
              </a:rPr>
              <a:t>big   </a:t>
            </a:r>
          </a:p>
          <a:p>
            <a:pPr>
              <a:spcBef>
                <a:spcPct val="50000"/>
              </a:spcBef>
            </a:pPr>
            <a:r>
              <a:rPr lang="en-US" altLang="zh-CN" sz="3200" b="1" dirty="0"/>
              <a:t>The tiger is </a:t>
            </a:r>
            <a:r>
              <a:rPr lang="en-US" altLang="zh-CN" sz="3200" b="1" dirty="0">
                <a:solidFill>
                  <a:srgbClr val="FF0000"/>
                </a:solidFill>
              </a:rPr>
              <a:t>big</a:t>
            </a:r>
            <a:r>
              <a:rPr lang="en-US" altLang="zh-CN" sz="3200" b="1" dirty="0"/>
              <a:t>.</a:t>
            </a:r>
          </a:p>
          <a:p>
            <a:pPr>
              <a:spcBef>
                <a:spcPct val="50000"/>
              </a:spcBef>
            </a:pPr>
            <a:endParaRPr lang="en-US" altLang="zh-CN" sz="2400" b="1" dirty="0"/>
          </a:p>
          <a:p>
            <a:pPr>
              <a:spcBef>
                <a:spcPct val="50000"/>
              </a:spcBef>
            </a:pPr>
            <a:endParaRPr lang="en-US" altLang="zh-CN" sz="2400" b="1" dirty="0"/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4876800" y="1752600"/>
            <a:ext cx="762000" cy="381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2" name="WordArt 6"/>
          <p:cNvSpPr>
            <a:spLocks noChangeArrowheads="1" noChangeShapeType="1" noTextEdit="1"/>
          </p:cNvSpPr>
          <p:nvPr/>
        </p:nvSpPr>
        <p:spPr bwMode="auto">
          <a:xfrm>
            <a:off x="304800" y="228600"/>
            <a:ext cx="2133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宋体"/>
                <a:ea typeface="宋体"/>
              </a:rPr>
              <a:t>比一比</a:t>
            </a:r>
          </a:p>
        </p:txBody>
      </p:sp>
      <p:sp>
        <p:nvSpPr>
          <p:cNvPr id="19463" name="AutoShape 7"/>
          <p:cNvSpPr>
            <a:spLocks noChangeArrowheads="1"/>
          </p:cNvSpPr>
          <p:nvPr/>
        </p:nvSpPr>
        <p:spPr bwMode="auto">
          <a:xfrm>
            <a:off x="4572000" y="5334000"/>
            <a:ext cx="533400" cy="381000"/>
          </a:xfrm>
          <a:prstGeom prst="lef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762000" y="5105400"/>
            <a:ext cx="3733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</a:rPr>
              <a:t>small</a:t>
            </a:r>
          </a:p>
          <a:p>
            <a:pPr>
              <a:spcBef>
                <a:spcPct val="50000"/>
              </a:spcBef>
            </a:pPr>
            <a:r>
              <a:rPr lang="en-US" altLang="zh-CN" sz="3200" b="1"/>
              <a:t>The tiger is </a:t>
            </a:r>
            <a:r>
              <a:rPr lang="en-US" altLang="zh-CN" sz="3200" b="1">
                <a:solidFill>
                  <a:srgbClr val="FF0000"/>
                </a:solidFill>
              </a:rPr>
              <a:t>small</a:t>
            </a:r>
            <a:r>
              <a:rPr lang="en-US" altLang="zh-CN" sz="2400" b="1"/>
              <a:t>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nimBg="1"/>
      <p:bldP spid="1946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stock-images-cartoon-snake-with-baseball-cap-pixmac-808655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2400" y="1676400"/>
            <a:ext cx="4267200" cy="183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3" name="AutoShape 3" descr="u=1906637669,602900001&amp;fm=21&amp;gp=0"/>
          <p:cNvSpPr>
            <a:spLocks noChangeAspect="1" noChangeArrowheads="1"/>
          </p:cNvSpPr>
          <p:nvPr/>
        </p:nvSpPr>
        <p:spPr bwMode="auto">
          <a:xfrm>
            <a:off x="120650" y="25400"/>
            <a:ext cx="140970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0484" name="AutoShape 4" descr="u=1906637669,602900001&amp;fm=21&amp;gp=0"/>
          <p:cNvSpPr>
            <a:spLocks noChangeAspect="1" noChangeArrowheads="1"/>
          </p:cNvSpPr>
          <p:nvPr/>
        </p:nvSpPr>
        <p:spPr bwMode="auto">
          <a:xfrm>
            <a:off x="120650" y="25400"/>
            <a:ext cx="140970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0485" name="AutoShape 5" descr="u=1906637669,602900001&amp;fm=21&amp;gp=0"/>
          <p:cNvSpPr>
            <a:spLocks noChangeAspect="1" noChangeArrowheads="1"/>
          </p:cNvSpPr>
          <p:nvPr/>
        </p:nvSpPr>
        <p:spPr bwMode="auto">
          <a:xfrm>
            <a:off x="3867150" y="2762250"/>
            <a:ext cx="140970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pic>
        <p:nvPicPr>
          <p:cNvPr id="20486" name="Picture 6" descr="482256246377b4349e2ef8f844_5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" y="4114800"/>
            <a:ext cx="2133600" cy="2017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7" name="WordArt 7"/>
          <p:cNvSpPr>
            <a:spLocks noChangeArrowheads="1" noChangeShapeType="1" noTextEdit="1"/>
          </p:cNvSpPr>
          <p:nvPr/>
        </p:nvSpPr>
        <p:spPr bwMode="auto">
          <a:xfrm>
            <a:off x="304800" y="228600"/>
            <a:ext cx="2133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宋体"/>
                <a:ea typeface="宋体"/>
              </a:rPr>
              <a:t>比一比</a:t>
            </a:r>
          </a:p>
        </p:txBody>
      </p:sp>
      <p:sp>
        <p:nvSpPr>
          <p:cNvPr id="20488" name="AutoShape 8"/>
          <p:cNvSpPr>
            <a:spLocks noChangeArrowheads="1"/>
          </p:cNvSpPr>
          <p:nvPr/>
        </p:nvSpPr>
        <p:spPr bwMode="auto">
          <a:xfrm>
            <a:off x="4495800" y="2133600"/>
            <a:ext cx="762000" cy="381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489" name="AutoShape 9"/>
          <p:cNvSpPr>
            <a:spLocks noChangeArrowheads="1"/>
          </p:cNvSpPr>
          <p:nvPr/>
        </p:nvSpPr>
        <p:spPr bwMode="auto">
          <a:xfrm>
            <a:off x="4419600" y="4953000"/>
            <a:ext cx="685800" cy="381000"/>
          </a:xfrm>
          <a:prstGeom prst="rightArrow">
            <a:avLst>
              <a:gd name="adj1" fmla="val 50000"/>
              <a:gd name="adj2" fmla="val 4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5486400" y="1981200"/>
            <a:ext cx="3352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</a:rPr>
              <a:t>long</a:t>
            </a:r>
          </a:p>
          <a:p>
            <a:r>
              <a:rPr lang="en-US" altLang="zh-CN" sz="2800" b="1" dirty="0"/>
              <a:t>The snake is </a:t>
            </a:r>
            <a:r>
              <a:rPr lang="en-US" altLang="zh-CN" sz="2800" b="1" dirty="0">
                <a:solidFill>
                  <a:srgbClr val="FF0000"/>
                </a:solidFill>
              </a:rPr>
              <a:t>long</a:t>
            </a:r>
            <a:r>
              <a:rPr lang="en-US" altLang="zh-CN" sz="2800" b="1" dirty="0"/>
              <a:t>.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5410200" y="4800600"/>
            <a:ext cx="3352800" cy="1220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dirty="0">
                <a:solidFill>
                  <a:srgbClr val="FF0000"/>
                </a:solidFill>
              </a:rPr>
              <a:t>short</a:t>
            </a:r>
          </a:p>
          <a:p>
            <a:pPr>
              <a:spcBef>
                <a:spcPct val="50000"/>
              </a:spcBef>
            </a:pPr>
            <a:r>
              <a:rPr lang="en-US" altLang="zh-CN" sz="2800" b="1" dirty="0"/>
              <a:t>The snake is </a:t>
            </a:r>
            <a:r>
              <a:rPr lang="en-US" altLang="zh-CN" sz="2800" b="1" dirty="0">
                <a:solidFill>
                  <a:srgbClr val="FF0000"/>
                </a:solidFill>
              </a:rPr>
              <a:t>short</a:t>
            </a:r>
            <a:r>
              <a:rPr lang="en-US" altLang="zh-CN" sz="2800" b="1" dirty="0"/>
              <a:t>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0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8" grpId="0" animBg="1"/>
      <p:bldP spid="20489" grpId="0" animBg="1"/>
    </p:bldLst>
  </p:timing>
</p:sld>
</file>

<file path=ppt/theme/theme1.xml><?xml version="1.0" encoding="utf-8"?>
<a:theme xmlns:a="http://schemas.openxmlformats.org/drawingml/2006/main" name="第一PPT模板网-WWW.1PPT.COM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590</Words>
  <Application>Microsoft Office PowerPoint</Application>
  <PresentationFormat>全屏显示(4:3)</PresentationFormat>
  <Paragraphs>107</Paragraphs>
  <Slides>23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2" baseType="lpstr">
      <vt:lpstr>黑体</vt:lpstr>
      <vt:lpstr>楷体_GB2312</vt:lpstr>
      <vt:lpstr>宋体</vt:lpstr>
      <vt:lpstr>Arial</vt:lpstr>
      <vt:lpstr>Arial Black</vt:lpstr>
      <vt:lpstr>Calibri</vt:lpstr>
      <vt:lpstr>Comic Sans MS</vt:lpstr>
      <vt:lpstr>Times New Roman</vt:lpstr>
      <vt:lpstr>第一PPT模板网-WWW.1PPT.COM</vt:lpstr>
      <vt:lpstr>PowerPoint 演示文稿</vt:lpstr>
      <vt:lpstr>Let’s go to the zoo.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The tigers are big.</vt:lpstr>
      <vt:lpstr>These tigers are small.</vt:lpstr>
      <vt:lpstr>PowerPoint 演示文稿</vt:lpstr>
      <vt:lpstr>PowerPoint 演示文稿</vt:lpstr>
      <vt:lpstr>PowerPoint 演示文稿</vt:lpstr>
      <vt:lpstr>Chant</vt:lpstr>
      <vt:lpstr>Text time</vt:lpstr>
      <vt:lpstr>Text time</vt:lpstr>
      <vt:lpstr>Thinking</vt:lpstr>
      <vt:lpstr>Animals are our friends. (动物是我们的朋友)</vt:lpstr>
      <vt:lpstr>PowerPoint 演示文稿</vt:lpstr>
    </vt:vector>
  </TitlesOfParts>
  <Manager>www.edudown.net</Manager>
  <Company>www.edudown.net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第一PPT模板网-WWW.1PPT.COM</dc:title>
  <dc:subject>第一PPT模板网-WWW.1PPT.COM</dc:subject>
  <dc:creator>第一PPT模板网-WWW.1PPT.COM</dc:creator>
  <cp:keywords>第一PPT模板网-WWW.1PPT.COM</cp:keywords>
  <dc:description>第一PPT模板网-WWW.1PPT.COM_x000d_
</dc:description>
  <cp:lastModifiedBy>GuoF</cp:lastModifiedBy>
  <cp:revision>9</cp:revision>
  <cp:lastPrinted>1601-01-01T00:00:00Z</cp:lastPrinted>
  <dcterms:created xsi:type="dcterms:W3CDTF">2013-04-26T00:25:39Z</dcterms:created>
  <dcterms:modified xsi:type="dcterms:W3CDTF">2018-06-15T23:39:35Z</dcterms:modified>
  <cp:category>第一PPT模板网-WWW.1PPT.COM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