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Lst>
  <p:notesMasterIdLst>
    <p:notesMasterId r:id="rId53"/>
  </p:notesMasterIdLst>
  <p:sldIdLst>
    <p:sldId id="256" r:id="rId3"/>
    <p:sldId id="338" r:id="rId4"/>
    <p:sldId id="358" r:id="rId5"/>
    <p:sldId id="336" r:id="rId6"/>
    <p:sldId id="337" r:id="rId7"/>
    <p:sldId id="356" r:id="rId8"/>
    <p:sldId id="357" r:id="rId9"/>
    <p:sldId id="261" r:id="rId10"/>
    <p:sldId id="258" r:id="rId11"/>
    <p:sldId id="299" r:id="rId12"/>
    <p:sldId id="300" r:id="rId13"/>
    <p:sldId id="301" r:id="rId14"/>
    <p:sldId id="303" r:id="rId15"/>
    <p:sldId id="293" r:id="rId16"/>
    <p:sldId id="373" r:id="rId17"/>
    <p:sldId id="374" r:id="rId18"/>
    <p:sldId id="375" r:id="rId19"/>
    <p:sldId id="376" r:id="rId20"/>
    <p:sldId id="377" r:id="rId21"/>
    <p:sldId id="305" r:id="rId22"/>
    <p:sldId id="407" r:id="rId23"/>
    <p:sldId id="408" r:id="rId24"/>
    <p:sldId id="321" r:id="rId25"/>
    <p:sldId id="340" r:id="rId26"/>
    <p:sldId id="294" r:id="rId27"/>
    <p:sldId id="342" r:id="rId28"/>
    <p:sldId id="360" r:id="rId29"/>
    <p:sldId id="361" r:id="rId30"/>
    <p:sldId id="343" r:id="rId31"/>
    <p:sldId id="413" r:id="rId32"/>
    <p:sldId id="359" r:id="rId33"/>
    <p:sldId id="362" r:id="rId34"/>
    <p:sldId id="363" r:id="rId35"/>
    <p:sldId id="410" r:id="rId36"/>
    <p:sldId id="348" r:id="rId37"/>
    <p:sldId id="364" r:id="rId38"/>
    <p:sldId id="365" r:id="rId39"/>
    <p:sldId id="366" r:id="rId40"/>
    <p:sldId id="354" r:id="rId41"/>
    <p:sldId id="367" r:id="rId42"/>
    <p:sldId id="368" r:id="rId43"/>
    <p:sldId id="369" r:id="rId44"/>
    <p:sldId id="370" r:id="rId45"/>
    <p:sldId id="329" r:id="rId46"/>
    <p:sldId id="272" r:id="rId47"/>
    <p:sldId id="372" r:id="rId48"/>
    <p:sldId id="333" r:id="rId49"/>
    <p:sldId id="334" r:id="rId50"/>
    <p:sldId id="335" r:id="rId51"/>
    <p:sldId id="378" r:id="rId52"/>
  </p:sldIdLst>
  <p:sldSz cx="9144000" cy="5143500" type="screen16x9"/>
  <p:notesSz cx="6858000" cy="9144000"/>
  <p:defaultTextStyle>
    <a:defPPr>
      <a:defRPr lang="zh-CN"/>
    </a:defPPr>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5pPr>
    <a:lvl6pPr marL="2286000" lvl="5"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6pPr>
    <a:lvl7pPr marL="2743200" lvl="6"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7pPr>
    <a:lvl8pPr marL="3200400" lvl="7"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8pPr>
    <a:lvl9pPr marL="3657600" lvl="8"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165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FF"/>
    <a:srgbClr val="FF00FF"/>
    <a:srgbClr val="66FFFF"/>
    <a:srgbClr val="6600FF"/>
    <a:srgbClr val="CCFFCC"/>
    <a:srgbClr val="FF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7"/>
  </p:normalViewPr>
  <p:slideViewPr>
    <p:cSldViewPr showGuides="1">
      <p:cViewPr varScale="1">
        <p:scale>
          <a:sx n="90" d="100"/>
          <a:sy n="90" d="100"/>
        </p:scale>
        <p:origin x="816" y="72"/>
      </p:cViewPr>
      <p:guideLst>
        <p:guide orient="horz" pos="165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hangingPunct="1"/>
            <a:fld id="{9A0DB2DC-4C9A-4742-B13C-FB6460FD3503}" type="slidenum">
              <a:rPr lang="zh-CN" altLang="en-US" sz="1200" dirty="0"/>
              <a:t>‹#›</a:t>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a:ln>
            <a:solidFill>
              <a:srgbClr val="000000">
                <a:alpha val="100000"/>
              </a:srgbClr>
            </a:solidFill>
            <a:miter lim="800000"/>
          </a:ln>
        </p:spPr>
      </p:sp>
      <p:sp>
        <p:nvSpPr>
          <p:cNvPr id="51203"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5120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t>1</a:t>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a:prstGeom prst="rect">
            <a:avLst/>
          </a:prstGeo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342901"/>
            <a:ext cx="4629150" cy="4052888"/>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3124012" cy="2858691"/>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9"/>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7"/>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81" y="1333829"/>
            <a:ext cx="3655181" cy="617934"/>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1999034"/>
            <a:ext cx="3655181" cy="264321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333829"/>
            <a:ext cx="3673182" cy="617934"/>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1999034"/>
            <a:ext cx="3673182" cy="264321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lum/>
          </a:blip>
          <a:srcRect/>
          <a:stretch>
            <a:fillRect t="-11000" b="-11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t="-11000" b="-11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17%20&#21160;&#29289;&#29579;&#22269;&#24320;&#22823;&#20250;&#65288;&#31508;&#39034;&#65289;.swf" TargetMode="Externa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17%20&#21160;&#29289;&#29579;&#22269;&#24320;&#22823;&#20250;&#65288;&#26391;&#35835;&#65289;.wmv" TargetMode="Externa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GIF"/></Relationships>
</file>

<file path=ppt/slides/_rels/slide3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file:///G:\2017&#26149;&#19979;\&#20809;&#30424;\&#26657;&#23545;\7-R&#183;&#19968;&#24180;&#32423;&#35821;&#25991;&#19979;&#20876;&#65288;&#29366;&#20803;&#22823;&#35838;&#22530;&#65289;\7-R&#183;&#19968;&#24180;&#32423;&#35821;&#25991;&#19979;&#20876;&#65288;&#29366;&#20803;&#22823;&#35838;&#22530;&#65289;\R&#19968;&#35821;&#19979;%20&#25945;&#23398;&#36164;&#28304;\&#31532;&#19971;&#21333;&#20803;\&#19978;&#35838;&#35838;&#20214;\17%20&#21160;&#29289;&#29579;&#22269;&#24320;&#22823;&#20250;\17%20&#21160;&#29289;&#29579;&#22269;&#24320;&#22823;&#20250;&#65288;&#21548;&#20889;&#65289;.wmv" TargetMode="External"/><Relationship Id="rId1" Type="http://schemas.microsoft.com/office/2007/relationships/media" Target="file:///G:\2017&#26149;&#19979;\&#20809;&#30424;\&#26657;&#23545;\7-R&#183;&#19968;&#24180;&#32423;&#35821;&#25991;&#19979;&#20876;&#65288;&#29366;&#20803;&#22823;&#35838;&#22530;&#65289;\7-R&#183;&#19968;&#24180;&#32423;&#35821;&#25991;&#19979;&#20876;&#65288;&#29366;&#20803;&#22823;&#35838;&#22530;&#65289;\R&#19968;&#35821;&#19979;%20&#25945;&#23398;&#36164;&#28304;\&#31532;&#19971;&#21333;&#20803;\&#19978;&#35838;&#35838;&#20214;\17%20&#21160;&#29289;&#29579;&#22269;&#24320;&#22823;&#20250;\17%20&#21160;&#29289;&#29579;&#22269;&#24320;&#22823;&#20250;&#65288;&#21548;&#20889;&#65289;.wmv" TargetMode="External"/><Relationship Id="rId5" Type="http://schemas.openxmlformats.org/officeDocument/2006/relationships/image" Target="../media/image59.png"/><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标题 1"/>
          <p:cNvSpPr txBox="1"/>
          <p:nvPr/>
        </p:nvSpPr>
        <p:spPr>
          <a:xfrm>
            <a:off x="1024573" y="1221740"/>
            <a:ext cx="5381625" cy="777875"/>
          </a:xfrm>
          <a:prstGeom prst="rect">
            <a:avLst/>
          </a:prstGeom>
          <a:noFill/>
          <a:ln w="12700">
            <a:noFill/>
          </a:ln>
        </p:spPr>
        <p:txBody>
          <a:bodyPr/>
          <a:lstStyle/>
          <a:p>
            <a:pPr lvl="0" algn="ctr" eaLnBrk="1" hangingPunct="1">
              <a:buFont typeface="Arial" panose="020B0604020202020204" pitchFamily="34" charset="0"/>
              <a:buNone/>
            </a:pPr>
            <a:r>
              <a:rPr lang="en-US" altLang="zh-CN" sz="4000" b="1" dirty="0">
                <a:solidFill>
                  <a:srgbClr val="000000"/>
                </a:solidFill>
                <a:latin typeface="黑体" panose="02010609060101010101" pitchFamily="49" charset="-122"/>
                <a:ea typeface="黑体" panose="02010609060101010101" pitchFamily="49" charset="-122"/>
              </a:rPr>
              <a:t>17 </a:t>
            </a:r>
            <a:r>
              <a:rPr lang="zh-CN" altLang="en-US" sz="4000" b="1" dirty="0">
                <a:solidFill>
                  <a:srgbClr val="000000"/>
                </a:solidFill>
                <a:latin typeface="黑体" panose="02010609060101010101" pitchFamily="49" charset="-122"/>
                <a:ea typeface="黑体" panose="02010609060101010101" pitchFamily="49" charset="-122"/>
              </a:rPr>
              <a:t>动物王国开大会</a:t>
            </a:r>
          </a:p>
        </p:txBody>
      </p:sp>
      <p:cxnSp>
        <p:nvCxnSpPr>
          <p:cNvPr id="4" name="直接连接符 3"/>
          <p:cNvCxnSpPr/>
          <p:nvPr/>
        </p:nvCxnSpPr>
        <p:spPr>
          <a:xfrm>
            <a:off x="179388" y="3276600"/>
            <a:ext cx="4537075"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3908425" y="1250950"/>
            <a:ext cx="1887538" cy="1970088"/>
            <a:chOff x="317986" y="1665630"/>
            <a:chExt cx="1887537" cy="1970088"/>
          </a:xfrm>
        </p:grpSpPr>
        <p:pic>
          <p:nvPicPr>
            <p:cNvPr id="10251" name="图片 2"/>
            <p:cNvPicPr>
              <a:picLocks noChangeAspect="1"/>
            </p:cNvPicPr>
            <p:nvPr/>
          </p:nvPicPr>
          <p:blipFill>
            <a:blip r:embed="rId2"/>
            <a:stretch>
              <a:fillRect/>
            </a:stretch>
          </p:blipFill>
          <p:spPr>
            <a:xfrm>
              <a:off x="317986" y="1748180"/>
              <a:ext cx="1887537" cy="1887538"/>
            </a:xfrm>
            <a:prstGeom prst="rect">
              <a:avLst/>
            </a:prstGeom>
            <a:noFill/>
            <a:ln w="9525">
              <a:noFill/>
            </a:ln>
          </p:spPr>
        </p:pic>
        <p:sp>
          <p:nvSpPr>
            <p:cNvPr id="10252" name="TextBox 4"/>
            <p:cNvSpPr txBox="1"/>
            <p:nvPr/>
          </p:nvSpPr>
          <p:spPr>
            <a:xfrm>
              <a:off x="343617" y="1665630"/>
              <a:ext cx="1838325" cy="1938993"/>
            </a:xfrm>
            <a:prstGeom prst="rect">
              <a:avLst/>
            </a:prstGeom>
            <a:noFill/>
            <a:ln w="9525">
              <a:noFill/>
            </a:ln>
          </p:spPr>
          <p:txBody>
            <a:bodyPr anchor="t" anchorCtr="1">
              <a:spAutoFit/>
            </a:bodyPr>
            <a:lstStyle/>
            <a:p>
              <a:pPr lvl="0" eaLnBrk="1" hangingPunct="1"/>
              <a:r>
                <a:rPr lang="zh-CN" altLang="en-US" sz="12000" b="1" dirty="0">
                  <a:latin typeface="楷体_GB2312" pitchFamily="49" charset="-122"/>
                  <a:ea typeface="楷体_GB2312" pitchFamily="49" charset="-122"/>
                </a:rPr>
                <a:t>百</a:t>
              </a:r>
            </a:p>
          </p:txBody>
        </p:sp>
      </p:grpSp>
      <p:sp>
        <p:nvSpPr>
          <p:cNvPr id="5" name="矩形 4"/>
          <p:cNvSpPr/>
          <p:nvPr/>
        </p:nvSpPr>
        <p:spPr>
          <a:xfrm>
            <a:off x="4356100" y="515938"/>
            <a:ext cx="1117600" cy="830263"/>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800" b="1" i="0" u="none" strike="noStrike" kern="1200" cap="none" spc="0" normalizeH="0" baseline="0" noProof="0" dirty="0" err="1">
                <a:ln>
                  <a:noFill/>
                </a:ln>
                <a:solidFill>
                  <a:srgbClr val="FF3300"/>
                </a:solidFill>
                <a:effectLst/>
                <a:uLnTx/>
                <a:uFillTx/>
                <a:latin typeface="+mn-ea"/>
                <a:ea typeface="+mn-ea"/>
                <a:cs typeface="+mn-cs"/>
              </a:rPr>
              <a:t>bǎi</a:t>
            </a:r>
            <a:endParaRPr kumimoji="0" lang="en-US" altLang="zh-CN" sz="4800" b="1" i="0" u="none" strike="noStrike" kern="1200" cap="none" spc="0" normalizeH="0" baseline="0" noProof="0" dirty="0">
              <a:ln>
                <a:noFill/>
              </a:ln>
              <a:solidFill>
                <a:srgbClr val="FF3300"/>
              </a:solidFill>
              <a:effectLst/>
              <a:uLnTx/>
              <a:uFillTx/>
              <a:latin typeface="+mn-ea"/>
              <a:ea typeface="+mn-ea"/>
              <a:cs typeface="+mn-cs"/>
            </a:endParaRPr>
          </a:p>
        </p:txBody>
      </p:sp>
      <p:sp>
        <p:nvSpPr>
          <p:cNvPr id="6" name="矩形 5"/>
          <p:cNvSpPr/>
          <p:nvPr/>
        </p:nvSpPr>
        <p:spPr>
          <a:xfrm>
            <a:off x="5991225" y="1200150"/>
            <a:ext cx="2901950" cy="1077913"/>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bǎi</a:t>
            </a:r>
            <a:r>
              <a:rPr kumimoji="0" lang="en-US" altLang="zh-CN" sz="28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28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huā</a:t>
            </a:r>
            <a:r>
              <a:rPr kumimoji="0" lang="en-US" altLang="zh-CN" sz="28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28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qí</a:t>
            </a:r>
            <a:r>
              <a:rPr kumimoji="0" lang="en-US" altLang="zh-CN" sz="28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28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fànɡ</a:t>
            </a:r>
            <a:endParaRPr kumimoji="0" lang="en-US" altLang="zh-CN" sz="28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百 花 齐 放</a:t>
            </a:r>
          </a:p>
        </p:txBody>
      </p:sp>
      <p:sp>
        <p:nvSpPr>
          <p:cNvPr id="8" name="矩形 7"/>
          <p:cNvSpPr/>
          <p:nvPr/>
        </p:nvSpPr>
        <p:spPr>
          <a:xfrm>
            <a:off x="6545263" y="2270125"/>
            <a:ext cx="1452563" cy="1077913"/>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yì</a:t>
            </a:r>
            <a:r>
              <a:rPr kumimoji="0" lang="en-US" altLang="zh-CN" sz="28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28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bǎi</a:t>
            </a:r>
            <a:endParaRPr kumimoji="0" lang="en-US" altLang="zh-CN" sz="28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一 百</a:t>
            </a:r>
          </a:p>
        </p:txBody>
      </p:sp>
      <p:sp>
        <p:nvSpPr>
          <p:cNvPr id="9" name="矩形 10"/>
          <p:cNvSpPr/>
          <p:nvPr/>
        </p:nvSpPr>
        <p:spPr>
          <a:xfrm>
            <a:off x="395288" y="4119563"/>
            <a:ext cx="1081087" cy="571500"/>
          </a:xfrm>
          <a:prstGeom prst="rect">
            <a:avLst/>
          </a:prstGeom>
          <a:solidFill>
            <a:srgbClr val="FFFFFF">
              <a:alpha val="50980"/>
            </a:srgbClr>
          </a:solidFill>
          <a:ln w="9525">
            <a:noFill/>
          </a:ln>
        </p:spPr>
        <p:txBody>
          <a:bodyPr>
            <a:spAutoFit/>
          </a:bodyPr>
          <a:lstStyle/>
          <a:p>
            <a:pPr lvl="0" eaLnBrk="1" hangingPunct="1">
              <a:lnSpc>
                <a:spcPct val="120000"/>
              </a:lnSpc>
            </a:pPr>
            <a:r>
              <a:rPr lang="zh-CN" altLang="en-US" sz="2600" b="1" dirty="0">
                <a:solidFill>
                  <a:srgbClr val="FF0000"/>
                </a:solidFill>
                <a:latin typeface="黑体" panose="02010609060101010101" pitchFamily="49" charset="-122"/>
                <a:ea typeface="黑体" panose="02010609060101010101" pitchFamily="49" charset="-122"/>
              </a:rPr>
              <a:t>造句：</a:t>
            </a:r>
            <a:endParaRPr lang="zh-CN" altLang="en-US" sz="2600" b="1" dirty="0">
              <a:latin typeface="楷体_GB2312" pitchFamily="49" charset="-122"/>
              <a:ea typeface="楷体_GB2312" pitchFamily="49" charset="-122"/>
            </a:endParaRPr>
          </a:p>
        </p:txBody>
      </p:sp>
      <p:sp>
        <p:nvSpPr>
          <p:cNvPr id="10" name="矩形 10"/>
          <p:cNvSpPr/>
          <p:nvPr/>
        </p:nvSpPr>
        <p:spPr>
          <a:xfrm>
            <a:off x="1327150" y="4183063"/>
            <a:ext cx="7566025" cy="508000"/>
          </a:xfrm>
          <a:prstGeom prst="rect">
            <a:avLst/>
          </a:prstGeom>
          <a:solidFill>
            <a:srgbClr val="FFFFFF">
              <a:alpha val="50980"/>
            </a:srgbClr>
          </a:solidFill>
          <a:ln w="9525">
            <a:noFill/>
          </a:ln>
        </p:spPr>
        <p:txBody>
          <a:bodyPr>
            <a:spAutoFit/>
          </a:bodyPr>
          <a:lstStyle/>
          <a:p>
            <a:pPr lvl="0" eaLnBrk="1" hangingPunct="1">
              <a:lnSpc>
                <a:spcPct val="120000"/>
              </a:lnSpc>
            </a:pPr>
            <a:r>
              <a:rPr lang="zh-CN" altLang="en-US" sz="2600" b="1" dirty="0">
                <a:latin typeface="楷体_GB2312" pitchFamily="49" charset="-122"/>
                <a:ea typeface="楷体_GB2312" pitchFamily="49" charset="-122"/>
              </a:rPr>
              <a:t>绿绿的草原上</a:t>
            </a:r>
            <a:r>
              <a:rPr lang="zh-CN" altLang="en-US" sz="2600" b="1" dirty="0">
                <a:solidFill>
                  <a:srgbClr val="FF0000"/>
                </a:solidFill>
                <a:latin typeface="楷体_GB2312" pitchFamily="49" charset="-122"/>
                <a:ea typeface="楷体_GB2312" pitchFamily="49" charset="-122"/>
              </a:rPr>
              <a:t>百花齐放</a:t>
            </a:r>
            <a:r>
              <a:rPr lang="zh-CN" altLang="en-US" sz="2600" b="1" dirty="0">
                <a:latin typeface="楷体_GB2312" pitchFamily="49" charset="-122"/>
                <a:ea typeface="楷体_GB2312" pitchFamily="49" charset="-122"/>
              </a:rPr>
              <a:t>。</a:t>
            </a:r>
          </a:p>
        </p:txBody>
      </p:sp>
      <p:sp>
        <p:nvSpPr>
          <p:cNvPr id="11" name="矩形 10"/>
          <p:cNvSpPr/>
          <p:nvPr/>
        </p:nvSpPr>
        <p:spPr>
          <a:xfrm>
            <a:off x="388938" y="3513138"/>
            <a:ext cx="1081087" cy="509587"/>
          </a:xfrm>
          <a:prstGeom prst="rect">
            <a:avLst/>
          </a:prstGeom>
          <a:solidFill>
            <a:srgbClr val="FFFFFF">
              <a:alpha val="50980"/>
            </a:srgbClr>
          </a:solidFill>
          <a:ln w="9525">
            <a:noFill/>
          </a:ln>
        </p:spPr>
        <p:txBody>
          <a:bodyPr>
            <a:spAutoFit/>
          </a:bodyPr>
          <a:lstStyle/>
          <a:p>
            <a:pPr lvl="0" eaLnBrk="1" hangingPunct="1">
              <a:lnSpc>
                <a:spcPct val="120000"/>
              </a:lnSpc>
            </a:pPr>
            <a:r>
              <a:rPr lang="zh-CN" altLang="en-US" sz="2600" b="1" dirty="0">
                <a:solidFill>
                  <a:srgbClr val="FF0000"/>
                </a:solidFill>
                <a:latin typeface="黑体" panose="02010609060101010101" pitchFamily="49" charset="-122"/>
                <a:ea typeface="黑体" panose="02010609060101010101" pitchFamily="49" charset="-122"/>
              </a:rPr>
              <a:t>笔顺：</a:t>
            </a:r>
            <a:endParaRPr lang="zh-CN" altLang="en-US" sz="2600" b="1" dirty="0">
              <a:latin typeface="楷体_GB2312" pitchFamily="49" charset="-122"/>
              <a:ea typeface="楷体_GB2312" pitchFamily="49" charset="-122"/>
            </a:endParaRPr>
          </a:p>
        </p:txBody>
      </p:sp>
      <p:pic>
        <p:nvPicPr>
          <p:cNvPr id="3" name="Picture 13" descr="C:\Documents and Settings\Administrator\桌面\人一语大课堂（下）\人一语大课堂正文\百花齐放.TIF"/>
          <p:cNvPicPr>
            <a:picLocks noChangeAspect="1"/>
          </p:cNvPicPr>
          <p:nvPr/>
        </p:nvPicPr>
        <p:blipFill>
          <a:blip r:embed="rId3"/>
          <a:stretch>
            <a:fillRect/>
          </a:stretch>
        </p:blipFill>
        <p:spPr>
          <a:xfrm>
            <a:off x="922338" y="1241425"/>
            <a:ext cx="2659062" cy="2011363"/>
          </a:xfrm>
          <a:prstGeom prst="rect">
            <a:avLst/>
          </a:prstGeom>
          <a:noFill/>
          <a:ln w="9525">
            <a:noFill/>
          </a:ln>
        </p:spPr>
      </p:pic>
      <p:pic>
        <p:nvPicPr>
          <p:cNvPr id="4" name="Picture 14" descr="C:\Documents and Settings\Administrator\桌面\人一语大课堂（下）\人一语大课堂正文\百a.tif"/>
          <p:cNvPicPr>
            <a:picLocks noChangeAspect="1"/>
          </p:cNvPicPr>
          <p:nvPr/>
        </p:nvPicPr>
        <p:blipFill>
          <a:blip r:embed="rId4"/>
          <a:stretch>
            <a:fillRect/>
          </a:stretch>
        </p:blipFill>
        <p:spPr>
          <a:xfrm>
            <a:off x="1476375" y="3616325"/>
            <a:ext cx="2660650" cy="3032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inVertical)">
                                      <p:cBhvr>
                                        <p:cTn id="46" dur="500"/>
                                        <p:tgtEl>
                                          <p:spTgt spid="9"/>
                                        </p:tgtEl>
                                      </p:cBhvr>
                                    </p:animEffect>
                                  </p:childTnLst>
                                </p:cTn>
                              </p:par>
                            </p:childTnLst>
                          </p:cTn>
                        </p:par>
                        <p:par>
                          <p:cTn id="47" fill="hold">
                            <p:stCondLst>
                              <p:cond delay="500"/>
                            </p:stCondLst>
                            <p:childTnLst>
                              <p:par>
                                <p:cTn id="48" presetID="16" presetClass="entr" presetSubtype="21"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inVertical)">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3908425" y="1250950"/>
            <a:ext cx="1887538" cy="1970088"/>
            <a:chOff x="317986" y="1665630"/>
            <a:chExt cx="1887537" cy="1970088"/>
          </a:xfrm>
        </p:grpSpPr>
        <p:pic>
          <p:nvPicPr>
            <p:cNvPr id="11275" name="图片 2"/>
            <p:cNvPicPr>
              <a:picLocks noChangeAspect="1"/>
            </p:cNvPicPr>
            <p:nvPr/>
          </p:nvPicPr>
          <p:blipFill>
            <a:blip r:embed="rId2"/>
            <a:stretch>
              <a:fillRect/>
            </a:stretch>
          </p:blipFill>
          <p:spPr>
            <a:xfrm>
              <a:off x="317986" y="1748180"/>
              <a:ext cx="1887537" cy="1887538"/>
            </a:xfrm>
            <a:prstGeom prst="rect">
              <a:avLst/>
            </a:prstGeom>
            <a:noFill/>
            <a:ln w="9525">
              <a:noFill/>
            </a:ln>
          </p:spPr>
        </p:pic>
        <p:sp>
          <p:nvSpPr>
            <p:cNvPr id="11276" name="TextBox 4"/>
            <p:cNvSpPr txBox="1"/>
            <p:nvPr/>
          </p:nvSpPr>
          <p:spPr>
            <a:xfrm>
              <a:off x="343617" y="1665630"/>
              <a:ext cx="1838325" cy="1938993"/>
            </a:xfrm>
            <a:prstGeom prst="rect">
              <a:avLst/>
            </a:prstGeom>
            <a:noFill/>
            <a:ln w="9525">
              <a:noFill/>
            </a:ln>
          </p:spPr>
          <p:txBody>
            <a:bodyPr anchor="t" anchorCtr="1">
              <a:spAutoFit/>
            </a:bodyPr>
            <a:lstStyle/>
            <a:p>
              <a:pPr lvl="0" eaLnBrk="1" hangingPunct="1"/>
              <a:r>
                <a:rPr lang="zh-CN" altLang="en-US" sz="12000" b="1" dirty="0">
                  <a:latin typeface="楷体_GB2312" pitchFamily="49" charset="-122"/>
                  <a:ea typeface="楷体_GB2312" pitchFamily="49" charset="-122"/>
                </a:rPr>
                <a:t>还</a:t>
              </a:r>
            </a:p>
          </p:txBody>
        </p:sp>
      </p:grpSp>
      <p:sp>
        <p:nvSpPr>
          <p:cNvPr id="5" name="矩形 4"/>
          <p:cNvSpPr/>
          <p:nvPr/>
        </p:nvSpPr>
        <p:spPr>
          <a:xfrm>
            <a:off x="4292600" y="533400"/>
            <a:ext cx="1119188" cy="830263"/>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800" b="1" i="0" u="none" strike="noStrike" kern="1200" cap="none" spc="0" normalizeH="0" baseline="0" noProof="0" dirty="0" err="1">
                <a:ln>
                  <a:noFill/>
                </a:ln>
                <a:solidFill>
                  <a:srgbClr val="FF3300"/>
                </a:solidFill>
                <a:effectLst/>
                <a:uLnTx/>
                <a:uFillTx/>
                <a:latin typeface="+mn-ea"/>
                <a:ea typeface="+mn-ea"/>
                <a:cs typeface="+mn-cs"/>
              </a:rPr>
              <a:t>hái</a:t>
            </a:r>
            <a:endParaRPr kumimoji="0" lang="en-US" altLang="zh-CN" sz="4800" b="1" i="0" u="none" strike="noStrike" kern="1200" cap="none" spc="0" normalizeH="0" baseline="0" noProof="0" dirty="0">
              <a:ln>
                <a:noFill/>
              </a:ln>
              <a:solidFill>
                <a:srgbClr val="FF3300"/>
              </a:solidFill>
              <a:effectLst/>
              <a:uLnTx/>
              <a:uFillTx/>
              <a:latin typeface="+mn-ea"/>
              <a:ea typeface="+mn-ea"/>
              <a:cs typeface="+mn-cs"/>
            </a:endParaRPr>
          </a:p>
        </p:txBody>
      </p:sp>
      <p:sp>
        <p:nvSpPr>
          <p:cNvPr id="6" name="矩形 5"/>
          <p:cNvSpPr/>
          <p:nvPr/>
        </p:nvSpPr>
        <p:spPr>
          <a:xfrm>
            <a:off x="6804025" y="1247775"/>
            <a:ext cx="1452563" cy="107632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hái</a:t>
            </a:r>
            <a:r>
              <a:rPr kumimoji="0" lang="en-US" altLang="zh-CN" sz="28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28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zài</a:t>
            </a:r>
            <a:endParaRPr kumimoji="0" lang="en-US" altLang="zh-CN" sz="28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还 在</a:t>
            </a:r>
          </a:p>
        </p:txBody>
      </p:sp>
      <p:sp>
        <p:nvSpPr>
          <p:cNvPr id="8" name="矩形 7"/>
          <p:cNvSpPr/>
          <p:nvPr/>
        </p:nvSpPr>
        <p:spPr>
          <a:xfrm>
            <a:off x="6823075" y="2185988"/>
            <a:ext cx="1685925" cy="12001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hái</a:t>
            </a:r>
            <a:r>
              <a:rPr kumimoji="0" lang="en-US" altLang="zh-CN" sz="28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28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shì</a:t>
            </a:r>
            <a:r>
              <a:rPr kumimoji="0" lang="zh-CN" altLang="en-US" sz="3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endParaRPr kumimoji="0" lang="en-US" altLang="zh-CN" sz="3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还 是</a:t>
            </a:r>
          </a:p>
        </p:txBody>
      </p:sp>
      <p:sp>
        <p:nvSpPr>
          <p:cNvPr id="9" name="矩形 10"/>
          <p:cNvSpPr/>
          <p:nvPr/>
        </p:nvSpPr>
        <p:spPr>
          <a:xfrm>
            <a:off x="395288" y="4119563"/>
            <a:ext cx="1081087" cy="571500"/>
          </a:xfrm>
          <a:prstGeom prst="rect">
            <a:avLst/>
          </a:prstGeom>
          <a:solidFill>
            <a:srgbClr val="FFFFFF">
              <a:alpha val="50980"/>
            </a:srgbClr>
          </a:solidFill>
          <a:ln w="9525">
            <a:noFill/>
          </a:ln>
        </p:spPr>
        <p:txBody>
          <a:bodyPr>
            <a:spAutoFit/>
          </a:bodyPr>
          <a:lstStyle/>
          <a:p>
            <a:pPr lvl="0" eaLnBrk="1" hangingPunct="1">
              <a:lnSpc>
                <a:spcPct val="120000"/>
              </a:lnSpc>
            </a:pPr>
            <a:r>
              <a:rPr lang="zh-CN" altLang="en-US" sz="2600" b="1" dirty="0">
                <a:solidFill>
                  <a:srgbClr val="FF0000"/>
                </a:solidFill>
                <a:latin typeface="黑体" panose="02010609060101010101" pitchFamily="49" charset="-122"/>
                <a:ea typeface="黑体" panose="02010609060101010101" pitchFamily="49" charset="-122"/>
              </a:rPr>
              <a:t>造句：</a:t>
            </a:r>
            <a:endParaRPr lang="zh-CN" altLang="en-US" sz="2600" b="1" dirty="0">
              <a:latin typeface="楷体_GB2312" pitchFamily="49" charset="-122"/>
              <a:ea typeface="楷体_GB2312" pitchFamily="49" charset="-122"/>
            </a:endParaRPr>
          </a:p>
        </p:txBody>
      </p:sp>
      <p:sp>
        <p:nvSpPr>
          <p:cNvPr id="10" name="矩形 10"/>
          <p:cNvSpPr/>
          <p:nvPr/>
        </p:nvSpPr>
        <p:spPr>
          <a:xfrm>
            <a:off x="1327150" y="4130675"/>
            <a:ext cx="6794500" cy="508000"/>
          </a:xfrm>
          <a:prstGeom prst="rect">
            <a:avLst/>
          </a:prstGeom>
          <a:solidFill>
            <a:srgbClr val="FFFFFF">
              <a:alpha val="50980"/>
            </a:srgbClr>
          </a:solidFill>
          <a:ln w="9525">
            <a:noFill/>
          </a:ln>
        </p:spPr>
        <p:txBody>
          <a:bodyPr>
            <a:spAutoFit/>
          </a:bodyPr>
          <a:lstStyle/>
          <a:p>
            <a:pPr lvl="0" eaLnBrk="1" hangingPunct="1">
              <a:lnSpc>
                <a:spcPct val="120000"/>
              </a:lnSpc>
            </a:pPr>
            <a:r>
              <a:rPr lang="zh-CN" altLang="en-US" sz="2600" b="1" dirty="0">
                <a:latin typeface="楷体_GB2312" pitchFamily="49" charset="-122"/>
                <a:ea typeface="楷体_GB2312" pitchFamily="49" charset="-122"/>
              </a:rPr>
              <a:t>夜深了，王老师</a:t>
            </a:r>
            <a:r>
              <a:rPr lang="zh-CN" altLang="en-US" sz="2600" b="1" dirty="0">
                <a:solidFill>
                  <a:srgbClr val="FF0000"/>
                </a:solidFill>
                <a:latin typeface="楷体_GB2312" pitchFamily="49" charset="-122"/>
                <a:ea typeface="楷体_GB2312" pitchFamily="49" charset="-122"/>
              </a:rPr>
              <a:t>还在</a:t>
            </a:r>
            <a:r>
              <a:rPr lang="zh-CN" altLang="en-US" sz="2600" b="1" dirty="0">
                <a:latin typeface="楷体_GB2312" pitchFamily="49" charset="-122"/>
                <a:ea typeface="楷体_GB2312" pitchFamily="49" charset="-122"/>
              </a:rPr>
              <a:t>批改作业，不曾休息。</a:t>
            </a:r>
          </a:p>
        </p:txBody>
      </p:sp>
      <p:sp>
        <p:nvSpPr>
          <p:cNvPr id="11" name="矩形 10"/>
          <p:cNvSpPr/>
          <p:nvPr/>
        </p:nvSpPr>
        <p:spPr>
          <a:xfrm>
            <a:off x="388938" y="3513138"/>
            <a:ext cx="1081087" cy="509587"/>
          </a:xfrm>
          <a:prstGeom prst="rect">
            <a:avLst/>
          </a:prstGeom>
          <a:solidFill>
            <a:srgbClr val="FFFFFF">
              <a:alpha val="50980"/>
            </a:srgbClr>
          </a:solidFill>
          <a:ln w="9525">
            <a:noFill/>
          </a:ln>
        </p:spPr>
        <p:txBody>
          <a:bodyPr>
            <a:spAutoFit/>
          </a:bodyPr>
          <a:lstStyle/>
          <a:p>
            <a:pPr lvl="0" eaLnBrk="1" hangingPunct="1">
              <a:lnSpc>
                <a:spcPct val="120000"/>
              </a:lnSpc>
            </a:pPr>
            <a:r>
              <a:rPr lang="zh-CN" altLang="en-US" sz="2600" b="1" dirty="0">
                <a:solidFill>
                  <a:srgbClr val="FF0000"/>
                </a:solidFill>
                <a:latin typeface="黑体" panose="02010609060101010101" pitchFamily="49" charset="-122"/>
                <a:ea typeface="黑体" panose="02010609060101010101" pitchFamily="49" charset="-122"/>
              </a:rPr>
              <a:t>笔顺：</a:t>
            </a:r>
            <a:endParaRPr lang="zh-CN" altLang="en-US" sz="2600" b="1" dirty="0">
              <a:latin typeface="楷体_GB2312" pitchFamily="49" charset="-122"/>
              <a:ea typeface="楷体_GB2312" pitchFamily="49" charset="-122"/>
            </a:endParaRPr>
          </a:p>
        </p:txBody>
      </p:sp>
      <p:pic>
        <p:nvPicPr>
          <p:cNvPr id="3" name="Picture 13" descr="C:\Documents and Settings\Administrator\桌面\人一语大课堂（下）\人一语大课堂正文\还在.TIF"/>
          <p:cNvPicPr>
            <a:picLocks noChangeAspect="1"/>
          </p:cNvPicPr>
          <p:nvPr/>
        </p:nvPicPr>
        <p:blipFill>
          <a:blip r:embed="rId3"/>
          <a:stretch>
            <a:fillRect/>
          </a:stretch>
        </p:blipFill>
        <p:spPr>
          <a:xfrm>
            <a:off x="593725" y="1263650"/>
            <a:ext cx="2547938" cy="2122488"/>
          </a:xfrm>
          <a:prstGeom prst="rect">
            <a:avLst/>
          </a:prstGeom>
          <a:noFill/>
          <a:ln w="9525">
            <a:noFill/>
          </a:ln>
        </p:spPr>
      </p:pic>
      <p:pic>
        <p:nvPicPr>
          <p:cNvPr id="4" name="Picture 14" descr="C:\Documents and Settings\Administrator\桌面\人一语大课堂（下）\人一语大课堂正文\还a.tif"/>
          <p:cNvPicPr>
            <a:picLocks noChangeAspect="1"/>
          </p:cNvPicPr>
          <p:nvPr/>
        </p:nvPicPr>
        <p:blipFill>
          <a:blip r:embed="rId4"/>
          <a:stretch>
            <a:fillRect/>
          </a:stretch>
        </p:blipFill>
        <p:spPr>
          <a:xfrm>
            <a:off x="1463675" y="3697288"/>
            <a:ext cx="4578350" cy="3254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inVertical)">
                                      <p:cBhvr>
                                        <p:cTn id="46" dur="500"/>
                                        <p:tgtEl>
                                          <p:spTgt spid="9"/>
                                        </p:tgtEl>
                                      </p:cBhvr>
                                    </p:animEffect>
                                  </p:childTnLst>
                                </p:cTn>
                              </p:par>
                            </p:childTnLst>
                          </p:cTn>
                        </p:par>
                        <p:par>
                          <p:cTn id="47" fill="hold">
                            <p:stCondLst>
                              <p:cond delay="500"/>
                            </p:stCondLst>
                            <p:childTnLst>
                              <p:par>
                                <p:cTn id="48" presetID="16" presetClass="entr" presetSubtype="21"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inVertical)">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3908425" y="1250950"/>
            <a:ext cx="1887538" cy="1970088"/>
            <a:chOff x="317986" y="1665630"/>
            <a:chExt cx="1887537" cy="1970088"/>
          </a:xfrm>
        </p:grpSpPr>
        <p:pic>
          <p:nvPicPr>
            <p:cNvPr id="12299" name="图片 2"/>
            <p:cNvPicPr>
              <a:picLocks noChangeAspect="1"/>
            </p:cNvPicPr>
            <p:nvPr/>
          </p:nvPicPr>
          <p:blipFill>
            <a:blip r:embed="rId2"/>
            <a:stretch>
              <a:fillRect/>
            </a:stretch>
          </p:blipFill>
          <p:spPr>
            <a:xfrm>
              <a:off x="317986" y="1748180"/>
              <a:ext cx="1887537" cy="1887538"/>
            </a:xfrm>
            <a:prstGeom prst="rect">
              <a:avLst/>
            </a:prstGeom>
            <a:noFill/>
            <a:ln w="9525">
              <a:noFill/>
            </a:ln>
          </p:spPr>
        </p:pic>
        <p:sp>
          <p:nvSpPr>
            <p:cNvPr id="12300" name="TextBox 4"/>
            <p:cNvSpPr txBox="1"/>
            <p:nvPr/>
          </p:nvSpPr>
          <p:spPr>
            <a:xfrm>
              <a:off x="343617" y="1665630"/>
              <a:ext cx="1838325" cy="1938993"/>
            </a:xfrm>
            <a:prstGeom prst="rect">
              <a:avLst/>
            </a:prstGeom>
            <a:noFill/>
            <a:ln w="9525">
              <a:noFill/>
            </a:ln>
          </p:spPr>
          <p:txBody>
            <a:bodyPr anchor="t" anchorCtr="1">
              <a:spAutoFit/>
            </a:bodyPr>
            <a:lstStyle/>
            <a:p>
              <a:pPr lvl="0" eaLnBrk="1" hangingPunct="1"/>
              <a:r>
                <a:rPr lang="zh-CN" altLang="en-US" sz="12000" b="1" dirty="0">
                  <a:latin typeface="楷体_GB2312" pitchFamily="49" charset="-122"/>
                  <a:ea typeface="楷体_GB2312" pitchFamily="49" charset="-122"/>
                </a:rPr>
                <a:t>舌</a:t>
              </a:r>
            </a:p>
          </p:txBody>
        </p:sp>
      </p:grpSp>
      <p:sp>
        <p:nvSpPr>
          <p:cNvPr id="5" name="矩形 4"/>
          <p:cNvSpPr/>
          <p:nvPr/>
        </p:nvSpPr>
        <p:spPr>
          <a:xfrm>
            <a:off x="4292600" y="536575"/>
            <a:ext cx="1117600" cy="830263"/>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800" b="1" i="0" u="none" strike="noStrike" kern="1200" cap="none" spc="0" normalizeH="0" baseline="0" noProof="0" dirty="0" err="1">
                <a:ln>
                  <a:noFill/>
                </a:ln>
                <a:solidFill>
                  <a:srgbClr val="FF3300"/>
                </a:solidFill>
                <a:effectLst/>
                <a:uLnTx/>
                <a:uFillTx/>
                <a:latin typeface="+mn-ea"/>
                <a:ea typeface="+mn-ea"/>
                <a:cs typeface="+mn-cs"/>
              </a:rPr>
              <a:t>shé</a:t>
            </a:r>
            <a:endParaRPr kumimoji="0" lang="en-US" altLang="zh-CN" sz="4800" b="1" i="0" u="none" strike="noStrike" kern="1200" cap="none" spc="0" normalizeH="0" baseline="0" noProof="0" dirty="0">
              <a:ln>
                <a:noFill/>
              </a:ln>
              <a:solidFill>
                <a:srgbClr val="FF3300"/>
              </a:solidFill>
              <a:effectLst/>
              <a:uLnTx/>
              <a:uFillTx/>
              <a:latin typeface="+mn-ea"/>
              <a:ea typeface="+mn-ea"/>
              <a:cs typeface="+mn-cs"/>
            </a:endParaRPr>
          </a:p>
        </p:txBody>
      </p:sp>
      <p:sp>
        <p:nvSpPr>
          <p:cNvPr id="6" name="矩形 5"/>
          <p:cNvSpPr/>
          <p:nvPr/>
        </p:nvSpPr>
        <p:spPr>
          <a:xfrm>
            <a:off x="6507163" y="1131888"/>
            <a:ext cx="1452563" cy="1077913"/>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shé</a:t>
            </a:r>
            <a:r>
              <a:rPr kumimoji="0" lang="en-US" altLang="zh-CN" sz="28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28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tou</a:t>
            </a:r>
            <a:endParaRPr kumimoji="0" lang="en-US" altLang="zh-CN" sz="28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舌 头</a:t>
            </a:r>
          </a:p>
        </p:txBody>
      </p:sp>
      <p:sp>
        <p:nvSpPr>
          <p:cNvPr id="8" name="矩形 7"/>
          <p:cNvSpPr/>
          <p:nvPr/>
        </p:nvSpPr>
        <p:spPr>
          <a:xfrm>
            <a:off x="6372225" y="2276475"/>
            <a:ext cx="2020888" cy="107632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shé</a:t>
            </a:r>
            <a:r>
              <a:rPr kumimoji="0" lang="en-US" altLang="zh-CN" sz="28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28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jiān</a:t>
            </a:r>
            <a:endParaRPr kumimoji="0" lang="en-US" altLang="zh-CN" sz="28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舌  尖</a:t>
            </a:r>
          </a:p>
        </p:txBody>
      </p:sp>
      <p:sp>
        <p:nvSpPr>
          <p:cNvPr id="9" name="矩形 10"/>
          <p:cNvSpPr/>
          <p:nvPr/>
        </p:nvSpPr>
        <p:spPr>
          <a:xfrm>
            <a:off x="395288" y="4119563"/>
            <a:ext cx="1081087" cy="571500"/>
          </a:xfrm>
          <a:prstGeom prst="rect">
            <a:avLst/>
          </a:prstGeom>
          <a:solidFill>
            <a:srgbClr val="FFFFFF">
              <a:alpha val="50980"/>
            </a:srgbClr>
          </a:solidFill>
          <a:ln w="9525">
            <a:noFill/>
          </a:ln>
        </p:spPr>
        <p:txBody>
          <a:bodyPr>
            <a:spAutoFit/>
          </a:bodyPr>
          <a:lstStyle/>
          <a:p>
            <a:pPr lvl="0" eaLnBrk="1" hangingPunct="1">
              <a:lnSpc>
                <a:spcPct val="120000"/>
              </a:lnSpc>
            </a:pPr>
            <a:r>
              <a:rPr lang="zh-CN" altLang="en-US" sz="2600" b="1" dirty="0">
                <a:solidFill>
                  <a:srgbClr val="FF0000"/>
                </a:solidFill>
                <a:latin typeface="黑体" panose="02010609060101010101" pitchFamily="49" charset="-122"/>
                <a:ea typeface="黑体" panose="02010609060101010101" pitchFamily="49" charset="-122"/>
              </a:rPr>
              <a:t>造句：</a:t>
            </a:r>
            <a:endParaRPr lang="zh-CN" altLang="en-US" sz="2600" b="1" dirty="0">
              <a:latin typeface="楷体_GB2312" pitchFamily="49" charset="-122"/>
              <a:ea typeface="楷体_GB2312" pitchFamily="49" charset="-122"/>
            </a:endParaRPr>
          </a:p>
        </p:txBody>
      </p:sp>
      <p:sp>
        <p:nvSpPr>
          <p:cNvPr id="10" name="矩形 10"/>
          <p:cNvSpPr/>
          <p:nvPr/>
        </p:nvSpPr>
        <p:spPr>
          <a:xfrm>
            <a:off x="1327150" y="4130675"/>
            <a:ext cx="7200900" cy="509588"/>
          </a:xfrm>
          <a:prstGeom prst="rect">
            <a:avLst/>
          </a:prstGeom>
          <a:solidFill>
            <a:srgbClr val="FFFFFF">
              <a:alpha val="50980"/>
            </a:srgbClr>
          </a:solidFill>
          <a:ln w="9525">
            <a:noFill/>
          </a:ln>
        </p:spPr>
        <p:txBody>
          <a:bodyPr>
            <a:spAutoFit/>
          </a:bodyPr>
          <a:lstStyle/>
          <a:p>
            <a:pPr lvl="0" eaLnBrk="1" hangingPunct="1">
              <a:lnSpc>
                <a:spcPct val="120000"/>
              </a:lnSpc>
            </a:pPr>
            <a:r>
              <a:rPr lang="zh-CN" altLang="en-US" sz="2600" b="1" dirty="0">
                <a:latin typeface="楷体_GB2312" pitchFamily="49" charset="-122"/>
                <a:ea typeface="楷体_GB2312" pitchFamily="49" charset="-122"/>
              </a:rPr>
              <a:t>夏天的午后，小狗热得直吐</a:t>
            </a:r>
            <a:r>
              <a:rPr lang="zh-CN" altLang="en-US" sz="2600" b="1" dirty="0">
                <a:solidFill>
                  <a:srgbClr val="FF0000"/>
                </a:solidFill>
                <a:latin typeface="楷体_GB2312" pitchFamily="49" charset="-122"/>
                <a:ea typeface="楷体_GB2312" pitchFamily="49" charset="-122"/>
              </a:rPr>
              <a:t>舌头</a:t>
            </a:r>
            <a:r>
              <a:rPr lang="zh-CN" altLang="en-US" sz="2600" b="1" dirty="0">
                <a:latin typeface="楷体_GB2312" pitchFamily="49" charset="-122"/>
                <a:ea typeface="楷体_GB2312" pitchFamily="49" charset="-122"/>
              </a:rPr>
              <a:t>。</a:t>
            </a:r>
          </a:p>
        </p:txBody>
      </p:sp>
      <p:sp>
        <p:nvSpPr>
          <p:cNvPr id="11" name="矩形 10"/>
          <p:cNvSpPr/>
          <p:nvPr/>
        </p:nvSpPr>
        <p:spPr>
          <a:xfrm>
            <a:off x="388938" y="3513138"/>
            <a:ext cx="1081087" cy="509587"/>
          </a:xfrm>
          <a:prstGeom prst="rect">
            <a:avLst/>
          </a:prstGeom>
          <a:solidFill>
            <a:srgbClr val="FFFFFF">
              <a:alpha val="50980"/>
            </a:srgbClr>
          </a:solidFill>
          <a:ln w="9525">
            <a:noFill/>
          </a:ln>
        </p:spPr>
        <p:txBody>
          <a:bodyPr>
            <a:spAutoFit/>
          </a:bodyPr>
          <a:lstStyle/>
          <a:p>
            <a:pPr lvl="0" eaLnBrk="1" hangingPunct="1">
              <a:lnSpc>
                <a:spcPct val="120000"/>
              </a:lnSpc>
            </a:pPr>
            <a:r>
              <a:rPr lang="zh-CN" altLang="en-US" sz="2600" b="1" dirty="0">
                <a:solidFill>
                  <a:srgbClr val="FF0000"/>
                </a:solidFill>
                <a:latin typeface="黑体" panose="02010609060101010101" pitchFamily="49" charset="-122"/>
                <a:ea typeface="黑体" panose="02010609060101010101" pitchFamily="49" charset="-122"/>
              </a:rPr>
              <a:t>笔顺：</a:t>
            </a:r>
            <a:endParaRPr lang="zh-CN" altLang="en-US" sz="2600" b="1" dirty="0">
              <a:latin typeface="楷体_GB2312" pitchFamily="49" charset="-122"/>
              <a:ea typeface="楷体_GB2312" pitchFamily="49" charset="-122"/>
            </a:endParaRPr>
          </a:p>
        </p:txBody>
      </p:sp>
      <p:pic>
        <p:nvPicPr>
          <p:cNvPr id="3" name="Picture 13" descr="C:\Documents and Settings\Administrator\桌面\人一语大课堂（下）\人一语大课堂正文\舌a.tif"/>
          <p:cNvPicPr>
            <a:picLocks noChangeAspect="1"/>
          </p:cNvPicPr>
          <p:nvPr/>
        </p:nvPicPr>
        <p:blipFill>
          <a:blip r:embed="rId3"/>
          <a:stretch>
            <a:fillRect/>
          </a:stretch>
        </p:blipFill>
        <p:spPr>
          <a:xfrm>
            <a:off x="1382713" y="3600450"/>
            <a:ext cx="3516312" cy="334963"/>
          </a:xfrm>
          <a:prstGeom prst="rect">
            <a:avLst/>
          </a:prstGeom>
          <a:noFill/>
          <a:ln w="9525">
            <a:noFill/>
          </a:ln>
        </p:spPr>
      </p:pic>
      <p:pic>
        <p:nvPicPr>
          <p:cNvPr id="4" name="Picture 14" descr="C:\Documents and Settings\Administrator\桌面\人一语大课堂（下）\人一语大课堂正文\舌头.TIF"/>
          <p:cNvPicPr>
            <a:picLocks noChangeAspect="1"/>
          </p:cNvPicPr>
          <p:nvPr/>
        </p:nvPicPr>
        <p:blipFill>
          <a:blip r:embed="rId4"/>
          <a:stretch>
            <a:fillRect/>
          </a:stretch>
        </p:blipFill>
        <p:spPr>
          <a:xfrm>
            <a:off x="755650" y="1119188"/>
            <a:ext cx="2549525" cy="21209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inVertical)">
                                      <p:cBhvr>
                                        <p:cTn id="46" dur="500"/>
                                        <p:tgtEl>
                                          <p:spTgt spid="9"/>
                                        </p:tgtEl>
                                      </p:cBhvr>
                                    </p:animEffect>
                                  </p:childTnLst>
                                </p:cTn>
                              </p:par>
                            </p:childTnLst>
                          </p:cTn>
                        </p:par>
                        <p:par>
                          <p:cTn id="47" fill="hold">
                            <p:stCondLst>
                              <p:cond delay="500"/>
                            </p:stCondLst>
                            <p:childTnLst>
                              <p:par>
                                <p:cTn id="48" presetID="16" presetClass="entr" presetSubtype="21"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inVertical)">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3908425" y="1250950"/>
            <a:ext cx="1887538" cy="1970088"/>
            <a:chOff x="317986" y="1665630"/>
            <a:chExt cx="1887537" cy="1970088"/>
          </a:xfrm>
        </p:grpSpPr>
        <p:pic>
          <p:nvPicPr>
            <p:cNvPr id="13323" name="图片 2"/>
            <p:cNvPicPr>
              <a:picLocks noChangeAspect="1"/>
            </p:cNvPicPr>
            <p:nvPr/>
          </p:nvPicPr>
          <p:blipFill>
            <a:blip r:embed="rId2"/>
            <a:stretch>
              <a:fillRect/>
            </a:stretch>
          </p:blipFill>
          <p:spPr>
            <a:xfrm>
              <a:off x="317986" y="1748180"/>
              <a:ext cx="1887537" cy="1887538"/>
            </a:xfrm>
            <a:prstGeom prst="rect">
              <a:avLst/>
            </a:prstGeom>
            <a:noFill/>
            <a:ln w="9525">
              <a:noFill/>
            </a:ln>
          </p:spPr>
        </p:pic>
        <p:sp>
          <p:nvSpPr>
            <p:cNvPr id="13324" name="TextBox 4"/>
            <p:cNvSpPr txBox="1"/>
            <p:nvPr/>
          </p:nvSpPr>
          <p:spPr>
            <a:xfrm>
              <a:off x="343617" y="1665630"/>
              <a:ext cx="1838325" cy="1938993"/>
            </a:xfrm>
            <a:prstGeom prst="rect">
              <a:avLst/>
            </a:prstGeom>
            <a:noFill/>
            <a:ln w="9525">
              <a:noFill/>
            </a:ln>
          </p:spPr>
          <p:txBody>
            <a:bodyPr anchor="t" anchorCtr="1">
              <a:spAutoFit/>
            </a:bodyPr>
            <a:lstStyle/>
            <a:p>
              <a:pPr lvl="0" eaLnBrk="1" hangingPunct="1"/>
              <a:r>
                <a:rPr lang="zh-CN" altLang="en-US" sz="12000" b="1" dirty="0">
                  <a:latin typeface="楷体_GB2312" pitchFamily="49" charset="-122"/>
                  <a:ea typeface="楷体_GB2312" pitchFamily="49" charset="-122"/>
                </a:rPr>
                <a:t>点</a:t>
              </a:r>
            </a:p>
          </p:txBody>
        </p:sp>
      </p:grpSp>
      <p:sp>
        <p:nvSpPr>
          <p:cNvPr id="5" name="矩形 4"/>
          <p:cNvSpPr/>
          <p:nvPr/>
        </p:nvSpPr>
        <p:spPr>
          <a:xfrm>
            <a:off x="4138613" y="469900"/>
            <a:ext cx="1428750" cy="830263"/>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800" b="1" i="0" u="none" strike="noStrike" kern="1200" cap="none" spc="0" normalizeH="0" baseline="0" noProof="0" dirty="0" err="1">
                <a:ln>
                  <a:noFill/>
                </a:ln>
                <a:solidFill>
                  <a:srgbClr val="FF3300"/>
                </a:solidFill>
                <a:effectLst/>
                <a:uLnTx/>
                <a:uFillTx/>
                <a:latin typeface="+mn-ea"/>
                <a:ea typeface="+mn-ea"/>
                <a:cs typeface="+mn-cs"/>
              </a:rPr>
              <a:t>diǎn</a:t>
            </a:r>
            <a:endParaRPr kumimoji="0" lang="en-US" altLang="zh-CN" sz="4800" b="1" i="0" u="none" strike="noStrike" kern="1200" cap="none" spc="0" normalizeH="0" baseline="0" noProof="0" dirty="0">
              <a:ln>
                <a:noFill/>
              </a:ln>
              <a:solidFill>
                <a:srgbClr val="FF3300"/>
              </a:solidFill>
              <a:effectLst/>
              <a:uLnTx/>
              <a:uFillTx/>
              <a:latin typeface="+mn-ea"/>
              <a:ea typeface="+mn-ea"/>
              <a:cs typeface="+mn-cs"/>
            </a:endParaRPr>
          </a:p>
        </p:txBody>
      </p:sp>
      <p:sp>
        <p:nvSpPr>
          <p:cNvPr id="6" name="矩形 5"/>
          <p:cNvSpPr/>
          <p:nvPr/>
        </p:nvSpPr>
        <p:spPr>
          <a:xfrm>
            <a:off x="6507163" y="1163638"/>
            <a:ext cx="1452563" cy="1077913"/>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yǔ</a:t>
            </a:r>
            <a:r>
              <a:rPr kumimoji="0" lang="en-US" altLang="zh-CN" sz="28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28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diǎn</a:t>
            </a:r>
            <a:endParaRPr kumimoji="0" lang="en-US" altLang="zh-CN" sz="28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雨 点</a:t>
            </a:r>
          </a:p>
        </p:txBody>
      </p:sp>
      <p:sp>
        <p:nvSpPr>
          <p:cNvPr id="8" name="矩形 7"/>
          <p:cNvSpPr/>
          <p:nvPr/>
        </p:nvSpPr>
        <p:spPr>
          <a:xfrm>
            <a:off x="6507163" y="2182813"/>
            <a:ext cx="1960563" cy="1077913"/>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jǐ</a:t>
            </a:r>
            <a:r>
              <a:rPr kumimoji="0" lang="en-US" altLang="zh-CN" sz="28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28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diǎn</a:t>
            </a:r>
            <a:r>
              <a:rPr kumimoji="0" lang="en-US" altLang="zh-CN" sz="28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几 点</a:t>
            </a:r>
          </a:p>
        </p:txBody>
      </p:sp>
      <p:sp>
        <p:nvSpPr>
          <p:cNvPr id="9" name="矩形 10"/>
          <p:cNvSpPr/>
          <p:nvPr/>
        </p:nvSpPr>
        <p:spPr>
          <a:xfrm>
            <a:off x="395288" y="4119563"/>
            <a:ext cx="1081087" cy="571500"/>
          </a:xfrm>
          <a:prstGeom prst="rect">
            <a:avLst/>
          </a:prstGeom>
          <a:solidFill>
            <a:srgbClr val="FFFFFF">
              <a:alpha val="50980"/>
            </a:srgbClr>
          </a:solidFill>
          <a:ln w="9525">
            <a:noFill/>
          </a:ln>
        </p:spPr>
        <p:txBody>
          <a:bodyPr>
            <a:spAutoFit/>
          </a:bodyPr>
          <a:lstStyle/>
          <a:p>
            <a:pPr lvl="0" eaLnBrk="1" hangingPunct="1">
              <a:lnSpc>
                <a:spcPct val="120000"/>
              </a:lnSpc>
            </a:pPr>
            <a:r>
              <a:rPr lang="zh-CN" altLang="en-US" sz="2600" b="1" dirty="0">
                <a:solidFill>
                  <a:srgbClr val="FF0000"/>
                </a:solidFill>
                <a:latin typeface="黑体" panose="02010609060101010101" pitchFamily="49" charset="-122"/>
                <a:ea typeface="黑体" panose="02010609060101010101" pitchFamily="49" charset="-122"/>
              </a:rPr>
              <a:t>造句：</a:t>
            </a:r>
            <a:endParaRPr lang="zh-CN" altLang="en-US" sz="2600" b="1" dirty="0">
              <a:latin typeface="楷体_GB2312" pitchFamily="49" charset="-122"/>
              <a:ea typeface="楷体_GB2312" pitchFamily="49" charset="-122"/>
            </a:endParaRPr>
          </a:p>
        </p:txBody>
      </p:sp>
      <p:sp>
        <p:nvSpPr>
          <p:cNvPr id="10" name="矩形 10"/>
          <p:cNvSpPr/>
          <p:nvPr/>
        </p:nvSpPr>
        <p:spPr>
          <a:xfrm>
            <a:off x="1252538" y="4152900"/>
            <a:ext cx="7200900" cy="573088"/>
          </a:xfrm>
          <a:prstGeom prst="rect">
            <a:avLst/>
          </a:prstGeom>
          <a:solidFill>
            <a:srgbClr val="FFFFFF">
              <a:alpha val="50980"/>
            </a:srgbClr>
          </a:solidFill>
          <a:ln w="9525">
            <a:noFill/>
          </a:ln>
        </p:spPr>
        <p:txBody>
          <a:bodyPr>
            <a:spAutoFit/>
          </a:bodyPr>
          <a:lstStyle/>
          <a:p>
            <a:pPr lvl="0" eaLnBrk="1" hangingPunct="1">
              <a:lnSpc>
                <a:spcPct val="120000"/>
              </a:lnSpc>
            </a:pPr>
            <a:r>
              <a:rPr lang="zh-CN" altLang="en-US" sz="2600" b="1" dirty="0">
                <a:solidFill>
                  <a:srgbClr val="FF0000"/>
                </a:solidFill>
                <a:latin typeface="楷体_GB2312" pitchFamily="49" charset="-122"/>
                <a:ea typeface="楷体_GB2312" pitchFamily="49" charset="-122"/>
              </a:rPr>
              <a:t>雨点</a:t>
            </a:r>
            <a:r>
              <a:rPr lang="zh-CN" altLang="en-US" sz="2600" b="1" dirty="0">
                <a:latin typeface="楷体_GB2312" pitchFamily="49" charset="-122"/>
                <a:ea typeface="楷体_GB2312" pitchFamily="49" charset="-122"/>
              </a:rPr>
              <a:t>像断了线的珍珠似的落了下来。</a:t>
            </a:r>
          </a:p>
        </p:txBody>
      </p:sp>
      <p:sp>
        <p:nvSpPr>
          <p:cNvPr id="11" name="矩形 10"/>
          <p:cNvSpPr/>
          <p:nvPr/>
        </p:nvSpPr>
        <p:spPr>
          <a:xfrm>
            <a:off x="388938" y="3513138"/>
            <a:ext cx="1081087" cy="509587"/>
          </a:xfrm>
          <a:prstGeom prst="rect">
            <a:avLst/>
          </a:prstGeom>
          <a:solidFill>
            <a:srgbClr val="FFFFFF">
              <a:alpha val="50980"/>
            </a:srgbClr>
          </a:solidFill>
          <a:ln w="9525">
            <a:noFill/>
          </a:ln>
        </p:spPr>
        <p:txBody>
          <a:bodyPr>
            <a:spAutoFit/>
          </a:bodyPr>
          <a:lstStyle/>
          <a:p>
            <a:pPr lvl="0" eaLnBrk="1" hangingPunct="1">
              <a:lnSpc>
                <a:spcPct val="120000"/>
              </a:lnSpc>
            </a:pPr>
            <a:r>
              <a:rPr lang="zh-CN" altLang="en-US" sz="2600" b="1" dirty="0">
                <a:solidFill>
                  <a:srgbClr val="FF0000"/>
                </a:solidFill>
                <a:latin typeface="黑体" panose="02010609060101010101" pitchFamily="49" charset="-122"/>
                <a:ea typeface="黑体" panose="02010609060101010101" pitchFamily="49" charset="-122"/>
              </a:rPr>
              <a:t>笔顺：</a:t>
            </a:r>
            <a:endParaRPr lang="zh-CN" altLang="en-US" sz="2600" b="1" dirty="0">
              <a:latin typeface="楷体_GB2312" pitchFamily="49" charset="-122"/>
              <a:ea typeface="楷体_GB2312" pitchFamily="49" charset="-122"/>
            </a:endParaRPr>
          </a:p>
        </p:txBody>
      </p:sp>
      <p:pic>
        <p:nvPicPr>
          <p:cNvPr id="3" name="Picture 13" descr="C:\Documents and Settings\Administrator\桌面\人一语大课堂（下）\人一语大课堂正文\雨点.TIF"/>
          <p:cNvPicPr>
            <a:picLocks noChangeAspect="1"/>
          </p:cNvPicPr>
          <p:nvPr/>
        </p:nvPicPr>
        <p:blipFill>
          <a:blip r:embed="rId3"/>
          <a:stretch>
            <a:fillRect/>
          </a:stretch>
        </p:blipFill>
        <p:spPr>
          <a:xfrm>
            <a:off x="468313" y="719138"/>
            <a:ext cx="3082925" cy="2566987"/>
          </a:xfrm>
          <a:prstGeom prst="rect">
            <a:avLst/>
          </a:prstGeom>
          <a:noFill/>
          <a:ln w="9525">
            <a:noFill/>
          </a:ln>
        </p:spPr>
      </p:pic>
      <p:pic>
        <p:nvPicPr>
          <p:cNvPr id="4" name="Picture 14" descr="C:\Documents and Settings\Administrator\桌面\人一语大课堂（下）\人一语大课堂正文\点a.tif"/>
          <p:cNvPicPr>
            <a:picLocks noChangeAspect="1"/>
          </p:cNvPicPr>
          <p:nvPr/>
        </p:nvPicPr>
        <p:blipFill>
          <a:blip r:embed="rId4"/>
          <a:stretch>
            <a:fillRect/>
          </a:stretch>
        </p:blipFill>
        <p:spPr>
          <a:xfrm>
            <a:off x="1489075" y="3665538"/>
            <a:ext cx="4676775" cy="3333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inVertical)">
                                      <p:cBhvr>
                                        <p:cTn id="46" dur="500"/>
                                        <p:tgtEl>
                                          <p:spTgt spid="9"/>
                                        </p:tgtEl>
                                      </p:cBhvr>
                                    </p:animEffect>
                                  </p:childTnLst>
                                </p:cTn>
                              </p:par>
                            </p:childTnLst>
                          </p:cTn>
                        </p:par>
                        <p:par>
                          <p:cTn id="47" fill="hold">
                            <p:stCondLst>
                              <p:cond delay="500"/>
                            </p:stCondLst>
                            <p:childTnLst>
                              <p:par>
                                <p:cTn id="48" presetID="16" presetClass="entr" presetSubtype="21"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inVertical)">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F:\PPT模板及注意事项\笔顺视频链接图片.png">
            <a:hlinkClick r:id="rId2" action="ppaction://hlinkfile"/>
          </p:cNvPr>
          <p:cNvPicPr>
            <a:picLocks noChangeAspect="1"/>
          </p:cNvPicPr>
          <p:nvPr/>
        </p:nvPicPr>
        <p:blipFill>
          <a:blip r:embed="rId3"/>
          <a:stretch>
            <a:fillRect/>
          </a:stretch>
        </p:blipFill>
        <p:spPr>
          <a:xfrm>
            <a:off x="5705475" y="315913"/>
            <a:ext cx="2119313" cy="1292225"/>
          </a:xfrm>
          <a:prstGeom prst="rect">
            <a:avLst/>
          </a:prstGeom>
          <a:noFill/>
          <a:ln w="9525">
            <a:noFill/>
          </a:ln>
        </p:spPr>
      </p:pic>
      <p:sp>
        <p:nvSpPr>
          <p:cNvPr id="14339" name="Text Box 5"/>
          <p:cNvSpPr txBox="1"/>
          <p:nvPr/>
        </p:nvSpPr>
        <p:spPr>
          <a:xfrm>
            <a:off x="962025" y="700088"/>
            <a:ext cx="4476750" cy="523875"/>
          </a:xfrm>
          <a:prstGeom prst="rect">
            <a:avLst/>
          </a:prstGeom>
          <a:gradFill rotWithShape="1">
            <a:gsLst>
              <a:gs pos="0">
                <a:schemeClr val="bg1"/>
              </a:gs>
              <a:gs pos="100000">
                <a:srgbClr val="FFFF99">
                  <a:alpha val="82001"/>
                </a:srgbClr>
              </a:gs>
            </a:gsLst>
            <a:lin ang="5400000" scaled="1"/>
            <a:tileRect/>
          </a:gradFill>
          <a:ln w="9525">
            <a:noFill/>
          </a:ln>
        </p:spPr>
        <p:txBody>
          <a:bodyPr>
            <a:spAutoFit/>
          </a:bodyPr>
          <a:lstStyle/>
          <a:p>
            <a:pPr lvl="0" eaLnBrk="1" hangingPunct="1">
              <a:buFont typeface="Arial" panose="020B0604020202020204" pitchFamily="34" charset="0"/>
              <a:buNone/>
            </a:pPr>
            <a:r>
              <a:rPr lang="zh-CN" altLang="en-US" sz="2800" b="1" dirty="0">
                <a:solidFill>
                  <a:srgbClr val="FF00FF"/>
                </a:solidFill>
                <a:latin typeface="Arial" panose="020B0604020202020204" pitchFamily="34" charset="0"/>
                <a:ea typeface="黑体" panose="02010609060101010101" pitchFamily="49" charset="-122"/>
              </a:rPr>
              <a:t>点击视频开始笔顺学习吧！</a:t>
            </a:r>
          </a:p>
        </p:txBody>
      </p:sp>
      <p:pic>
        <p:nvPicPr>
          <p:cNvPr id="14340" name="图片 54"/>
          <p:cNvPicPr>
            <a:picLocks noChangeAspect="1"/>
          </p:cNvPicPr>
          <p:nvPr/>
        </p:nvPicPr>
        <p:blipFill>
          <a:blip r:embed="rId4">
            <a:clrChange>
              <a:clrFrom>
                <a:srgbClr val="FFFFFF"/>
              </a:clrFrom>
              <a:clrTo>
                <a:srgbClr val="FFFFFF">
                  <a:alpha val="0"/>
                </a:srgbClr>
              </a:clrTo>
            </a:clrChange>
          </a:blip>
          <a:srcRect l="-2" t="6206" r="-1630" b="19043"/>
          <a:stretch>
            <a:fillRect/>
          </a:stretch>
        </p:blipFill>
        <p:spPr>
          <a:xfrm>
            <a:off x="5032375" y="1474788"/>
            <a:ext cx="1565275" cy="1631950"/>
          </a:xfrm>
          <a:prstGeom prst="rect">
            <a:avLst/>
          </a:prstGeom>
          <a:noFill/>
          <a:ln w="9525">
            <a:noFill/>
          </a:ln>
        </p:spPr>
      </p:pic>
      <p:pic>
        <p:nvPicPr>
          <p:cNvPr id="14341" name="图片 55"/>
          <p:cNvPicPr>
            <a:picLocks noChangeAspect="1"/>
          </p:cNvPicPr>
          <p:nvPr/>
        </p:nvPicPr>
        <p:blipFill>
          <a:blip r:embed="rId4">
            <a:clrChange>
              <a:clrFrom>
                <a:srgbClr val="FFFFFF"/>
              </a:clrFrom>
              <a:clrTo>
                <a:srgbClr val="FFFFFF">
                  <a:alpha val="0"/>
                </a:srgbClr>
              </a:clrTo>
            </a:clrChange>
          </a:blip>
          <a:srcRect l="-2" t="6206" r="-1630" b="19043"/>
          <a:stretch>
            <a:fillRect/>
          </a:stretch>
        </p:blipFill>
        <p:spPr>
          <a:xfrm>
            <a:off x="3392488" y="1474788"/>
            <a:ext cx="1565275" cy="1630362"/>
          </a:xfrm>
          <a:prstGeom prst="rect">
            <a:avLst/>
          </a:prstGeom>
          <a:noFill/>
          <a:ln w="9525">
            <a:noFill/>
          </a:ln>
        </p:spPr>
      </p:pic>
      <p:pic>
        <p:nvPicPr>
          <p:cNvPr id="14342" name="图片 56"/>
          <p:cNvPicPr>
            <a:picLocks noChangeAspect="1"/>
          </p:cNvPicPr>
          <p:nvPr/>
        </p:nvPicPr>
        <p:blipFill>
          <a:blip r:embed="rId4">
            <a:clrChange>
              <a:clrFrom>
                <a:srgbClr val="FFFFFF"/>
              </a:clrFrom>
              <a:clrTo>
                <a:srgbClr val="FFFFFF">
                  <a:alpha val="0"/>
                </a:srgbClr>
              </a:clrTo>
            </a:clrChange>
          </a:blip>
          <a:srcRect l="-2" t="6206" r="-1630" b="19043"/>
          <a:stretch>
            <a:fillRect/>
          </a:stretch>
        </p:blipFill>
        <p:spPr>
          <a:xfrm>
            <a:off x="1689100" y="1474788"/>
            <a:ext cx="1566863" cy="1631950"/>
          </a:xfrm>
          <a:prstGeom prst="rect">
            <a:avLst/>
          </a:prstGeom>
          <a:noFill/>
          <a:ln w="9525">
            <a:noFill/>
          </a:ln>
        </p:spPr>
      </p:pic>
      <p:sp>
        <p:nvSpPr>
          <p:cNvPr id="37" name="Rectangle 14"/>
          <p:cNvSpPr/>
          <p:nvPr/>
        </p:nvSpPr>
        <p:spPr>
          <a:xfrm>
            <a:off x="2093913" y="1908175"/>
            <a:ext cx="657225" cy="646113"/>
          </a:xfrm>
          <a:prstGeom prst="rect">
            <a:avLst/>
          </a:prstGeom>
          <a:noFill/>
          <a:ln w="9525">
            <a:noFill/>
          </a:ln>
        </p:spPr>
        <p:txBody>
          <a:bodyPr>
            <a:spAutoFit/>
          </a:bodyPr>
          <a:lstStyle/>
          <a:p>
            <a:pPr lvl="0" eaLnBrk="1" hangingPunct="1"/>
            <a:r>
              <a:rPr lang="zh-CN" altLang="en-US" sz="3600" b="1" dirty="0">
                <a:solidFill>
                  <a:srgbClr val="0000FF"/>
                </a:solidFill>
                <a:latin typeface="Times New Roman" panose="02020603050405020304" pitchFamily="18" charset="0"/>
                <a:ea typeface="楷体_GB2312" pitchFamily="49" charset="-122"/>
              </a:rPr>
              <a:t>要</a:t>
            </a:r>
          </a:p>
        </p:txBody>
      </p:sp>
      <p:sp>
        <p:nvSpPr>
          <p:cNvPr id="38" name="Rectangle 15"/>
          <p:cNvSpPr/>
          <p:nvPr/>
        </p:nvSpPr>
        <p:spPr>
          <a:xfrm>
            <a:off x="3797300" y="1893888"/>
            <a:ext cx="657225" cy="646112"/>
          </a:xfrm>
          <a:prstGeom prst="rect">
            <a:avLst/>
          </a:prstGeom>
          <a:noFill/>
          <a:ln w="9525">
            <a:noFill/>
          </a:ln>
        </p:spPr>
        <p:txBody>
          <a:bodyPr>
            <a:spAutoFit/>
          </a:bodyPr>
          <a:lstStyle/>
          <a:p>
            <a:pPr lvl="0" eaLnBrk="1" hangingPunct="1"/>
            <a:r>
              <a:rPr lang="zh-CN" altLang="en-US" sz="3600" b="1" dirty="0">
                <a:solidFill>
                  <a:srgbClr val="0000FF"/>
                </a:solidFill>
                <a:latin typeface="Times New Roman" panose="02020603050405020304" pitchFamily="18" charset="0"/>
                <a:ea typeface="楷体_GB2312" pitchFamily="49" charset="-122"/>
              </a:rPr>
              <a:t>连</a:t>
            </a:r>
          </a:p>
        </p:txBody>
      </p:sp>
      <p:sp>
        <p:nvSpPr>
          <p:cNvPr id="40" name="Rectangle 16"/>
          <p:cNvSpPr/>
          <p:nvPr/>
        </p:nvSpPr>
        <p:spPr>
          <a:xfrm>
            <a:off x="5445125" y="1884363"/>
            <a:ext cx="657225" cy="646112"/>
          </a:xfrm>
          <a:prstGeom prst="rect">
            <a:avLst/>
          </a:prstGeom>
          <a:noFill/>
          <a:ln w="9525">
            <a:noFill/>
          </a:ln>
        </p:spPr>
        <p:txBody>
          <a:bodyPr>
            <a:spAutoFit/>
          </a:bodyPr>
          <a:lstStyle/>
          <a:p>
            <a:pPr lvl="0" eaLnBrk="1" hangingPunct="1"/>
            <a:r>
              <a:rPr lang="zh-CN" altLang="en-US" sz="3600" b="1" dirty="0">
                <a:solidFill>
                  <a:srgbClr val="0000FF"/>
                </a:solidFill>
                <a:latin typeface="Times New Roman" panose="02020603050405020304" pitchFamily="18" charset="0"/>
                <a:ea typeface="楷体_GB2312" pitchFamily="49" charset="-122"/>
              </a:rPr>
              <a:t>百</a:t>
            </a:r>
          </a:p>
        </p:txBody>
      </p:sp>
      <p:pic>
        <p:nvPicPr>
          <p:cNvPr id="14346" name="图片 54"/>
          <p:cNvPicPr>
            <a:picLocks noChangeAspect="1"/>
          </p:cNvPicPr>
          <p:nvPr/>
        </p:nvPicPr>
        <p:blipFill>
          <a:blip r:embed="rId4">
            <a:clrChange>
              <a:clrFrom>
                <a:srgbClr val="FFFFFF"/>
              </a:clrFrom>
              <a:clrTo>
                <a:srgbClr val="FFFFFF">
                  <a:alpha val="0"/>
                </a:srgbClr>
              </a:clrTo>
            </a:clrChange>
          </a:blip>
          <a:srcRect l="-2" t="6206" r="-1630" b="19043"/>
          <a:stretch>
            <a:fillRect/>
          </a:stretch>
        </p:blipFill>
        <p:spPr>
          <a:xfrm>
            <a:off x="3467100" y="3151188"/>
            <a:ext cx="1565275" cy="1631950"/>
          </a:xfrm>
          <a:prstGeom prst="rect">
            <a:avLst/>
          </a:prstGeom>
          <a:noFill/>
          <a:ln w="9525">
            <a:noFill/>
          </a:ln>
        </p:spPr>
      </p:pic>
      <p:pic>
        <p:nvPicPr>
          <p:cNvPr id="14347" name="图片 55"/>
          <p:cNvPicPr>
            <a:picLocks noChangeAspect="1"/>
          </p:cNvPicPr>
          <p:nvPr/>
        </p:nvPicPr>
        <p:blipFill>
          <a:blip r:embed="rId4">
            <a:clrChange>
              <a:clrFrom>
                <a:srgbClr val="FFFFFF"/>
              </a:clrFrom>
              <a:clrTo>
                <a:srgbClr val="FFFFFF">
                  <a:alpha val="0"/>
                </a:srgbClr>
              </a:clrTo>
            </a:clrChange>
          </a:blip>
          <a:srcRect l="-2" t="6206" r="-1630" b="19043"/>
          <a:stretch>
            <a:fillRect/>
          </a:stretch>
        </p:blipFill>
        <p:spPr>
          <a:xfrm>
            <a:off x="1689100" y="3151188"/>
            <a:ext cx="1565275" cy="1630362"/>
          </a:xfrm>
          <a:prstGeom prst="rect">
            <a:avLst/>
          </a:prstGeom>
          <a:noFill/>
          <a:ln w="9525">
            <a:noFill/>
          </a:ln>
        </p:spPr>
      </p:pic>
      <p:sp>
        <p:nvSpPr>
          <p:cNvPr id="45" name="Rectangle 15"/>
          <p:cNvSpPr/>
          <p:nvPr/>
        </p:nvSpPr>
        <p:spPr>
          <a:xfrm>
            <a:off x="2093913" y="3570288"/>
            <a:ext cx="657225" cy="646112"/>
          </a:xfrm>
          <a:prstGeom prst="rect">
            <a:avLst/>
          </a:prstGeom>
          <a:noFill/>
          <a:ln w="9525">
            <a:noFill/>
          </a:ln>
        </p:spPr>
        <p:txBody>
          <a:bodyPr>
            <a:spAutoFit/>
          </a:bodyPr>
          <a:lstStyle/>
          <a:p>
            <a:pPr lvl="0" eaLnBrk="1" hangingPunct="1"/>
            <a:r>
              <a:rPr lang="zh-CN" altLang="en-US" sz="3600" b="1" dirty="0">
                <a:solidFill>
                  <a:srgbClr val="0000FF"/>
                </a:solidFill>
                <a:latin typeface="Times New Roman" panose="02020603050405020304" pitchFamily="18" charset="0"/>
                <a:ea typeface="楷体_GB2312" pitchFamily="49" charset="-122"/>
              </a:rPr>
              <a:t>还</a:t>
            </a:r>
          </a:p>
        </p:txBody>
      </p:sp>
      <p:sp>
        <p:nvSpPr>
          <p:cNvPr id="46" name="Rectangle 16"/>
          <p:cNvSpPr/>
          <p:nvPr/>
        </p:nvSpPr>
        <p:spPr>
          <a:xfrm>
            <a:off x="3879850" y="3560763"/>
            <a:ext cx="657225" cy="646112"/>
          </a:xfrm>
          <a:prstGeom prst="rect">
            <a:avLst/>
          </a:prstGeom>
          <a:noFill/>
          <a:ln w="9525">
            <a:noFill/>
          </a:ln>
        </p:spPr>
        <p:txBody>
          <a:bodyPr>
            <a:spAutoFit/>
          </a:bodyPr>
          <a:lstStyle/>
          <a:p>
            <a:pPr lvl="0" eaLnBrk="1" hangingPunct="1"/>
            <a:r>
              <a:rPr lang="zh-CN" altLang="en-US" sz="3600" b="1" dirty="0">
                <a:solidFill>
                  <a:srgbClr val="0000FF"/>
                </a:solidFill>
                <a:latin typeface="Times New Roman" panose="02020603050405020304" pitchFamily="18" charset="0"/>
                <a:ea typeface="楷体_GB2312" pitchFamily="49" charset="-122"/>
              </a:rPr>
              <a:t>舌</a:t>
            </a:r>
          </a:p>
        </p:txBody>
      </p:sp>
      <p:pic>
        <p:nvPicPr>
          <p:cNvPr id="14350" name="图片 54"/>
          <p:cNvPicPr>
            <a:picLocks noChangeAspect="1"/>
          </p:cNvPicPr>
          <p:nvPr/>
        </p:nvPicPr>
        <p:blipFill>
          <a:blip r:embed="rId4">
            <a:clrChange>
              <a:clrFrom>
                <a:srgbClr val="FFFFFF"/>
              </a:clrFrom>
              <a:clrTo>
                <a:srgbClr val="FFFFFF">
                  <a:alpha val="0"/>
                </a:srgbClr>
              </a:clrTo>
            </a:clrChange>
          </a:blip>
          <a:srcRect l="-2" t="6206" r="-1630" b="19043"/>
          <a:stretch>
            <a:fillRect/>
          </a:stretch>
        </p:blipFill>
        <p:spPr>
          <a:xfrm>
            <a:off x="5089525" y="3171825"/>
            <a:ext cx="1565275" cy="1631950"/>
          </a:xfrm>
          <a:prstGeom prst="rect">
            <a:avLst/>
          </a:prstGeom>
          <a:noFill/>
          <a:ln w="9525">
            <a:noFill/>
          </a:ln>
        </p:spPr>
      </p:pic>
      <p:sp>
        <p:nvSpPr>
          <p:cNvPr id="49" name="Rectangle 16"/>
          <p:cNvSpPr/>
          <p:nvPr/>
        </p:nvSpPr>
        <p:spPr>
          <a:xfrm>
            <a:off x="5502275" y="3581400"/>
            <a:ext cx="657225" cy="646113"/>
          </a:xfrm>
          <a:prstGeom prst="rect">
            <a:avLst/>
          </a:prstGeom>
          <a:noFill/>
          <a:ln w="9525">
            <a:noFill/>
          </a:ln>
        </p:spPr>
        <p:txBody>
          <a:bodyPr>
            <a:spAutoFit/>
          </a:bodyPr>
          <a:lstStyle/>
          <a:p>
            <a:pPr lvl="0" eaLnBrk="1" hangingPunct="1"/>
            <a:r>
              <a:rPr lang="zh-CN" altLang="en-US" sz="3600" b="1" dirty="0">
                <a:solidFill>
                  <a:srgbClr val="0000FF"/>
                </a:solidFill>
                <a:latin typeface="Times New Roman" panose="02020603050405020304" pitchFamily="18" charset="0"/>
                <a:ea typeface="楷体_GB2312" pitchFamily="49" charset="-122"/>
              </a:rPr>
              <a:t>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0" grpId="0"/>
      <p:bldP spid="45" grpId="0"/>
      <p:bldP spid="46"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组合 27"/>
          <p:cNvGrpSpPr/>
          <p:nvPr/>
        </p:nvGrpSpPr>
        <p:grpSpPr>
          <a:xfrm>
            <a:off x="3290888" y="339725"/>
            <a:ext cx="1928812" cy="723900"/>
            <a:chOff x="2694384" y="508317"/>
            <a:chExt cx="1845563" cy="637982"/>
          </a:xfrm>
        </p:grpSpPr>
        <p:sp>
          <p:nvSpPr>
            <p:cNvPr id="3" name="矩形: 圆角 28"/>
            <p:cNvSpPr/>
            <p:nvPr/>
          </p:nvSpPr>
          <p:spPr bwMode="auto">
            <a:xfrm rot="19996946">
              <a:off x="2694384" y="609051"/>
              <a:ext cx="565061" cy="471492"/>
            </a:xfrm>
            <a:prstGeom prst="roundRect">
              <a:avLst/>
            </a:prstGeom>
            <a:solidFill>
              <a:srgbClr val="FFCCCC"/>
            </a:solidFill>
            <a:ln>
              <a:solidFill>
                <a:srgbClr val="FF9999">
                  <a:alpha val="30196"/>
                </a:srgb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我</a:t>
              </a:r>
            </a:p>
          </p:txBody>
        </p:sp>
        <p:sp>
          <p:nvSpPr>
            <p:cNvPr id="4" name="矩形: 圆角 29"/>
            <p:cNvSpPr/>
            <p:nvPr/>
          </p:nvSpPr>
          <p:spPr bwMode="auto">
            <a:xfrm rot="432022">
              <a:off x="3358179" y="508317"/>
              <a:ext cx="565061" cy="471492"/>
            </a:xfrm>
            <a:prstGeom prst="roundRect">
              <a:avLst/>
            </a:prstGeom>
            <a:solidFill>
              <a:srgbClr val="CCFFCC"/>
            </a:solidFill>
            <a:ln>
              <a:solidFill>
                <a:srgbClr val="99FF99">
                  <a:alpha val="20000"/>
                </a:srgb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会</a:t>
              </a:r>
            </a:p>
          </p:txBody>
        </p:sp>
        <p:sp>
          <p:nvSpPr>
            <p:cNvPr id="5" name="矩形: 圆角 30"/>
            <p:cNvSpPr/>
            <p:nvPr/>
          </p:nvSpPr>
          <p:spPr bwMode="auto">
            <a:xfrm rot="1932324">
              <a:off x="3973367" y="674808"/>
              <a:ext cx="566580" cy="471491"/>
            </a:xfrm>
            <a:prstGeom prst="roundRect">
              <a:avLst/>
            </a:prstGeom>
            <a:solidFill>
              <a:srgbClr val="FFCC99"/>
            </a:solidFill>
            <a:ln>
              <a:solidFill>
                <a:srgbClr val="FFCC66"/>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认</a:t>
              </a:r>
            </a:p>
          </p:txBody>
        </p:sp>
      </p:grpSp>
      <p:sp>
        <p:nvSpPr>
          <p:cNvPr id="15363" name="TextBox 6"/>
          <p:cNvSpPr txBox="1"/>
          <p:nvPr/>
        </p:nvSpPr>
        <p:spPr>
          <a:xfrm>
            <a:off x="615950" y="1971675"/>
            <a:ext cx="1301750" cy="1444625"/>
          </a:xfrm>
          <a:prstGeom prst="rect">
            <a:avLst/>
          </a:prstGeom>
          <a:noFill/>
          <a:ln w="9525">
            <a:noFill/>
          </a:ln>
        </p:spPr>
        <p:txBody>
          <a:bodyPr>
            <a:spAutoFit/>
          </a:bodyPr>
          <a:lstStyle/>
          <a:p>
            <a:pPr lvl="0" eaLnBrk="1" hangingPunct="1"/>
            <a:r>
              <a:rPr lang="zh-CN" altLang="en-US" sz="8800" b="1" dirty="0">
                <a:latin typeface="楷体_GB2312" pitchFamily="49" charset="-122"/>
                <a:ea typeface="楷体_GB2312" pitchFamily="49" charset="-122"/>
              </a:rPr>
              <a:t>物</a:t>
            </a:r>
          </a:p>
        </p:txBody>
      </p:sp>
      <p:sp>
        <p:nvSpPr>
          <p:cNvPr id="7" name="矩形 6"/>
          <p:cNvSpPr/>
          <p:nvPr/>
        </p:nvSpPr>
        <p:spPr>
          <a:xfrm>
            <a:off x="900113" y="1279525"/>
            <a:ext cx="1319213" cy="76993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400" b="1" i="0" u="none" strike="noStrike" kern="1200" cap="none" spc="0" normalizeH="0" baseline="0" noProof="0" dirty="0" err="1">
                <a:ln>
                  <a:noFill/>
                </a:ln>
                <a:solidFill>
                  <a:srgbClr val="FF0000"/>
                </a:solidFill>
                <a:effectLst/>
                <a:uLnTx/>
                <a:uFillTx/>
                <a:latin typeface="+mn-ea"/>
                <a:ea typeface="+mn-ea"/>
                <a:cs typeface="+mn-cs"/>
              </a:rPr>
              <a:t>wù</a:t>
            </a:r>
            <a:r>
              <a:rPr kumimoji="0" lang="en-US" altLang="zh-CN" sz="4400" b="1" i="0" u="none" strike="noStrike" kern="1200" cap="none" spc="0" normalizeH="0" baseline="0" noProof="0" dirty="0">
                <a:ln>
                  <a:noFill/>
                </a:ln>
                <a:solidFill>
                  <a:srgbClr val="FF0000"/>
                </a:solidFill>
                <a:effectLst/>
                <a:uLnTx/>
                <a:uFillTx/>
                <a:latin typeface="+mn-ea"/>
                <a:ea typeface="+mn-ea"/>
                <a:cs typeface="+mn-cs"/>
              </a:rPr>
              <a:t>  </a:t>
            </a:r>
            <a:endParaRPr kumimoji="0" lang="zh-CN" altLang="en-US" sz="4400" b="1" i="0" u="none" strike="noStrike" kern="1200" cap="none" spc="0" normalizeH="0" baseline="0" noProof="0" dirty="0">
              <a:ln>
                <a:noFill/>
              </a:ln>
              <a:solidFill>
                <a:srgbClr val="FF0000"/>
              </a:solidFill>
              <a:effectLst/>
              <a:uLnTx/>
              <a:uFillTx/>
              <a:latin typeface="+mn-ea"/>
              <a:ea typeface="+mn-ea"/>
              <a:cs typeface="+mn-cs"/>
            </a:endParaRPr>
          </a:p>
        </p:txBody>
      </p:sp>
      <p:sp>
        <p:nvSpPr>
          <p:cNvPr id="8" name="矩形 9"/>
          <p:cNvSpPr/>
          <p:nvPr/>
        </p:nvSpPr>
        <p:spPr>
          <a:xfrm>
            <a:off x="2397125" y="3622675"/>
            <a:ext cx="1014413" cy="587375"/>
          </a:xfrm>
          <a:prstGeom prst="rect">
            <a:avLst/>
          </a:prstGeom>
          <a:noFill/>
          <a:ln w="9525">
            <a:noFill/>
          </a:ln>
        </p:spPr>
        <p:txBody>
          <a:bodyPr>
            <a:spAutoFit/>
          </a:bodyPr>
          <a:lstStyle/>
          <a:p>
            <a:pPr lvl="0" eaLnBrk="1" hangingPunct="1"/>
            <a:r>
              <a:rPr lang="zh-CN" altLang="en-US" sz="3200" b="1" dirty="0">
                <a:solidFill>
                  <a:srgbClr val="0000FF"/>
                </a:solidFill>
                <a:latin typeface="楷体_GB2312" pitchFamily="49" charset="-122"/>
                <a:ea typeface="楷体_GB2312" pitchFamily="49" charset="-122"/>
              </a:rPr>
              <a:t>动物</a:t>
            </a:r>
          </a:p>
        </p:txBody>
      </p:sp>
      <p:sp>
        <p:nvSpPr>
          <p:cNvPr id="15366" name="TextBox 6"/>
          <p:cNvSpPr txBox="1"/>
          <p:nvPr/>
        </p:nvSpPr>
        <p:spPr>
          <a:xfrm>
            <a:off x="4816475" y="1928813"/>
            <a:ext cx="1300163" cy="1446212"/>
          </a:xfrm>
          <a:prstGeom prst="rect">
            <a:avLst/>
          </a:prstGeom>
          <a:noFill/>
          <a:ln w="9525">
            <a:noFill/>
          </a:ln>
        </p:spPr>
        <p:txBody>
          <a:bodyPr>
            <a:spAutoFit/>
          </a:bodyPr>
          <a:lstStyle/>
          <a:p>
            <a:pPr lvl="0" eaLnBrk="1" hangingPunct="1"/>
            <a:r>
              <a:rPr lang="zh-CN" altLang="en-US" sz="8800" b="1" dirty="0">
                <a:latin typeface="楷体_GB2312" pitchFamily="49" charset="-122"/>
                <a:ea typeface="楷体_GB2312" pitchFamily="49" charset="-122"/>
              </a:rPr>
              <a:t>虎</a:t>
            </a:r>
          </a:p>
        </p:txBody>
      </p:sp>
      <p:sp>
        <p:nvSpPr>
          <p:cNvPr id="10" name="矩形 9"/>
          <p:cNvSpPr/>
          <p:nvPr/>
        </p:nvSpPr>
        <p:spPr>
          <a:xfrm>
            <a:off x="5060950" y="1349375"/>
            <a:ext cx="752475" cy="76993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400" b="1" i="0" u="none" strike="noStrike" kern="1200" cap="none" spc="0" normalizeH="0" baseline="0" noProof="0" dirty="0" err="1">
                <a:ln>
                  <a:noFill/>
                </a:ln>
                <a:solidFill>
                  <a:srgbClr val="FF0000"/>
                </a:solidFill>
                <a:effectLst/>
                <a:uLnTx/>
                <a:uFillTx/>
                <a:latin typeface="+mn-ea"/>
                <a:ea typeface="+mn-ea"/>
                <a:cs typeface="+mn-cs"/>
              </a:rPr>
              <a:t>hǔ</a:t>
            </a:r>
            <a:endParaRPr kumimoji="0" lang="zh-CN" altLang="en-US" sz="4400" b="1" i="0" u="none" strike="noStrike" kern="1200" cap="none" spc="0" normalizeH="0" baseline="0" noProof="0" dirty="0">
              <a:ln>
                <a:noFill/>
              </a:ln>
              <a:solidFill>
                <a:srgbClr val="FF0000"/>
              </a:solidFill>
              <a:effectLst/>
              <a:uLnTx/>
              <a:uFillTx/>
              <a:latin typeface="+mn-ea"/>
              <a:ea typeface="+mn-ea"/>
              <a:cs typeface="+mn-cs"/>
            </a:endParaRPr>
          </a:p>
        </p:txBody>
      </p:sp>
      <p:sp>
        <p:nvSpPr>
          <p:cNvPr id="11" name="矩形 9"/>
          <p:cNvSpPr/>
          <p:nvPr/>
        </p:nvSpPr>
        <p:spPr>
          <a:xfrm>
            <a:off x="6913563" y="3687763"/>
            <a:ext cx="1476375" cy="584200"/>
          </a:xfrm>
          <a:prstGeom prst="rect">
            <a:avLst/>
          </a:prstGeom>
          <a:noFill/>
          <a:ln w="9525">
            <a:noFill/>
          </a:ln>
        </p:spPr>
        <p:txBody>
          <a:bodyPr>
            <a:spAutoFit/>
          </a:bodyPr>
          <a:lstStyle/>
          <a:p>
            <a:pPr lvl="0" eaLnBrk="1" hangingPunct="1"/>
            <a:r>
              <a:rPr lang="zh-CN" altLang="en-US" sz="3200" b="1" dirty="0">
                <a:solidFill>
                  <a:srgbClr val="0000FF"/>
                </a:solidFill>
                <a:latin typeface="楷体_GB2312" pitchFamily="49" charset="-122"/>
                <a:ea typeface="楷体_GB2312" pitchFamily="49" charset="-122"/>
              </a:rPr>
              <a:t>老虎</a:t>
            </a:r>
          </a:p>
        </p:txBody>
      </p:sp>
      <p:pic>
        <p:nvPicPr>
          <p:cNvPr id="51202" name="Picture 2" descr="C:\Documents and Settings\Administrator\桌面\人一语大课堂（下）\人一语大课堂正文\动物.TIF"/>
          <p:cNvPicPr>
            <a:picLocks noChangeAspect="1"/>
          </p:cNvPicPr>
          <p:nvPr/>
        </p:nvPicPr>
        <p:blipFill>
          <a:blip r:embed="rId2"/>
          <a:stretch>
            <a:fillRect/>
          </a:stretch>
        </p:blipFill>
        <p:spPr>
          <a:xfrm>
            <a:off x="1917700" y="1611313"/>
            <a:ext cx="2295525" cy="2011362"/>
          </a:xfrm>
          <a:prstGeom prst="rect">
            <a:avLst/>
          </a:prstGeom>
          <a:noFill/>
          <a:ln w="9525">
            <a:noFill/>
          </a:ln>
        </p:spPr>
      </p:pic>
      <p:pic>
        <p:nvPicPr>
          <p:cNvPr id="51203" name="Picture 3" descr="C:\Documents and Settings\Administrator\桌面\人一语大课堂（下）\人一语大课堂正文\老虎.TIF"/>
          <p:cNvPicPr>
            <a:picLocks noChangeAspect="1"/>
          </p:cNvPicPr>
          <p:nvPr/>
        </p:nvPicPr>
        <p:blipFill>
          <a:blip r:embed="rId3"/>
          <a:stretch>
            <a:fillRect/>
          </a:stretch>
        </p:blipFill>
        <p:spPr>
          <a:xfrm>
            <a:off x="6227763" y="1654175"/>
            <a:ext cx="2052637" cy="20415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1202"/>
                                        </p:tgtEl>
                                        <p:attrNameLst>
                                          <p:attrName>style.visibility</p:attrName>
                                        </p:attrNameLst>
                                      </p:cBhvr>
                                      <p:to>
                                        <p:strVal val="visible"/>
                                      </p:to>
                                    </p:set>
                                    <p:animEffect transition="in" filter="fade">
                                      <p:cBhvr>
                                        <p:cTn id="12" dur="1000"/>
                                        <p:tgtEl>
                                          <p:spTgt spid="51202"/>
                                        </p:tgtEl>
                                      </p:cBhvr>
                                    </p:animEffect>
                                    <p:anim calcmode="lin" valueType="num">
                                      <p:cBhvr>
                                        <p:cTn id="13" dur="1000" fill="hold"/>
                                        <p:tgtEl>
                                          <p:spTgt spid="51202"/>
                                        </p:tgtEl>
                                        <p:attrNameLst>
                                          <p:attrName>ppt_x</p:attrName>
                                        </p:attrNameLst>
                                      </p:cBhvr>
                                      <p:tavLst>
                                        <p:tav tm="0">
                                          <p:val>
                                            <p:strVal val="#ppt_x"/>
                                          </p:val>
                                        </p:tav>
                                        <p:tav tm="100000">
                                          <p:val>
                                            <p:strVal val="#ppt_x"/>
                                          </p:val>
                                        </p:tav>
                                      </p:tavLst>
                                    </p:anim>
                                    <p:anim calcmode="lin" valueType="num">
                                      <p:cBhvr>
                                        <p:cTn id="14" dur="1000" fill="hold"/>
                                        <p:tgtEl>
                                          <p:spTgt spid="5120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1203"/>
                                        </p:tgtEl>
                                        <p:attrNameLst>
                                          <p:attrName>style.visibility</p:attrName>
                                        </p:attrNameLst>
                                      </p:cBhvr>
                                      <p:to>
                                        <p:strVal val="visible"/>
                                      </p:to>
                                    </p:set>
                                    <p:animEffect transition="in" filter="fade">
                                      <p:cBhvr>
                                        <p:cTn id="29" dur="1000"/>
                                        <p:tgtEl>
                                          <p:spTgt spid="51203"/>
                                        </p:tgtEl>
                                      </p:cBhvr>
                                    </p:animEffect>
                                    <p:anim calcmode="lin" valueType="num">
                                      <p:cBhvr>
                                        <p:cTn id="30" dur="1000" fill="hold"/>
                                        <p:tgtEl>
                                          <p:spTgt spid="51203"/>
                                        </p:tgtEl>
                                        <p:attrNameLst>
                                          <p:attrName>ppt_x</p:attrName>
                                        </p:attrNameLst>
                                      </p:cBhvr>
                                      <p:tavLst>
                                        <p:tav tm="0">
                                          <p:val>
                                            <p:strVal val="#ppt_x"/>
                                          </p:val>
                                        </p:tav>
                                        <p:tav tm="100000">
                                          <p:val>
                                            <p:strVal val="#ppt_x"/>
                                          </p:val>
                                        </p:tav>
                                      </p:tavLst>
                                    </p:anim>
                                    <p:anim calcmode="lin" valueType="num">
                                      <p:cBhvr>
                                        <p:cTn id="31" dur="1000" fill="hold"/>
                                        <p:tgtEl>
                                          <p:spTgt spid="5120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6"/>
          <p:cNvSpPr txBox="1"/>
          <p:nvPr/>
        </p:nvSpPr>
        <p:spPr>
          <a:xfrm>
            <a:off x="615950" y="1971675"/>
            <a:ext cx="1301750" cy="1444625"/>
          </a:xfrm>
          <a:prstGeom prst="rect">
            <a:avLst/>
          </a:prstGeom>
          <a:noFill/>
          <a:ln w="9525">
            <a:noFill/>
          </a:ln>
        </p:spPr>
        <p:txBody>
          <a:bodyPr>
            <a:spAutoFit/>
          </a:bodyPr>
          <a:lstStyle/>
          <a:p>
            <a:pPr lvl="0" eaLnBrk="1" hangingPunct="1"/>
            <a:r>
              <a:rPr lang="zh-CN" altLang="en-US" sz="8800" b="1" dirty="0">
                <a:latin typeface="楷体_GB2312" pitchFamily="49" charset="-122"/>
                <a:ea typeface="楷体_GB2312" pitchFamily="49" charset="-122"/>
              </a:rPr>
              <a:t>熊</a:t>
            </a:r>
          </a:p>
        </p:txBody>
      </p:sp>
      <p:sp>
        <p:nvSpPr>
          <p:cNvPr id="10" name="矩形 9"/>
          <p:cNvSpPr/>
          <p:nvPr/>
        </p:nvSpPr>
        <p:spPr>
          <a:xfrm>
            <a:off x="631825" y="1279525"/>
            <a:ext cx="2170113" cy="76993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400" b="1" i="0" u="none" strike="noStrike" kern="1200" cap="none" spc="0" normalizeH="0" baseline="0" noProof="0" dirty="0" err="1">
                <a:ln>
                  <a:noFill/>
                </a:ln>
                <a:solidFill>
                  <a:srgbClr val="FF0000"/>
                </a:solidFill>
                <a:effectLst/>
                <a:uLnTx/>
                <a:uFillTx/>
                <a:latin typeface="+mn-ea"/>
                <a:ea typeface="+mn-ea"/>
                <a:cs typeface="+mn-cs"/>
              </a:rPr>
              <a:t>xiónɡ</a:t>
            </a:r>
            <a:r>
              <a:rPr kumimoji="0" lang="en-US" altLang="zh-CN" sz="4400" b="1" i="0" u="none" strike="noStrike" kern="1200" cap="none" spc="0" normalizeH="0" baseline="0" noProof="0" dirty="0">
                <a:ln>
                  <a:noFill/>
                </a:ln>
                <a:solidFill>
                  <a:srgbClr val="FF0000"/>
                </a:solidFill>
                <a:effectLst/>
                <a:uLnTx/>
                <a:uFillTx/>
                <a:latin typeface="+mn-ea"/>
                <a:ea typeface="+mn-ea"/>
                <a:cs typeface="+mn-cs"/>
              </a:rPr>
              <a:t>  </a:t>
            </a:r>
            <a:endParaRPr kumimoji="0" lang="zh-CN" altLang="en-US" sz="4400" b="1" i="0" u="none" strike="noStrike" kern="1200" cap="none" spc="0" normalizeH="0" baseline="0" noProof="0" dirty="0">
              <a:ln>
                <a:noFill/>
              </a:ln>
              <a:solidFill>
                <a:srgbClr val="FF0000"/>
              </a:solidFill>
              <a:effectLst/>
              <a:uLnTx/>
              <a:uFillTx/>
              <a:latin typeface="+mn-ea"/>
              <a:ea typeface="+mn-ea"/>
              <a:cs typeface="+mn-cs"/>
            </a:endParaRPr>
          </a:p>
        </p:txBody>
      </p:sp>
      <p:sp>
        <p:nvSpPr>
          <p:cNvPr id="11" name="矩形 9"/>
          <p:cNvSpPr/>
          <p:nvPr/>
        </p:nvSpPr>
        <p:spPr>
          <a:xfrm>
            <a:off x="2520950" y="3595688"/>
            <a:ext cx="1014413" cy="587375"/>
          </a:xfrm>
          <a:prstGeom prst="rect">
            <a:avLst/>
          </a:prstGeom>
          <a:noFill/>
          <a:ln w="9525">
            <a:noFill/>
          </a:ln>
        </p:spPr>
        <p:txBody>
          <a:bodyPr>
            <a:spAutoFit/>
          </a:bodyPr>
          <a:lstStyle/>
          <a:p>
            <a:pPr lvl="0" eaLnBrk="1" hangingPunct="1"/>
            <a:r>
              <a:rPr lang="zh-CN" altLang="en-US" sz="3200" b="1" dirty="0">
                <a:solidFill>
                  <a:srgbClr val="0000FF"/>
                </a:solidFill>
                <a:latin typeface="楷体_GB2312" pitchFamily="49" charset="-122"/>
                <a:ea typeface="楷体_GB2312" pitchFamily="49" charset="-122"/>
              </a:rPr>
              <a:t>黑熊</a:t>
            </a:r>
          </a:p>
        </p:txBody>
      </p:sp>
      <p:sp>
        <p:nvSpPr>
          <p:cNvPr id="16389" name="TextBox 6"/>
          <p:cNvSpPr txBox="1"/>
          <p:nvPr/>
        </p:nvSpPr>
        <p:spPr>
          <a:xfrm>
            <a:off x="4816475" y="1928813"/>
            <a:ext cx="1300163" cy="1446212"/>
          </a:xfrm>
          <a:prstGeom prst="rect">
            <a:avLst/>
          </a:prstGeom>
          <a:noFill/>
          <a:ln w="9525">
            <a:noFill/>
          </a:ln>
        </p:spPr>
        <p:txBody>
          <a:bodyPr>
            <a:spAutoFit/>
          </a:bodyPr>
          <a:lstStyle/>
          <a:p>
            <a:pPr lvl="0" eaLnBrk="1" hangingPunct="1"/>
            <a:r>
              <a:rPr lang="zh-CN" altLang="en-US" sz="8800" b="1" dirty="0">
                <a:latin typeface="楷体_GB2312" pitchFamily="49" charset="-122"/>
                <a:ea typeface="楷体_GB2312" pitchFamily="49" charset="-122"/>
              </a:rPr>
              <a:t>通</a:t>
            </a:r>
          </a:p>
        </p:txBody>
      </p:sp>
      <p:sp>
        <p:nvSpPr>
          <p:cNvPr id="14" name="矩形 13"/>
          <p:cNvSpPr/>
          <p:nvPr/>
        </p:nvSpPr>
        <p:spPr>
          <a:xfrm>
            <a:off x="4694238" y="1341438"/>
            <a:ext cx="1319213" cy="76993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400" b="1" i="0" u="none" strike="noStrike" kern="1200" cap="none" spc="0" normalizeH="0" baseline="0" noProof="0" dirty="0" err="1">
                <a:ln>
                  <a:noFill/>
                </a:ln>
                <a:solidFill>
                  <a:srgbClr val="FF0000"/>
                </a:solidFill>
                <a:effectLst/>
                <a:uLnTx/>
                <a:uFillTx/>
                <a:latin typeface="+mn-ea"/>
                <a:ea typeface="+mn-ea"/>
                <a:cs typeface="+mn-cs"/>
              </a:rPr>
              <a:t>tōnɡ</a:t>
            </a:r>
            <a:endParaRPr kumimoji="0" lang="zh-CN" altLang="en-US" sz="4400" b="1" i="0" u="none" strike="noStrike" kern="1200" cap="none" spc="0" normalizeH="0" baseline="0" noProof="0" dirty="0">
              <a:ln>
                <a:noFill/>
              </a:ln>
              <a:solidFill>
                <a:srgbClr val="FF0000"/>
              </a:solidFill>
              <a:effectLst/>
              <a:uLnTx/>
              <a:uFillTx/>
              <a:latin typeface="+mn-ea"/>
              <a:ea typeface="+mn-ea"/>
              <a:cs typeface="+mn-cs"/>
            </a:endParaRPr>
          </a:p>
        </p:txBody>
      </p:sp>
      <p:sp>
        <p:nvSpPr>
          <p:cNvPr id="15" name="矩形 9"/>
          <p:cNvSpPr/>
          <p:nvPr/>
        </p:nvSpPr>
        <p:spPr>
          <a:xfrm>
            <a:off x="6913563" y="3687763"/>
            <a:ext cx="1476375" cy="584200"/>
          </a:xfrm>
          <a:prstGeom prst="rect">
            <a:avLst/>
          </a:prstGeom>
          <a:noFill/>
          <a:ln w="9525">
            <a:noFill/>
          </a:ln>
        </p:spPr>
        <p:txBody>
          <a:bodyPr>
            <a:spAutoFit/>
          </a:bodyPr>
          <a:lstStyle/>
          <a:p>
            <a:pPr lvl="0" eaLnBrk="1" hangingPunct="1"/>
            <a:r>
              <a:rPr lang="zh-CN" altLang="en-US" sz="3200" b="1" dirty="0">
                <a:solidFill>
                  <a:srgbClr val="0000FF"/>
                </a:solidFill>
                <a:latin typeface="楷体_GB2312" pitchFamily="49" charset="-122"/>
                <a:ea typeface="楷体_GB2312" pitchFamily="49" charset="-122"/>
              </a:rPr>
              <a:t>交通</a:t>
            </a:r>
          </a:p>
        </p:txBody>
      </p:sp>
      <p:pic>
        <p:nvPicPr>
          <p:cNvPr id="52226" name="Picture 2" descr="C:\Documents and Settings\Administrator\桌面\人一语大课堂（下）\人一语大课堂正文\黑熊.TIF"/>
          <p:cNvPicPr>
            <a:picLocks noChangeAspect="1"/>
          </p:cNvPicPr>
          <p:nvPr/>
        </p:nvPicPr>
        <p:blipFill>
          <a:blip r:embed="rId2">
            <a:clrChange>
              <a:clrFrom>
                <a:srgbClr val="FDFDFD"/>
              </a:clrFrom>
              <a:clrTo>
                <a:srgbClr val="FDFDFD">
                  <a:alpha val="0"/>
                </a:srgbClr>
              </a:clrTo>
            </a:clrChange>
          </a:blip>
          <a:stretch>
            <a:fillRect/>
          </a:stretch>
        </p:blipFill>
        <p:spPr>
          <a:xfrm>
            <a:off x="2058988" y="1401763"/>
            <a:ext cx="2212975" cy="2211387"/>
          </a:xfrm>
          <a:prstGeom prst="rect">
            <a:avLst/>
          </a:prstGeom>
          <a:noFill/>
          <a:ln w="9525">
            <a:noFill/>
          </a:ln>
        </p:spPr>
      </p:pic>
      <p:pic>
        <p:nvPicPr>
          <p:cNvPr id="52227" name="Picture 3" descr="C:\Documents and Settings\Administrator\桌面\人一语大课堂（下）\人一语大课堂正文\交通.TIF"/>
          <p:cNvPicPr>
            <a:picLocks noChangeAspect="1"/>
          </p:cNvPicPr>
          <p:nvPr/>
        </p:nvPicPr>
        <p:blipFill>
          <a:blip r:embed="rId3"/>
          <a:stretch>
            <a:fillRect/>
          </a:stretch>
        </p:blipFill>
        <p:spPr>
          <a:xfrm>
            <a:off x="6227763" y="1584325"/>
            <a:ext cx="2706687" cy="20113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2226"/>
                                        </p:tgtEl>
                                        <p:attrNameLst>
                                          <p:attrName>style.visibility</p:attrName>
                                        </p:attrNameLst>
                                      </p:cBhvr>
                                      <p:to>
                                        <p:strVal val="visible"/>
                                      </p:to>
                                    </p:set>
                                    <p:animEffect transition="in" filter="fade">
                                      <p:cBhvr>
                                        <p:cTn id="12" dur="1000"/>
                                        <p:tgtEl>
                                          <p:spTgt spid="52226"/>
                                        </p:tgtEl>
                                      </p:cBhvr>
                                    </p:animEffect>
                                    <p:anim calcmode="lin" valueType="num">
                                      <p:cBhvr>
                                        <p:cTn id="13" dur="1000" fill="hold"/>
                                        <p:tgtEl>
                                          <p:spTgt spid="52226"/>
                                        </p:tgtEl>
                                        <p:attrNameLst>
                                          <p:attrName>ppt_x</p:attrName>
                                        </p:attrNameLst>
                                      </p:cBhvr>
                                      <p:tavLst>
                                        <p:tav tm="0">
                                          <p:val>
                                            <p:strVal val="#ppt_x"/>
                                          </p:val>
                                        </p:tav>
                                        <p:tav tm="100000">
                                          <p:val>
                                            <p:strVal val="#ppt_x"/>
                                          </p:val>
                                        </p:tav>
                                      </p:tavLst>
                                    </p:anim>
                                    <p:anim calcmode="lin" valueType="num">
                                      <p:cBhvr>
                                        <p:cTn id="14" dur="1000" fill="hold"/>
                                        <p:tgtEl>
                                          <p:spTgt spid="522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2227"/>
                                        </p:tgtEl>
                                        <p:attrNameLst>
                                          <p:attrName>style.visibility</p:attrName>
                                        </p:attrNameLst>
                                      </p:cBhvr>
                                      <p:to>
                                        <p:strVal val="visible"/>
                                      </p:to>
                                    </p:set>
                                    <p:animEffect transition="in" filter="fade">
                                      <p:cBhvr>
                                        <p:cTn id="29" dur="1000"/>
                                        <p:tgtEl>
                                          <p:spTgt spid="52227"/>
                                        </p:tgtEl>
                                      </p:cBhvr>
                                    </p:animEffect>
                                    <p:anim calcmode="lin" valueType="num">
                                      <p:cBhvr>
                                        <p:cTn id="30" dur="1000" fill="hold"/>
                                        <p:tgtEl>
                                          <p:spTgt spid="52227"/>
                                        </p:tgtEl>
                                        <p:attrNameLst>
                                          <p:attrName>ppt_x</p:attrName>
                                        </p:attrNameLst>
                                      </p:cBhvr>
                                      <p:tavLst>
                                        <p:tav tm="0">
                                          <p:val>
                                            <p:strVal val="#ppt_x"/>
                                          </p:val>
                                        </p:tav>
                                        <p:tav tm="100000">
                                          <p:val>
                                            <p:strVal val="#ppt_x"/>
                                          </p:val>
                                        </p:tav>
                                      </p:tavLst>
                                    </p:anim>
                                    <p:anim calcmode="lin" valueType="num">
                                      <p:cBhvr>
                                        <p:cTn id="31" dur="1000" fill="hold"/>
                                        <p:tgtEl>
                                          <p:spTgt spid="5222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6"/>
          <p:cNvSpPr txBox="1"/>
          <p:nvPr/>
        </p:nvSpPr>
        <p:spPr>
          <a:xfrm>
            <a:off x="561975" y="1995488"/>
            <a:ext cx="1301750" cy="1444625"/>
          </a:xfrm>
          <a:prstGeom prst="rect">
            <a:avLst/>
          </a:prstGeom>
          <a:noFill/>
          <a:ln w="9525">
            <a:noFill/>
          </a:ln>
        </p:spPr>
        <p:txBody>
          <a:bodyPr>
            <a:spAutoFit/>
          </a:bodyPr>
          <a:lstStyle/>
          <a:p>
            <a:pPr lvl="0" eaLnBrk="1" hangingPunct="1"/>
            <a:r>
              <a:rPr lang="zh-CN" altLang="en-US" sz="8800" b="1" dirty="0">
                <a:latin typeface="楷体_GB2312" pitchFamily="49" charset="-122"/>
                <a:ea typeface="楷体_GB2312" pitchFamily="49" charset="-122"/>
              </a:rPr>
              <a:t>注</a:t>
            </a:r>
          </a:p>
        </p:txBody>
      </p:sp>
      <p:sp>
        <p:nvSpPr>
          <p:cNvPr id="10" name="矩形 9"/>
          <p:cNvSpPr/>
          <p:nvPr/>
        </p:nvSpPr>
        <p:spPr>
          <a:xfrm>
            <a:off x="604838" y="1303338"/>
            <a:ext cx="1887538" cy="76993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400" b="1" i="0" u="none" strike="noStrike" kern="1200" cap="none" spc="0" normalizeH="0" baseline="0" noProof="0" dirty="0" err="1">
                <a:ln>
                  <a:noFill/>
                </a:ln>
                <a:solidFill>
                  <a:srgbClr val="FF0000"/>
                </a:solidFill>
                <a:effectLst/>
                <a:uLnTx/>
                <a:uFillTx/>
                <a:latin typeface="+mn-ea"/>
                <a:ea typeface="+mn-ea"/>
                <a:cs typeface="+mn-cs"/>
              </a:rPr>
              <a:t>zhù</a:t>
            </a:r>
            <a:r>
              <a:rPr kumimoji="0" lang="en-US" altLang="zh-CN" sz="4400" b="1" i="0" u="none" strike="noStrike" kern="1200" cap="none" spc="0" normalizeH="0" baseline="0" noProof="0" dirty="0">
                <a:ln>
                  <a:noFill/>
                </a:ln>
                <a:solidFill>
                  <a:srgbClr val="FF0000"/>
                </a:solidFill>
                <a:effectLst/>
                <a:uLnTx/>
                <a:uFillTx/>
                <a:latin typeface="+mn-ea"/>
                <a:ea typeface="+mn-ea"/>
                <a:cs typeface="+mn-cs"/>
              </a:rPr>
              <a:t>   </a:t>
            </a:r>
            <a:endParaRPr kumimoji="0" lang="zh-CN" altLang="en-US" sz="4400" b="1" i="0" u="none" strike="noStrike" kern="1200" cap="none" spc="0" normalizeH="0" baseline="0" noProof="0" dirty="0">
              <a:ln>
                <a:noFill/>
              </a:ln>
              <a:solidFill>
                <a:srgbClr val="FF0000"/>
              </a:solidFill>
              <a:effectLst/>
              <a:uLnTx/>
              <a:uFillTx/>
              <a:latin typeface="+mn-ea"/>
              <a:ea typeface="+mn-ea"/>
              <a:cs typeface="+mn-cs"/>
            </a:endParaRPr>
          </a:p>
        </p:txBody>
      </p:sp>
      <p:sp>
        <p:nvSpPr>
          <p:cNvPr id="11" name="矩形 9"/>
          <p:cNvSpPr/>
          <p:nvPr/>
        </p:nvSpPr>
        <p:spPr>
          <a:xfrm>
            <a:off x="2466975" y="3621088"/>
            <a:ext cx="1014413" cy="587375"/>
          </a:xfrm>
          <a:prstGeom prst="rect">
            <a:avLst/>
          </a:prstGeom>
          <a:noFill/>
          <a:ln w="9525">
            <a:noFill/>
          </a:ln>
        </p:spPr>
        <p:txBody>
          <a:bodyPr>
            <a:spAutoFit/>
          </a:bodyPr>
          <a:lstStyle/>
          <a:p>
            <a:pPr lvl="0" eaLnBrk="1" hangingPunct="1"/>
            <a:r>
              <a:rPr lang="zh-CN" altLang="en-US" sz="3200" b="1" dirty="0">
                <a:solidFill>
                  <a:srgbClr val="0000FF"/>
                </a:solidFill>
                <a:latin typeface="楷体_GB2312" pitchFamily="49" charset="-122"/>
                <a:ea typeface="楷体_GB2312" pitchFamily="49" charset="-122"/>
              </a:rPr>
              <a:t>注射</a:t>
            </a:r>
          </a:p>
        </p:txBody>
      </p:sp>
      <p:sp>
        <p:nvSpPr>
          <p:cNvPr id="17413" name="TextBox 6"/>
          <p:cNvSpPr txBox="1"/>
          <p:nvPr/>
        </p:nvSpPr>
        <p:spPr>
          <a:xfrm>
            <a:off x="4883150" y="1885950"/>
            <a:ext cx="1301750" cy="1444625"/>
          </a:xfrm>
          <a:prstGeom prst="rect">
            <a:avLst/>
          </a:prstGeom>
          <a:noFill/>
          <a:ln w="9525">
            <a:noFill/>
          </a:ln>
        </p:spPr>
        <p:txBody>
          <a:bodyPr>
            <a:spAutoFit/>
          </a:bodyPr>
          <a:lstStyle/>
          <a:p>
            <a:pPr lvl="0" eaLnBrk="1" hangingPunct="1"/>
            <a:r>
              <a:rPr lang="zh-CN" altLang="en-US" sz="8800" b="1" dirty="0">
                <a:latin typeface="楷体_GB2312" pitchFamily="49" charset="-122"/>
                <a:ea typeface="楷体_GB2312" pitchFamily="49" charset="-122"/>
              </a:rPr>
              <a:t>意</a:t>
            </a:r>
          </a:p>
        </p:txBody>
      </p:sp>
      <p:sp>
        <p:nvSpPr>
          <p:cNvPr id="17" name="矩形 16"/>
          <p:cNvSpPr/>
          <p:nvPr/>
        </p:nvSpPr>
        <p:spPr>
          <a:xfrm>
            <a:off x="5148263" y="1225550"/>
            <a:ext cx="1319213" cy="76993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400" b="1" i="0" u="none" strike="noStrike" kern="1200" cap="none" spc="0" normalizeH="0" baseline="0" noProof="0" dirty="0" err="1">
                <a:ln>
                  <a:noFill/>
                </a:ln>
                <a:solidFill>
                  <a:srgbClr val="FF0000"/>
                </a:solidFill>
                <a:effectLst/>
                <a:uLnTx/>
                <a:uFillTx/>
                <a:latin typeface="+mn-ea"/>
                <a:ea typeface="+mn-ea"/>
                <a:cs typeface="+mn-cs"/>
              </a:rPr>
              <a:t>yì</a:t>
            </a:r>
            <a:r>
              <a:rPr kumimoji="0" lang="en-US" altLang="zh-CN" sz="4400" b="1" i="0" u="none" strike="noStrike" kern="1200" cap="none" spc="0" normalizeH="0" baseline="0" noProof="0" dirty="0">
                <a:ln>
                  <a:noFill/>
                </a:ln>
                <a:solidFill>
                  <a:srgbClr val="FF0000"/>
                </a:solidFill>
                <a:effectLst/>
                <a:uLnTx/>
                <a:uFillTx/>
                <a:latin typeface="+mn-ea"/>
                <a:ea typeface="+mn-ea"/>
                <a:cs typeface="+mn-cs"/>
              </a:rPr>
              <a:t>  </a:t>
            </a:r>
            <a:endParaRPr kumimoji="0" lang="zh-CN" altLang="en-US" sz="4400" b="1" i="0" u="none" strike="noStrike" kern="1200" cap="none" spc="0" normalizeH="0" baseline="0" noProof="0" dirty="0">
              <a:ln>
                <a:noFill/>
              </a:ln>
              <a:solidFill>
                <a:srgbClr val="FF0000"/>
              </a:solidFill>
              <a:effectLst/>
              <a:uLnTx/>
              <a:uFillTx/>
              <a:latin typeface="+mn-ea"/>
              <a:ea typeface="+mn-ea"/>
              <a:cs typeface="+mn-cs"/>
            </a:endParaRPr>
          </a:p>
        </p:txBody>
      </p:sp>
      <p:sp>
        <p:nvSpPr>
          <p:cNvPr id="18" name="矩形 9"/>
          <p:cNvSpPr/>
          <p:nvPr/>
        </p:nvSpPr>
        <p:spPr>
          <a:xfrm>
            <a:off x="6659563" y="3527425"/>
            <a:ext cx="1014412" cy="587375"/>
          </a:xfrm>
          <a:prstGeom prst="rect">
            <a:avLst/>
          </a:prstGeom>
          <a:noFill/>
          <a:ln w="9525">
            <a:noFill/>
          </a:ln>
        </p:spPr>
        <p:txBody>
          <a:bodyPr>
            <a:spAutoFit/>
          </a:bodyPr>
          <a:lstStyle/>
          <a:p>
            <a:pPr lvl="0" eaLnBrk="1" hangingPunct="1"/>
            <a:r>
              <a:rPr lang="zh-CN" altLang="en-US" sz="3200" b="1" dirty="0">
                <a:solidFill>
                  <a:srgbClr val="0000FF"/>
                </a:solidFill>
                <a:latin typeface="楷体_GB2312" pitchFamily="49" charset="-122"/>
                <a:ea typeface="楷体_GB2312" pitchFamily="49" charset="-122"/>
              </a:rPr>
              <a:t>意见</a:t>
            </a:r>
          </a:p>
        </p:txBody>
      </p:sp>
      <p:pic>
        <p:nvPicPr>
          <p:cNvPr id="19" name="Picture 14" descr="C:\Documents and Settings\Administrator\桌面\人一语大课堂（下）\人一语大课堂正文\意见.TIF"/>
          <p:cNvPicPr>
            <a:picLocks noChangeAspect="1"/>
          </p:cNvPicPr>
          <p:nvPr/>
        </p:nvPicPr>
        <p:blipFill>
          <a:blip r:embed="rId2"/>
          <a:stretch>
            <a:fillRect/>
          </a:stretch>
        </p:blipFill>
        <p:spPr>
          <a:xfrm>
            <a:off x="6234113" y="1414463"/>
            <a:ext cx="2082800" cy="1893887"/>
          </a:xfrm>
          <a:prstGeom prst="rect">
            <a:avLst/>
          </a:prstGeom>
          <a:noFill/>
          <a:ln w="9525">
            <a:noFill/>
          </a:ln>
        </p:spPr>
      </p:pic>
      <p:pic>
        <p:nvPicPr>
          <p:cNvPr id="15374" name="Picture 14" descr="C:\Documents and Settings\Administrator\桌面\人一语大课堂（下）\人一语大课堂正文\注射.TIF"/>
          <p:cNvPicPr>
            <a:picLocks noChangeAspect="1"/>
          </p:cNvPicPr>
          <p:nvPr/>
        </p:nvPicPr>
        <p:blipFill>
          <a:blip r:embed="rId3"/>
          <a:stretch>
            <a:fillRect/>
          </a:stretch>
        </p:blipFill>
        <p:spPr>
          <a:xfrm>
            <a:off x="1962150" y="1597025"/>
            <a:ext cx="2305050" cy="20240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374"/>
                                        </p:tgtEl>
                                        <p:attrNameLst>
                                          <p:attrName>style.visibility</p:attrName>
                                        </p:attrNameLst>
                                      </p:cBhvr>
                                      <p:to>
                                        <p:strVal val="visible"/>
                                      </p:to>
                                    </p:set>
                                    <p:animEffect transition="in" filter="fade">
                                      <p:cBhvr>
                                        <p:cTn id="12" dur="1000"/>
                                        <p:tgtEl>
                                          <p:spTgt spid="15374"/>
                                        </p:tgtEl>
                                      </p:cBhvr>
                                    </p:animEffect>
                                    <p:anim calcmode="lin" valueType="num">
                                      <p:cBhvr>
                                        <p:cTn id="13" dur="1000" fill="hold"/>
                                        <p:tgtEl>
                                          <p:spTgt spid="15374"/>
                                        </p:tgtEl>
                                        <p:attrNameLst>
                                          <p:attrName>ppt_x</p:attrName>
                                        </p:attrNameLst>
                                      </p:cBhvr>
                                      <p:tavLst>
                                        <p:tav tm="0">
                                          <p:val>
                                            <p:strVal val="#ppt_x"/>
                                          </p:val>
                                        </p:tav>
                                        <p:tav tm="100000">
                                          <p:val>
                                            <p:strVal val="#ppt_x"/>
                                          </p:val>
                                        </p:tav>
                                      </p:tavLst>
                                    </p:anim>
                                    <p:anim calcmode="lin" valueType="num">
                                      <p:cBhvr>
                                        <p:cTn id="14" dur="1000" fill="hold"/>
                                        <p:tgtEl>
                                          <p:spTgt spid="153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6"/>
          <p:cNvSpPr txBox="1"/>
          <p:nvPr/>
        </p:nvSpPr>
        <p:spPr>
          <a:xfrm>
            <a:off x="4716463" y="1712913"/>
            <a:ext cx="1301750" cy="1446212"/>
          </a:xfrm>
          <a:prstGeom prst="rect">
            <a:avLst/>
          </a:prstGeom>
          <a:noFill/>
          <a:ln w="9525">
            <a:noFill/>
          </a:ln>
        </p:spPr>
        <p:txBody>
          <a:bodyPr>
            <a:spAutoFit/>
          </a:bodyPr>
          <a:lstStyle/>
          <a:p>
            <a:pPr lvl="0" eaLnBrk="1" hangingPunct="1"/>
            <a:r>
              <a:rPr lang="zh-CN" altLang="en-US" sz="8800" b="1" dirty="0">
                <a:latin typeface="楷体_GB2312" pitchFamily="49" charset="-122"/>
                <a:ea typeface="楷体_GB2312" pitchFamily="49" charset="-122"/>
              </a:rPr>
              <a:t>鬼</a:t>
            </a:r>
          </a:p>
        </p:txBody>
      </p:sp>
      <p:sp>
        <p:nvSpPr>
          <p:cNvPr id="3" name="矩形 2"/>
          <p:cNvSpPr/>
          <p:nvPr/>
        </p:nvSpPr>
        <p:spPr>
          <a:xfrm>
            <a:off x="4832350" y="1046163"/>
            <a:ext cx="1887538" cy="76993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400" b="1" i="0" u="none" strike="noStrike" kern="1200" cap="none" spc="0" normalizeH="0" baseline="0" noProof="0" dirty="0" err="1">
                <a:ln>
                  <a:noFill/>
                </a:ln>
                <a:solidFill>
                  <a:srgbClr val="FF0000"/>
                </a:solidFill>
                <a:effectLst/>
                <a:uLnTx/>
                <a:uFillTx/>
                <a:latin typeface="+mn-ea"/>
                <a:ea typeface="+mn-ea"/>
                <a:cs typeface="+mn-cs"/>
              </a:rPr>
              <a:t>ɡuǐ</a:t>
            </a:r>
            <a:r>
              <a:rPr kumimoji="0" lang="en-US" altLang="zh-CN" sz="4400" b="1" i="0" u="none" strike="noStrike" kern="1200" cap="none" spc="0" normalizeH="0" baseline="0" noProof="0" dirty="0">
                <a:ln>
                  <a:noFill/>
                </a:ln>
                <a:solidFill>
                  <a:srgbClr val="FF0000"/>
                </a:solidFill>
                <a:effectLst/>
                <a:uLnTx/>
                <a:uFillTx/>
                <a:latin typeface="+mn-ea"/>
                <a:ea typeface="+mn-ea"/>
                <a:cs typeface="+mn-cs"/>
              </a:rPr>
              <a:t>   </a:t>
            </a:r>
            <a:endParaRPr kumimoji="0" lang="zh-CN" altLang="en-US" sz="4400" b="1" i="0" u="none" strike="noStrike" kern="1200" cap="none" spc="0" normalizeH="0" baseline="0" noProof="0" dirty="0">
              <a:ln>
                <a:noFill/>
              </a:ln>
              <a:solidFill>
                <a:srgbClr val="FF0000"/>
              </a:solidFill>
              <a:effectLst/>
              <a:uLnTx/>
              <a:uFillTx/>
              <a:latin typeface="+mn-ea"/>
              <a:ea typeface="+mn-ea"/>
              <a:cs typeface="+mn-cs"/>
            </a:endParaRPr>
          </a:p>
        </p:txBody>
      </p:sp>
      <p:sp>
        <p:nvSpPr>
          <p:cNvPr id="4" name="矩形 9"/>
          <p:cNvSpPr/>
          <p:nvPr/>
        </p:nvSpPr>
        <p:spPr>
          <a:xfrm>
            <a:off x="6737350" y="3595688"/>
            <a:ext cx="1014413" cy="587375"/>
          </a:xfrm>
          <a:prstGeom prst="rect">
            <a:avLst/>
          </a:prstGeom>
          <a:noFill/>
          <a:ln w="9525">
            <a:noFill/>
          </a:ln>
        </p:spPr>
        <p:txBody>
          <a:bodyPr>
            <a:spAutoFit/>
          </a:bodyPr>
          <a:lstStyle/>
          <a:p>
            <a:pPr lvl="0" eaLnBrk="1" hangingPunct="1"/>
            <a:r>
              <a:rPr lang="zh-CN" altLang="en-US" sz="3200" b="1" dirty="0">
                <a:solidFill>
                  <a:srgbClr val="0000FF"/>
                </a:solidFill>
                <a:latin typeface="楷体_GB2312" pitchFamily="49" charset="-122"/>
                <a:ea typeface="楷体_GB2312" pitchFamily="49" charset="-122"/>
              </a:rPr>
              <a:t>鬼脸</a:t>
            </a:r>
          </a:p>
        </p:txBody>
      </p:sp>
      <p:pic>
        <p:nvPicPr>
          <p:cNvPr id="2" name="Picture 10" descr="C:\Documents and Settings\Administrator\桌面\人一语大课堂（下）\人一语大课堂正文\鬼脸.TIF"/>
          <p:cNvPicPr>
            <a:picLocks noChangeAspect="1"/>
          </p:cNvPicPr>
          <p:nvPr/>
        </p:nvPicPr>
        <p:blipFill>
          <a:blip r:embed="rId2"/>
          <a:stretch>
            <a:fillRect/>
          </a:stretch>
        </p:blipFill>
        <p:spPr>
          <a:xfrm>
            <a:off x="6156325" y="1222375"/>
            <a:ext cx="2327275" cy="2390775"/>
          </a:xfrm>
          <a:prstGeom prst="rect">
            <a:avLst/>
          </a:prstGeom>
          <a:noFill/>
          <a:ln w="9525">
            <a:noFill/>
          </a:ln>
        </p:spPr>
      </p:pic>
      <p:sp>
        <p:nvSpPr>
          <p:cNvPr id="18438" name="TextBox 6"/>
          <p:cNvSpPr txBox="1"/>
          <p:nvPr/>
        </p:nvSpPr>
        <p:spPr>
          <a:xfrm>
            <a:off x="590550" y="1747838"/>
            <a:ext cx="1300163" cy="1446212"/>
          </a:xfrm>
          <a:prstGeom prst="rect">
            <a:avLst/>
          </a:prstGeom>
          <a:noFill/>
          <a:ln w="9525">
            <a:noFill/>
          </a:ln>
        </p:spPr>
        <p:txBody>
          <a:bodyPr>
            <a:spAutoFit/>
          </a:bodyPr>
          <a:lstStyle/>
          <a:p>
            <a:pPr lvl="0" eaLnBrk="1" hangingPunct="1"/>
            <a:r>
              <a:rPr lang="zh-CN" altLang="en-US" sz="8800" b="1" dirty="0">
                <a:latin typeface="楷体_GB2312" pitchFamily="49" charset="-122"/>
                <a:ea typeface="楷体_GB2312" pitchFamily="49" charset="-122"/>
              </a:rPr>
              <a:t>遍</a:t>
            </a:r>
          </a:p>
        </p:txBody>
      </p:sp>
      <p:sp>
        <p:nvSpPr>
          <p:cNvPr id="15" name="矩形 14"/>
          <p:cNvSpPr/>
          <p:nvPr/>
        </p:nvSpPr>
        <p:spPr>
          <a:xfrm>
            <a:off x="468313" y="1160463"/>
            <a:ext cx="1319213" cy="7683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400" b="1" i="0" u="none" strike="noStrike" kern="1200" cap="none" spc="0" normalizeH="0" baseline="0" noProof="0" dirty="0" err="1">
                <a:ln>
                  <a:noFill/>
                </a:ln>
                <a:solidFill>
                  <a:srgbClr val="FF0000"/>
                </a:solidFill>
                <a:effectLst/>
                <a:uLnTx/>
                <a:uFillTx/>
                <a:latin typeface="+mn-ea"/>
                <a:ea typeface="+mn-ea"/>
                <a:cs typeface="+mn-cs"/>
              </a:rPr>
              <a:t>biàn</a:t>
            </a:r>
            <a:endParaRPr kumimoji="0" lang="zh-CN" altLang="en-US" sz="4400" b="1" i="0" u="none" strike="noStrike" kern="1200" cap="none" spc="0" normalizeH="0" baseline="0" noProof="0" dirty="0">
              <a:ln>
                <a:noFill/>
              </a:ln>
              <a:solidFill>
                <a:srgbClr val="FF0000"/>
              </a:solidFill>
              <a:effectLst/>
              <a:uLnTx/>
              <a:uFillTx/>
              <a:latin typeface="+mn-ea"/>
              <a:ea typeface="+mn-ea"/>
              <a:cs typeface="+mn-cs"/>
            </a:endParaRPr>
          </a:p>
        </p:txBody>
      </p:sp>
      <p:sp>
        <p:nvSpPr>
          <p:cNvPr id="16" name="矩形 9"/>
          <p:cNvSpPr/>
          <p:nvPr/>
        </p:nvSpPr>
        <p:spPr>
          <a:xfrm>
            <a:off x="2687638" y="3506788"/>
            <a:ext cx="1476375" cy="584200"/>
          </a:xfrm>
          <a:prstGeom prst="rect">
            <a:avLst/>
          </a:prstGeom>
          <a:noFill/>
          <a:ln w="9525">
            <a:noFill/>
          </a:ln>
        </p:spPr>
        <p:txBody>
          <a:bodyPr>
            <a:spAutoFit/>
          </a:bodyPr>
          <a:lstStyle/>
          <a:p>
            <a:pPr lvl="0" eaLnBrk="1" hangingPunct="1"/>
            <a:r>
              <a:rPr lang="zh-CN" altLang="en-US" sz="3200" b="1" dirty="0">
                <a:solidFill>
                  <a:srgbClr val="0000FF"/>
                </a:solidFill>
                <a:latin typeface="楷体_GB2312" pitchFamily="49" charset="-122"/>
                <a:ea typeface="楷体_GB2312" pitchFamily="49" charset="-122"/>
              </a:rPr>
              <a:t>遍地</a:t>
            </a:r>
          </a:p>
        </p:txBody>
      </p:sp>
      <p:pic>
        <p:nvPicPr>
          <p:cNvPr id="17" name="Picture 15" descr="C:\Documents and Settings\Administrator\桌面\人一语大课堂（下）\人一语大课堂正文\遍地.TIF"/>
          <p:cNvPicPr>
            <a:picLocks noChangeAspect="1"/>
          </p:cNvPicPr>
          <p:nvPr/>
        </p:nvPicPr>
        <p:blipFill>
          <a:blip r:embed="rId3"/>
          <a:stretch>
            <a:fillRect/>
          </a:stretch>
        </p:blipFill>
        <p:spPr>
          <a:xfrm>
            <a:off x="2001838" y="1430338"/>
            <a:ext cx="2011362" cy="20113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6"/>
          <p:cNvSpPr txBox="1"/>
          <p:nvPr/>
        </p:nvSpPr>
        <p:spPr>
          <a:xfrm>
            <a:off x="769938" y="1957388"/>
            <a:ext cx="1300162" cy="1444625"/>
          </a:xfrm>
          <a:prstGeom prst="rect">
            <a:avLst/>
          </a:prstGeom>
          <a:noFill/>
          <a:ln w="9525">
            <a:noFill/>
          </a:ln>
        </p:spPr>
        <p:txBody>
          <a:bodyPr>
            <a:spAutoFit/>
          </a:bodyPr>
          <a:lstStyle/>
          <a:p>
            <a:pPr lvl="0" eaLnBrk="1" hangingPunct="1"/>
            <a:r>
              <a:rPr lang="zh-CN" altLang="en-US" sz="8800" b="1" dirty="0">
                <a:latin typeface="楷体_GB2312" pitchFamily="49" charset="-122"/>
                <a:ea typeface="楷体_GB2312" pitchFamily="49" charset="-122"/>
              </a:rPr>
              <a:t>脸</a:t>
            </a:r>
          </a:p>
        </p:txBody>
      </p:sp>
      <p:sp>
        <p:nvSpPr>
          <p:cNvPr id="3" name="矩形 2"/>
          <p:cNvSpPr/>
          <p:nvPr/>
        </p:nvSpPr>
        <p:spPr>
          <a:xfrm>
            <a:off x="769938" y="1355725"/>
            <a:ext cx="1319213" cy="76993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400" b="1" i="0" u="none" strike="noStrike" kern="1200" cap="none" spc="0" normalizeH="0" baseline="0" noProof="0" dirty="0" err="1">
                <a:ln>
                  <a:noFill/>
                </a:ln>
                <a:solidFill>
                  <a:srgbClr val="FF0000"/>
                </a:solidFill>
                <a:effectLst/>
                <a:uLnTx/>
                <a:uFillTx/>
                <a:latin typeface="+mn-ea"/>
                <a:ea typeface="+mn-ea"/>
                <a:cs typeface="+mn-cs"/>
              </a:rPr>
              <a:t>liǎn</a:t>
            </a:r>
            <a:endParaRPr kumimoji="0" lang="zh-CN" altLang="en-US" sz="4400" b="1" i="0" u="none" strike="noStrike" kern="1200" cap="none" spc="0" normalizeH="0" baseline="0" noProof="0" dirty="0">
              <a:ln>
                <a:noFill/>
              </a:ln>
              <a:solidFill>
                <a:srgbClr val="FF0000"/>
              </a:solidFill>
              <a:effectLst/>
              <a:uLnTx/>
              <a:uFillTx/>
              <a:latin typeface="+mn-ea"/>
              <a:ea typeface="+mn-ea"/>
              <a:cs typeface="+mn-cs"/>
            </a:endParaRPr>
          </a:p>
        </p:txBody>
      </p:sp>
      <p:sp>
        <p:nvSpPr>
          <p:cNvPr id="4" name="矩形 9"/>
          <p:cNvSpPr/>
          <p:nvPr/>
        </p:nvSpPr>
        <p:spPr>
          <a:xfrm>
            <a:off x="2686050" y="3575050"/>
            <a:ext cx="1152525" cy="584200"/>
          </a:xfrm>
          <a:prstGeom prst="rect">
            <a:avLst/>
          </a:prstGeom>
          <a:noFill/>
          <a:ln w="9525">
            <a:noFill/>
          </a:ln>
        </p:spPr>
        <p:txBody>
          <a:bodyPr>
            <a:spAutoFit/>
          </a:bodyPr>
          <a:lstStyle/>
          <a:p>
            <a:pPr lvl="0" eaLnBrk="1" hangingPunct="1"/>
            <a:r>
              <a:rPr lang="zh-CN" altLang="en-US" sz="3200" b="1" dirty="0">
                <a:solidFill>
                  <a:srgbClr val="0000FF"/>
                </a:solidFill>
                <a:latin typeface="楷体_GB2312" pitchFamily="49" charset="-122"/>
                <a:ea typeface="楷体_GB2312" pitchFamily="49" charset="-122"/>
              </a:rPr>
              <a:t>洗脸</a:t>
            </a:r>
          </a:p>
        </p:txBody>
      </p:sp>
      <p:pic>
        <p:nvPicPr>
          <p:cNvPr id="5" name="Picture 11" descr="C:\Documents and Settings\Administrator\桌面\人一语大课堂（下）\人一语大课堂正文\洗脸.TIF"/>
          <p:cNvPicPr>
            <a:picLocks noChangeAspect="1"/>
          </p:cNvPicPr>
          <p:nvPr/>
        </p:nvPicPr>
        <p:blipFill>
          <a:blip r:embed="rId2"/>
          <a:stretch>
            <a:fillRect/>
          </a:stretch>
        </p:blipFill>
        <p:spPr>
          <a:xfrm>
            <a:off x="2205038" y="1612900"/>
            <a:ext cx="2065337" cy="1803400"/>
          </a:xfrm>
          <a:prstGeom prst="rect">
            <a:avLst/>
          </a:prstGeom>
          <a:noFill/>
          <a:ln w="9525">
            <a:noFill/>
          </a:ln>
        </p:spPr>
      </p:pic>
      <p:sp>
        <p:nvSpPr>
          <p:cNvPr id="19462" name="TextBox 6"/>
          <p:cNvSpPr txBox="1"/>
          <p:nvPr/>
        </p:nvSpPr>
        <p:spPr>
          <a:xfrm>
            <a:off x="5076825" y="1876425"/>
            <a:ext cx="1301750" cy="1446213"/>
          </a:xfrm>
          <a:prstGeom prst="rect">
            <a:avLst/>
          </a:prstGeom>
          <a:noFill/>
          <a:ln w="9525">
            <a:noFill/>
          </a:ln>
        </p:spPr>
        <p:txBody>
          <a:bodyPr>
            <a:spAutoFit/>
          </a:bodyPr>
          <a:lstStyle/>
          <a:p>
            <a:pPr lvl="0" eaLnBrk="1" hangingPunct="1"/>
            <a:r>
              <a:rPr lang="zh-CN" altLang="en-US" sz="8800" b="1" dirty="0">
                <a:latin typeface="楷体_GB2312" pitchFamily="49" charset="-122"/>
                <a:ea typeface="楷体_GB2312" pitchFamily="49" charset="-122"/>
              </a:rPr>
              <a:t>准</a:t>
            </a:r>
          </a:p>
        </p:txBody>
      </p:sp>
      <p:sp>
        <p:nvSpPr>
          <p:cNvPr id="7" name="矩形 6"/>
          <p:cNvSpPr/>
          <p:nvPr/>
        </p:nvSpPr>
        <p:spPr>
          <a:xfrm>
            <a:off x="5076825" y="1168400"/>
            <a:ext cx="1319213" cy="76993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4400" b="1" i="0" u="none" strike="noStrike" kern="1200" cap="none" spc="0" normalizeH="0" baseline="0" noProof="0" dirty="0" err="1">
                <a:ln>
                  <a:noFill/>
                </a:ln>
                <a:solidFill>
                  <a:srgbClr val="FF0000"/>
                </a:solidFill>
                <a:effectLst/>
                <a:uLnTx/>
                <a:uFillTx/>
                <a:latin typeface="+mn-ea"/>
                <a:ea typeface="+mn-ea"/>
                <a:cs typeface="+mn-cs"/>
              </a:rPr>
              <a:t>zhǔn</a:t>
            </a:r>
            <a:endParaRPr kumimoji="0" lang="zh-CN" altLang="en-US" sz="4400" b="1" i="0" u="none" strike="noStrike" kern="1200" cap="none" spc="0" normalizeH="0" baseline="0" noProof="0" dirty="0">
              <a:ln>
                <a:noFill/>
              </a:ln>
              <a:solidFill>
                <a:srgbClr val="FF0000"/>
              </a:solidFill>
              <a:effectLst/>
              <a:uLnTx/>
              <a:uFillTx/>
              <a:latin typeface="+mn-ea"/>
              <a:ea typeface="+mn-ea"/>
              <a:cs typeface="+mn-cs"/>
            </a:endParaRPr>
          </a:p>
        </p:txBody>
      </p:sp>
      <p:sp>
        <p:nvSpPr>
          <p:cNvPr id="8" name="矩形 9"/>
          <p:cNvSpPr/>
          <p:nvPr/>
        </p:nvSpPr>
        <p:spPr>
          <a:xfrm>
            <a:off x="6858000" y="3571875"/>
            <a:ext cx="1014413" cy="587375"/>
          </a:xfrm>
          <a:prstGeom prst="rect">
            <a:avLst/>
          </a:prstGeom>
          <a:noFill/>
          <a:ln w="9525">
            <a:noFill/>
          </a:ln>
        </p:spPr>
        <p:txBody>
          <a:bodyPr>
            <a:spAutoFit/>
          </a:bodyPr>
          <a:lstStyle/>
          <a:p>
            <a:pPr lvl="0" eaLnBrk="1" hangingPunct="1"/>
            <a:r>
              <a:rPr lang="zh-CN" altLang="en-US" sz="3200" b="1" dirty="0">
                <a:solidFill>
                  <a:srgbClr val="0000FF"/>
                </a:solidFill>
                <a:latin typeface="楷体_GB2312" pitchFamily="49" charset="-122"/>
                <a:ea typeface="楷体_GB2312" pitchFamily="49" charset="-122"/>
              </a:rPr>
              <a:t>瞄准</a:t>
            </a:r>
          </a:p>
        </p:txBody>
      </p:sp>
      <p:pic>
        <p:nvPicPr>
          <p:cNvPr id="9" name="Picture 10" descr="C:\Documents and Settings\Administrator\桌面\人一语大课堂（下）\人一语大课堂正文\瞄准.TIF"/>
          <p:cNvPicPr>
            <a:picLocks noChangeAspect="1"/>
          </p:cNvPicPr>
          <p:nvPr/>
        </p:nvPicPr>
        <p:blipFill>
          <a:blip r:embed="rId3"/>
          <a:stretch>
            <a:fillRect/>
          </a:stretch>
        </p:blipFill>
        <p:spPr>
          <a:xfrm>
            <a:off x="6746875" y="1168400"/>
            <a:ext cx="1924050" cy="19764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组合 1"/>
          <p:cNvGrpSpPr/>
          <p:nvPr/>
        </p:nvGrpSpPr>
        <p:grpSpPr>
          <a:xfrm>
            <a:off x="50800" y="84138"/>
            <a:ext cx="2930525" cy="1003300"/>
            <a:chOff x="179512" y="84330"/>
            <a:chExt cx="2930401" cy="1002532"/>
          </a:xfrm>
        </p:grpSpPr>
        <p:grpSp>
          <p:nvGrpSpPr>
            <p:cNvPr id="2055" name="组合 3"/>
            <p:cNvGrpSpPr/>
            <p:nvPr/>
          </p:nvGrpSpPr>
          <p:grpSpPr>
            <a:xfrm>
              <a:off x="889102" y="511038"/>
              <a:ext cx="2220811" cy="544595"/>
              <a:chOff x="1610558" y="939497"/>
              <a:chExt cx="2221001" cy="659622"/>
            </a:xfrm>
          </p:grpSpPr>
          <p:pic>
            <p:nvPicPr>
              <p:cNvPr id="2057" name="图片 1"/>
              <p:cNvPicPr>
                <a:picLocks noChangeAspect="1"/>
              </p:cNvPicPr>
              <p:nvPr/>
            </p:nvPicPr>
            <p:blipFill>
              <a:blip r:embed="rId2">
                <a:clrChange>
                  <a:clrFrom>
                    <a:srgbClr val="FFFEFD"/>
                  </a:clrFrom>
                  <a:clrTo>
                    <a:srgbClr val="FFFEFD">
                      <a:alpha val="0"/>
                    </a:srgbClr>
                  </a:clrTo>
                </a:clrChange>
              </a:blip>
              <a:stretch>
                <a:fillRect/>
              </a:stretch>
            </p:blipFill>
            <p:spPr>
              <a:xfrm>
                <a:off x="1743398" y="991683"/>
                <a:ext cx="2088161" cy="607436"/>
              </a:xfrm>
              <a:prstGeom prst="rect">
                <a:avLst/>
              </a:prstGeom>
              <a:noFill/>
              <a:ln w="9525">
                <a:noFill/>
              </a:ln>
            </p:spPr>
          </p:pic>
          <p:sp>
            <p:nvSpPr>
              <p:cNvPr id="2058" name="文本框 2"/>
              <p:cNvSpPr txBox="1"/>
              <p:nvPr/>
            </p:nvSpPr>
            <p:spPr>
              <a:xfrm>
                <a:off x="1610558" y="939497"/>
                <a:ext cx="1927143" cy="634109"/>
              </a:xfrm>
              <a:prstGeom prst="rect">
                <a:avLst/>
              </a:prstGeom>
              <a:noFill/>
              <a:ln w="9525">
                <a:noFill/>
              </a:ln>
            </p:spPr>
            <p:txBody>
              <a:bodyPr>
                <a:spAutoFit/>
              </a:bodyPr>
              <a:lstStyle/>
              <a:p>
                <a:pPr lvl="0" algn="ctr" eaLnBrk="1" hangingPunct="1"/>
                <a:r>
                  <a:rPr lang="zh-CN" altLang="en-US" sz="2800" b="1" dirty="0">
                    <a:solidFill>
                      <a:srgbClr val="0070C0"/>
                    </a:solidFill>
                    <a:latin typeface="黑体" panose="02010609060101010101" pitchFamily="49" charset="-122"/>
                    <a:ea typeface="黑体" panose="02010609060101010101" pitchFamily="49" charset="-122"/>
                  </a:rPr>
                  <a:t>新课导入</a:t>
                </a:r>
              </a:p>
            </p:txBody>
          </p:sp>
        </p:grpSp>
        <p:pic>
          <p:nvPicPr>
            <p:cNvPr id="2056" name="Picture 8" descr="F:\外部文件\状元矢量无对联.png"/>
            <p:cNvPicPr>
              <a:picLocks noChangeAspect="1"/>
            </p:cNvPicPr>
            <p:nvPr/>
          </p:nvPicPr>
          <p:blipFill>
            <a:blip r:embed="rId3"/>
            <a:stretch>
              <a:fillRect/>
            </a:stretch>
          </p:blipFill>
          <p:spPr>
            <a:xfrm>
              <a:off x="179512" y="84330"/>
              <a:ext cx="991131" cy="1002532"/>
            </a:xfrm>
            <a:prstGeom prst="rect">
              <a:avLst/>
            </a:prstGeom>
            <a:noFill/>
            <a:ln w="9525">
              <a:noFill/>
            </a:ln>
          </p:spPr>
        </p:pic>
      </p:grpSp>
      <p:sp>
        <p:nvSpPr>
          <p:cNvPr id="2051" name="TextBox 1"/>
          <p:cNvSpPr txBox="1"/>
          <p:nvPr/>
        </p:nvSpPr>
        <p:spPr>
          <a:xfrm>
            <a:off x="779463" y="1203325"/>
            <a:ext cx="8120062" cy="523875"/>
          </a:xfrm>
          <a:prstGeom prst="rect">
            <a:avLst/>
          </a:prstGeom>
          <a:noFill/>
          <a:ln w="9525">
            <a:noFill/>
          </a:ln>
        </p:spPr>
        <p:txBody>
          <a:bodyPr wrap="none">
            <a:spAutoFit/>
          </a:bodyPr>
          <a:lstStyle/>
          <a:p>
            <a:pPr lvl="0" eaLnBrk="1" hangingPunct="1"/>
            <a:r>
              <a:rPr lang="zh-CN" altLang="en-US" sz="2800" b="1" dirty="0">
                <a:latin typeface="黑体" panose="02010609060101010101" pitchFamily="49" charset="-122"/>
                <a:ea typeface="黑体" panose="02010609060101010101" pitchFamily="49" charset="-122"/>
              </a:rPr>
              <a:t>小朋友们，你们喜欢小动物吗？最喜欢什么动物？</a:t>
            </a:r>
          </a:p>
        </p:txBody>
      </p:sp>
      <p:pic>
        <p:nvPicPr>
          <p:cNvPr id="2067" name="Picture 19"/>
          <p:cNvPicPr>
            <a:picLocks noChangeAspect="1"/>
          </p:cNvPicPr>
          <p:nvPr/>
        </p:nvPicPr>
        <p:blipFill>
          <a:blip r:embed="rId4"/>
          <a:stretch>
            <a:fillRect/>
          </a:stretch>
        </p:blipFill>
        <p:spPr>
          <a:xfrm rot="-619603">
            <a:off x="282575" y="2082800"/>
            <a:ext cx="2814638" cy="2514600"/>
          </a:xfrm>
          <a:prstGeom prst="rect">
            <a:avLst/>
          </a:prstGeom>
          <a:noFill/>
          <a:ln w="9525">
            <a:noFill/>
          </a:ln>
        </p:spPr>
      </p:pic>
      <p:pic>
        <p:nvPicPr>
          <p:cNvPr id="20" name="Picture 18" descr="http://pica.nipic.com/2007-11-30/20071130121216264_2.jpg"/>
          <p:cNvPicPr>
            <a:picLocks noChangeAspect="1"/>
          </p:cNvPicPr>
          <p:nvPr/>
        </p:nvPicPr>
        <p:blipFill>
          <a:blip r:embed="rId5"/>
          <a:srcRect l="14000" b="4665"/>
          <a:stretch>
            <a:fillRect/>
          </a:stretch>
        </p:blipFill>
        <p:spPr>
          <a:xfrm>
            <a:off x="5683250" y="2124075"/>
            <a:ext cx="3233738" cy="2374900"/>
          </a:xfrm>
          <a:prstGeom prst="rect">
            <a:avLst/>
          </a:prstGeom>
          <a:noFill/>
          <a:ln w="9525">
            <a:noFill/>
          </a:ln>
        </p:spPr>
      </p:pic>
      <p:pic>
        <p:nvPicPr>
          <p:cNvPr id="2068" name="Picture 20"/>
          <p:cNvPicPr>
            <a:picLocks noChangeAspect="1"/>
          </p:cNvPicPr>
          <p:nvPr/>
        </p:nvPicPr>
        <p:blipFill>
          <a:blip r:embed="rId6"/>
          <a:stretch>
            <a:fillRect/>
          </a:stretch>
        </p:blipFill>
        <p:spPr>
          <a:xfrm>
            <a:off x="3298825" y="2146300"/>
            <a:ext cx="2193925" cy="2235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67"/>
                                        </p:tgtEl>
                                        <p:attrNameLst>
                                          <p:attrName>style.visibility</p:attrName>
                                        </p:attrNameLst>
                                      </p:cBhvr>
                                      <p:to>
                                        <p:strVal val="visible"/>
                                      </p:to>
                                    </p:set>
                                    <p:animEffect transition="in" filter="fade">
                                      <p:cBhvr>
                                        <p:cTn id="7" dur="1000"/>
                                        <p:tgtEl>
                                          <p:spTgt spid="2067"/>
                                        </p:tgtEl>
                                      </p:cBhvr>
                                    </p:animEffect>
                                    <p:anim calcmode="lin" valueType="num">
                                      <p:cBhvr>
                                        <p:cTn id="8" dur="1000" fill="hold"/>
                                        <p:tgtEl>
                                          <p:spTgt spid="2067"/>
                                        </p:tgtEl>
                                        <p:attrNameLst>
                                          <p:attrName>ppt_x</p:attrName>
                                        </p:attrNameLst>
                                      </p:cBhvr>
                                      <p:tavLst>
                                        <p:tav tm="0">
                                          <p:val>
                                            <p:strVal val="#ppt_x"/>
                                          </p:val>
                                        </p:tav>
                                        <p:tav tm="100000">
                                          <p:val>
                                            <p:strVal val="#ppt_x"/>
                                          </p:val>
                                        </p:tav>
                                      </p:tavLst>
                                    </p:anim>
                                    <p:anim calcmode="lin" valueType="num">
                                      <p:cBhvr>
                                        <p:cTn id="9" dur="1000" fill="hold"/>
                                        <p:tgtEl>
                                          <p:spTgt spid="206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068"/>
                                        </p:tgtEl>
                                        <p:attrNameLst>
                                          <p:attrName>style.visibility</p:attrName>
                                        </p:attrNameLst>
                                      </p:cBhvr>
                                      <p:to>
                                        <p:strVal val="visible"/>
                                      </p:to>
                                    </p:set>
                                    <p:animEffect transition="in" filter="fade">
                                      <p:cBhvr>
                                        <p:cTn id="13" dur="1000"/>
                                        <p:tgtEl>
                                          <p:spTgt spid="2068"/>
                                        </p:tgtEl>
                                      </p:cBhvr>
                                    </p:animEffect>
                                    <p:anim calcmode="lin" valueType="num">
                                      <p:cBhvr>
                                        <p:cTn id="14" dur="1000" fill="hold"/>
                                        <p:tgtEl>
                                          <p:spTgt spid="2068"/>
                                        </p:tgtEl>
                                        <p:attrNameLst>
                                          <p:attrName>ppt_x</p:attrName>
                                        </p:attrNameLst>
                                      </p:cBhvr>
                                      <p:tavLst>
                                        <p:tav tm="0">
                                          <p:val>
                                            <p:strVal val="#ppt_x"/>
                                          </p:val>
                                        </p:tav>
                                        <p:tav tm="100000">
                                          <p:val>
                                            <p:strVal val="#ppt_x"/>
                                          </p:val>
                                        </p:tav>
                                      </p:tavLst>
                                    </p:anim>
                                    <p:anim calcmode="lin" valueType="num">
                                      <p:cBhvr>
                                        <p:cTn id="15" dur="1000" fill="hold"/>
                                        <p:tgtEl>
                                          <p:spTgt spid="206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6" presetClass="entr" presetSubtype="16"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ircle(in)">
                                      <p:cBhvr>
                                        <p:cTn id="1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6"/>
          <p:cNvSpPr txBox="1"/>
          <p:nvPr/>
        </p:nvSpPr>
        <p:spPr>
          <a:xfrm>
            <a:off x="2741613" y="1882775"/>
            <a:ext cx="1301750" cy="1446213"/>
          </a:xfrm>
          <a:prstGeom prst="rect">
            <a:avLst/>
          </a:prstGeom>
          <a:noFill/>
          <a:ln w="9525">
            <a:noFill/>
          </a:ln>
        </p:spPr>
        <p:txBody>
          <a:bodyPr>
            <a:spAutoFit/>
          </a:bodyPr>
          <a:lstStyle/>
          <a:p>
            <a:pPr lvl="0" eaLnBrk="1" hangingPunct="1"/>
            <a:r>
              <a:rPr lang="zh-CN" altLang="en-US" sz="8800" b="1" dirty="0">
                <a:latin typeface="楷体_GB2312" pitchFamily="49" charset="-122"/>
                <a:ea typeface="楷体_GB2312" pitchFamily="49" charset="-122"/>
              </a:rPr>
              <a:t>第</a:t>
            </a:r>
          </a:p>
        </p:txBody>
      </p:sp>
      <p:sp>
        <p:nvSpPr>
          <p:cNvPr id="3" name="矩形 2"/>
          <p:cNvSpPr/>
          <p:nvPr/>
        </p:nvSpPr>
        <p:spPr>
          <a:xfrm>
            <a:off x="2955925" y="1174750"/>
            <a:ext cx="752475" cy="769938"/>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400" b="1" i="0" u="none" strike="noStrike" kern="1200" cap="none" spc="0" normalizeH="0" baseline="0" noProof="0" dirty="0" err="1">
                <a:ln>
                  <a:noFill/>
                </a:ln>
                <a:solidFill>
                  <a:srgbClr val="FF0000"/>
                </a:solidFill>
                <a:effectLst/>
                <a:uLnTx/>
                <a:uFillTx/>
                <a:latin typeface="+mn-ea"/>
                <a:ea typeface="+mn-ea"/>
                <a:cs typeface="+mn-cs"/>
              </a:rPr>
              <a:t>dì</a:t>
            </a:r>
            <a:endParaRPr kumimoji="0" lang="zh-CN" altLang="en-US" sz="4400" b="1" i="0" u="none" strike="noStrike" kern="1200" cap="none" spc="0" normalizeH="0" baseline="0" noProof="0" dirty="0">
              <a:ln>
                <a:noFill/>
              </a:ln>
              <a:solidFill>
                <a:srgbClr val="FF0000"/>
              </a:solidFill>
              <a:effectLst/>
              <a:uLnTx/>
              <a:uFillTx/>
              <a:latin typeface="+mn-ea"/>
              <a:ea typeface="+mn-ea"/>
              <a:cs typeface="+mn-cs"/>
            </a:endParaRPr>
          </a:p>
        </p:txBody>
      </p:sp>
      <p:sp>
        <p:nvSpPr>
          <p:cNvPr id="4" name="矩形 9"/>
          <p:cNvSpPr/>
          <p:nvPr/>
        </p:nvSpPr>
        <p:spPr>
          <a:xfrm>
            <a:off x="4646613" y="3506788"/>
            <a:ext cx="1014412" cy="587375"/>
          </a:xfrm>
          <a:prstGeom prst="rect">
            <a:avLst/>
          </a:prstGeom>
          <a:noFill/>
          <a:ln w="9525">
            <a:noFill/>
          </a:ln>
        </p:spPr>
        <p:txBody>
          <a:bodyPr>
            <a:spAutoFit/>
          </a:bodyPr>
          <a:lstStyle/>
          <a:p>
            <a:pPr lvl="0" eaLnBrk="1" hangingPunct="1"/>
            <a:r>
              <a:rPr lang="zh-CN" altLang="en-US" sz="3200" b="1" dirty="0">
                <a:solidFill>
                  <a:srgbClr val="0000FF"/>
                </a:solidFill>
                <a:latin typeface="楷体_GB2312" pitchFamily="49" charset="-122"/>
                <a:ea typeface="楷体_GB2312" pitchFamily="49" charset="-122"/>
              </a:rPr>
              <a:t>第一</a:t>
            </a:r>
          </a:p>
        </p:txBody>
      </p:sp>
      <p:pic>
        <p:nvPicPr>
          <p:cNvPr id="5" name="图片 4"/>
          <p:cNvPicPr>
            <a:picLocks noChangeAspect="1"/>
          </p:cNvPicPr>
          <p:nvPr/>
        </p:nvPicPr>
        <p:blipFill>
          <a:blip r:embed="rId2"/>
          <a:stretch>
            <a:fillRect/>
          </a:stretch>
        </p:blipFill>
        <p:spPr>
          <a:xfrm>
            <a:off x="4430713" y="1147763"/>
            <a:ext cx="1446212" cy="21812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26465" y="520065"/>
            <a:ext cx="6369050" cy="4572000"/>
          </a:xfrm>
          <a:prstGeom prst="rect">
            <a:avLst/>
          </a:prstGeom>
          <a:noFill/>
        </p:spPr>
        <p:txBody>
          <a:bodyPr wrap="square" rtlCol="0">
            <a:spAutoFit/>
          </a:bodyPr>
          <a:lstStyle/>
          <a:p>
            <a:r>
              <a:rPr lang="zh-CN" altLang="en-US" sz="5400" b="1" dirty="0">
                <a:solidFill>
                  <a:srgbClr val="FF0000"/>
                </a:solidFill>
              </a:rPr>
              <a:t>加一加</a:t>
            </a:r>
          </a:p>
          <a:p>
            <a:r>
              <a:rPr lang="en-US" altLang="zh-CN" sz="4000" b="1" dirty="0"/>
              <a:t>1</a:t>
            </a:r>
            <a:r>
              <a:rPr lang="zh-CN" altLang="en-US" sz="4000" b="1" dirty="0"/>
              <a:t>、加一笔变新字</a:t>
            </a:r>
          </a:p>
          <a:p>
            <a:r>
              <a:rPr lang="zh-CN" altLang="en-US" sz="4000" b="1" dirty="0"/>
              <a:t>白</a:t>
            </a:r>
            <a:r>
              <a:rPr lang="en-US" altLang="zh-CN" sz="4000" b="1" dirty="0"/>
              <a:t>+</a:t>
            </a:r>
            <a:r>
              <a:rPr lang="zh-CN" altLang="en-US" sz="4000" b="1" dirty="0"/>
              <a:t>（ ）</a:t>
            </a:r>
            <a:r>
              <a:rPr lang="en-US" altLang="zh-CN" sz="4000" b="1" dirty="0"/>
              <a:t>=</a:t>
            </a:r>
            <a:r>
              <a:rPr lang="zh-CN" altLang="en-US" sz="4000" b="1" dirty="0"/>
              <a:t>百     古</a:t>
            </a:r>
            <a:r>
              <a:rPr lang="en-US" altLang="zh-CN" sz="4000" b="1" dirty="0"/>
              <a:t>+</a:t>
            </a:r>
            <a:r>
              <a:rPr lang="zh-CN" altLang="en-US" sz="4000" b="1" dirty="0"/>
              <a:t>（ ）</a:t>
            </a:r>
            <a:r>
              <a:rPr lang="en-US" altLang="zh-CN" sz="4000" b="1" dirty="0"/>
              <a:t>=</a:t>
            </a:r>
            <a:r>
              <a:rPr lang="zh-CN" altLang="en-US" sz="4000" b="1" dirty="0"/>
              <a:t>舌</a:t>
            </a:r>
          </a:p>
          <a:p>
            <a:r>
              <a:rPr lang="en-US" altLang="zh-CN" sz="4000" b="1" dirty="0"/>
              <a:t>2</a:t>
            </a:r>
            <a:r>
              <a:rPr lang="zh-CN" altLang="en-US" sz="4000" b="1" dirty="0"/>
              <a:t>、加偏旁变新字</a:t>
            </a:r>
          </a:p>
          <a:p>
            <a:r>
              <a:rPr lang="zh-CN" altLang="en-US" sz="4000" b="1" dirty="0"/>
              <a:t>能</a:t>
            </a:r>
            <a:r>
              <a:rPr lang="en-US" altLang="zh-CN" sz="4000" b="1" dirty="0"/>
              <a:t>+</a:t>
            </a:r>
            <a:r>
              <a:rPr lang="zh-CN" altLang="en-US" sz="4000" b="1" dirty="0"/>
              <a:t>（ ）</a:t>
            </a:r>
            <a:r>
              <a:rPr lang="en-US" altLang="zh-CN" sz="4000" b="1" dirty="0"/>
              <a:t>=</a:t>
            </a:r>
            <a:r>
              <a:rPr lang="zh-CN" altLang="en-US" sz="4000" b="1" dirty="0"/>
              <a:t>熊     主</a:t>
            </a:r>
            <a:r>
              <a:rPr lang="en-US" altLang="zh-CN" sz="4000" b="1" dirty="0"/>
              <a:t>+</a:t>
            </a:r>
            <a:r>
              <a:rPr lang="zh-CN" altLang="en-US" sz="4000" b="1" dirty="0"/>
              <a:t>（ ）</a:t>
            </a:r>
            <a:r>
              <a:rPr lang="en-US" altLang="zh-CN" sz="4000" b="1" dirty="0"/>
              <a:t>=</a:t>
            </a:r>
            <a:r>
              <a:rPr lang="zh-CN" altLang="en-US" sz="4000" b="1" dirty="0"/>
              <a:t>注</a:t>
            </a:r>
          </a:p>
          <a:p>
            <a:r>
              <a:rPr lang="zh-CN" altLang="en-US" sz="4000" b="1" dirty="0"/>
              <a:t>音</a:t>
            </a:r>
            <a:r>
              <a:rPr lang="en-US" altLang="zh-CN" sz="4000" b="1" dirty="0"/>
              <a:t>+</a:t>
            </a:r>
            <a:r>
              <a:rPr lang="zh-CN" altLang="en-US" sz="4000" b="1" dirty="0"/>
              <a:t>（ ）</a:t>
            </a:r>
            <a:r>
              <a:rPr lang="en-US" altLang="zh-CN" sz="4000" b="1" dirty="0"/>
              <a:t>=</a:t>
            </a:r>
            <a:r>
              <a:rPr lang="zh-CN" altLang="en-US" sz="4000" b="1" dirty="0"/>
              <a:t>意  </a:t>
            </a:r>
          </a:p>
          <a:p>
            <a:endParaRPr lang="zh-CN" altLang="en-US" sz="40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7885" y="570865"/>
            <a:ext cx="5916295" cy="3779520"/>
          </a:xfrm>
          <a:prstGeom prst="rect">
            <a:avLst/>
          </a:prstGeom>
          <a:noFill/>
        </p:spPr>
        <p:txBody>
          <a:bodyPr wrap="square" rtlCol="0">
            <a:spAutoFit/>
          </a:bodyPr>
          <a:lstStyle/>
          <a:p>
            <a:r>
              <a:rPr lang="zh-CN" altLang="en-US" sz="6600" b="1" dirty="0">
                <a:solidFill>
                  <a:srgbClr val="FF0000"/>
                </a:solidFill>
              </a:rPr>
              <a:t>换一换</a:t>
            </a:r>
          </a:p>
          <a:p>
            <a:r>
              <a:rPr lang="en-US" altLang="zh-CN" sz="4400" b="1" dirty="0"/>
              <a:t>1</a:t>
            </a:r>
            <a:r>
              <a:rPr lang="zh-CN" altLang="en-US" sz="4400" b="1" dirty="0"/>
              <a:t>、换偏旁变新字</a:t>
            </a:r>
          </a:p>
          <a:p>
            <a:r>
              <a:rPr lang="zh-CN" altLang="en-US" sz="4400" b="1" dirty="0"/>
              <a:t>检</a:t>
            </a:r>
            <a:r>
              <a:rPr lang="en-US" altLang="zh-CN" sz="4400" b="1" dirty="0"/>
              <a:t>—</a:t>
            </a:r>
            <a:r>
              <a:rPr lang="zh-CN" altLang="en-US" sz="4400" b="1" dirty="0"/>
              <a:t>（）</a:t>
            </a:r>
            <a:r>
              <a:rPr lang="en-US" altLang="zh-CN" sz="4400" b="1" dirty="0"/>
              <a:t>+</a:t>
            </a:r>
            <a:r>
              <a:rPr lang="zh-CN" altLang="en-US" sz="4400" b="1" dirty="0"/>
              <a:t>（）</a:t>
            </a:r>
            <a:r>
              <a:rPr lang="en-US" altLang="zh-CN" sz="4400" b="1" dirty="0"/>
              <a:t>=</a:t>
            </a:r>
            <a:r>
              <a:rPr lang="zh-CN" altLang="en-US" sz="4400" b="1" dirty="0"/>
              <a:t>脸</a:t>
            </a:r>
          </a:p>
          <a:p>
            <a:r>
              <a:rPr lang="zh-CN" altLang="en-US" sz="4400" b="1" dirty="0"/>
              <a:t>弟</a:t>
            </a:r>
            <a:r>
              <a:rPr lang="en-US" altLang="zh-CN" sz="4400" b="1" dirty="0"/>
              <a:t>—</a:t>
            </a:r>
            <a:r>
              <a:rPr lang="zh-CN" altLang="en-US" sz="4400" b="1" dirty="0"/>
              <a:t>（）</a:t>
            </a:r>
            <a:r>
              <a:rPr lang="en-US" altLang="zh-CN" sz="4400" b="1" dirty="0"/>
              <a:t>+</a:t>
            </a:r>
            <a:r>
              <a:rPr lang="zh-CN" altLang="en-US" sz="4400" b="1" dirty="0"/>
              <a:t>（）</a:t>
            </a:r>
            <a:r>
              <a:rPr lang="en-US" altLang="zh-CN" sz="4400" b="1" dirty="0"/>
              <a:t>=</a:t>
            </a:r>
            <a:r>
              <a:rPr lang="zh-CN" altLang="en-US" sz="4400" b="1" dirty="0"/>
              <a:t>第</a:t>
            </a:r>
          </a:p>
          <a:p>
            <a:r>
              <a:rPr lang="zh-CN" altLang="en-US" sz="4400" b="1" dirty="0"/>
              <a:t>谁</a:t>
            </a:r>
            <a:r>
              <a:rPr lang="en-US" altLang="zh-CN" sz="4400" b="1" dirty="0"/>
              <a:t>—</a:t>
            </a:r>
            <a:r>
              <a:rPr lang="zh-CN" altLang="en-US" sz="4400" b="1" dirty="0"/>
              <a:t>（）+（）</a:t>
            </a:r>
            <a:r>
              <a:rPr lang="en-US" altLang="zh-CN" sz="4400" b="1" dirty="0"/>
              <a:t>=</a:t>
            </a:r>
            <a:r>
              <a:rPr lang="zh-CN" altLang="en-US" sz="4400" b="1" dirty="0"/>
              <a:t>准</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组合 27"/>
          <p:cNvGrpSpPr/>
          <p:nvPr/>
        </p:nvGrpSpPr>
        <p:grpSpPr>
          <a:xfrm>
            <a:off x="3173413" y="338138"/>
            <a:ext cx="1930400" cy="723900"/>
            <a:chOff x="2694384" y="508317"/>
            <a:chExt cx="1845563" cy="637982"/>
          </a:xfrm>
        </p:grpSpPr>
        <p:sp>
          <p:nvSpPr>
            <p:cNvPr id="6" name="矩形: 圆角 28"/>
            <p:cNvSpPr/>
            <p:nvPr/>
          </p:nvSpPr>
          <p:spPr bwMode="auto">
            <a:xfrm rot="19996946">
              <a:off x="2694384" y="609051"/>
              <a:ext cx="564597" cy="471491"/>
            </a:xfrm>
            <a:prstGeom prst="roundRect">
              <a:avLst/>
            </a:prstGeom>
            <a:solidFill>
              <a:srgbClr val="FFCCCC"/>
            </a:solidFill>
            <a:ln>
              <a:solidFill>
                <a:srgbClr val="FF9999">
                  <a:alpha val="30196"/>
                </a:srgb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近</a:t>
              </a:r>
            </a:p>
          </p:txBody>
        </p:sp>
        <p:sp>
          <p:nvSpPr>
            <p:cNvPr id="7" name="矩形: 圆角 29"/>
            <p:cNvSpPr/>
            <p:nvPr/>
          </p:nvSpPr>
          <p:spPr bwMode="auto">
            <a:xfrm rot="432022">
              <a:off x="3359151" y="508317"/>
              <a:ext cx="564597" cy="471491"/>
            </a:xfrm>
            <a:prstGeom prst="roundRect">
              <a:avLst/>
            </a:prstGeom>
            <a:solidFill>
              <a:srgbClr val="CCFFCC"/>
            </a:solidFill>
            <a:ln>
              <a:solidFill>
                <a:srgbClr val="99FF99">
                  <a:alpha val="20000"/>
                </a:srgb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义</a:t>
              </a:r>
            </a:p>
          </p:txBody>
        </p:sp>
        <p:sp>
          <p:nvSpPr>
            <p:cNvPr id="8" name="矩形: 圆角 30"/>
            <p:cNvSpPr/>
            <p:nvPr/>
          </p:nvSpPr>
          <p:spPr bwMode="auto">
            <a:xfrm rot="1932324">
              <a:off x="3973832" y="674807"/>
              <a:ext cx="566115" cy="471492"/>
            </a:xfrm>
            <a:prstGeom prst="roundRect">
              <a:avLst/>
            </a:prstGeom>
            <a:solidFill>
              <a:srgbClr val="FFCC99"/>
            </a:solidFill>
            <a:ln>
              <a:solidFill>
                <a:srgbClr val="FFCC66"/>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词</a:t>
              </a:r>
            </a:p>
          </p:txBody>
        </p:sp>
      </p:grpSp>
      <p:sp>
        <p:nvSpPr>
          <p:cNvPr id="3" name="TextBox 2"/>
          <p:cNvSpPr txBox="1"/>
          <p:nvPr/>
        </p:nvSpPr>
        <p:spPr>
          <a:xfrm>
            <a:off x="603250" y="1204913"/>
            <a:ext cx="5954713" cy="584200"/>
          </a:xfrm>
          <a:prstGeom prst="rect">
            <a:avLst/>
          </a:prstGeom>
          <a:noFill/>
          <a:ln w="9525">
            <a:noFill/>
          </a:ln>
        </p:spPr>
        <p:txBody>
          <a:bodyPr wrap="none">
            <a:spAutoFit/>
          </a:bodyPr>
          <a:lstStyle/>
          <a:p>
            <a:pPr lvl="0" eaLnBrk="1" hangingPunct="1"/>
            <a:r>
              <a:rPr lang="zh-CN" altLang="en-US" sz="3200" b="1" dirty="0">
                <a:solidFill>
                  <a:srgbClr val="FF0000"/>
                </a:solidFill>
                <a:latin typeface="黑体" panose="02010609060101010101" pitchFamily="49" charset="-122"/>
                <a:ea typeface="黑体" panose="02010609060101010101" pitchFamily="49" charset="-122"/>
              </a:rPr>
              <a:t>通知</a:t>
            </a:r>
            <a:r>
              <a:rPr lang="en-US" altLang="zh-CN" sz="3200" b="1" dirty="0">
                <a:latin typeface="黑体" panose="02010609060101010101" pitchFamily="49" charset="-122"/>
                <a:ea typeface="黑体" panose="02010609060101010101" pitchFamily="49" charset="-122"/>
              </a:rPr>
              <a:t>——</a:t>
            </a:r>
            <a:r>
              <a:rPr lang="zh-CN" altLang="en-US" sz="3200" b="1" dirty="0">
                <a:latin typeface="黑体" panose="02010609060101010101" pitchFamily="49" charset="-122"/>
                <a:ea typeface="黑体" panose="02010609060101010101" pitchFamily="49" charset="-122"/>
              </a:rPr>
              <a:t>告知    </a:t>
            </a:r>
            <a:r>
              <a:rPr lang="zh-CN" altLang="en-US" sz="3200" b="1" dirty="0">
                <a:solidFill>
                  <a:srgbClr val="FF0000"/>
                </a:solidFill>
                <a:latin typeface="黑体" panose="02010609060101010101" pitchFamily="49" charset="-122"/>
                <a:ea typeface="黑体" panose="02010609060101010101" pitchFamily="49" charset="-122"/>
              </a:rPr>
              <a:t>注意</a:t>
            </a:r>
            <a:r>
              <a:rPr lang="en-US" altLang="zh-CN" sz="3200" b="1" dirty="0">
                <a:latin typeface="黑体" panose="02010609060101010101" pitchFamily="49" charset="-122"/>
                <a:ea typeface="黑体" panose="02010609060101010101" pitchFamily="49" charset="-122"/>
              </a:rPr>
              <a:t>——</a:t>
            </a:r>
            <a:r>
              <a:rPr lang="zh-CN" altLang="en-US" sz="3200" b="1" dirty="0">
                <a:latin typeface="黑体" panose="02010609060101010101" pitchFamily="49" charset="-122"/>
                <a:ea typeface="黑体" panose="02010609060101010101" pitchFamily="49" charset="-122"/>
              </a:rPr>
              <a:t>留神</a:t>
            </a:r>
          </a:p>
        </p:txBody>
      </p:sp>
      <p:grpSp>
        <p:nvGrpSpPr>
          <p:cNvPr id="22532" name="组合 27"/>
          <p:cNvGrpSpPr/>
          <p:nvPr/>
        </p:nvGrpSpPr>
        <p:grpSpPr>
          <a:xfrm>
            <a:off x="3076575" y="2770188"/>
            <a:ext cx="1930400" cy="723900"/>
            <a:chOff x="2694384" y="508317"/>
            <a:chExt cx="1845563" cy="637982"/>
          </a:xfrm>
        </p:grpSpPr>
        <p:sp>
          <p:nvSpPr>
            <p:cNvPr id="12" name="矩形: 圆角 28"/>
            <p:cNvSpPr/>
            <p:nvPr/>
          </p:nvSpPr>
          <p:spPr bwMode="auto">
            <a:xfrm rot="19996946">
              <a:off x="2694384" y="609051"/>
              <a:ext cx="564597" cy="471491"/>
            </a:xfrm>
            <a:prstGeom prst="roundRect">
              <a:avLst/>
            </a:prstGeom>
            <a:solidFill>
              <a:srgbClr val="FFCCCC"/>
            </a:solidFill>
            <a:ln>
              <a:solidFill>
                <a:srgbClr val="FF9999">
                  <a:alpha val="30196"/>
                </a:srgb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反</a:t>
              </a:r>
            </a:p>
          </p:txBody>
        </p:sp>
        <p:sp>
          <p:nvSpPr>
            <p:cNvPr id="13" name="矩形: 圆角 29"/>
            <p:cNvSpPr/>
            <p:nvPr/>
          </p:nvSpPr>
          <p:spPr bwMode="auto">
            <a:xfrm rot="432022">
              <a:off x="3359151" y="508317"/>
              <a:ext cx="564597" cy="471491"/>
            </a:xfrm>
            <a:prstGeom prst="roundRect">
              <a:avLst/>
            </a:prstGeom>
            <a:solidFill>
              <a:srgbClr val="CCFFCC"/>
            </a:solidFill>
            <a:ln>
              <a:solidFill>
                <a:srgbClr val="99FF99">
                  <a:alpha val="20000"/>
                </a:srgb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义</a:t>
              </a:r>
            </a:p>
          </p:txBody>
        </p:sp>
        <p:sp>
          <p:nvSpPr>
            <p:cNvPr id="14" name="矩形: 圆角 30"/>
            <p:cNvSpPr/>
            <p:nvPr/>
          </p:nvSpPr>
          <p:spPr bwMode="auto">
            <a:xfrm rot="1932324">
              <a:off x="3973833" y="674807"/>
              <a:ext cx="566114" cy="471492"/>
            </a:xfrm>
            <a:prstGeom prst="roundRect">
              <a:avLst/>
            </a:prstGeom>
            <a:solidFill>
              <a:srgbClr val="FFCC99"/>
            </a:solidFill>
            <a:ln>
              <a:solidFill>
                <a:srgbClr val="FFCC66"/>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词</a:t>
              </a:r>
            </a:p>
          </p:txBody>
        </p:sp>
      </p:grpSp>
      <p:sp>
        <p:nvSpPr>
          <p:cNvPr id="15" name="TextBox 14"/>
          <p:cNvSpPr txBox="1"/>
          <p:nvPr/>
        </p:nvSpPr>
        <p:spPr>
          <a:xfrm>
            <a:off x="827088" y="3717925"/>
            <a:ext cx="5954712" cy="584200"/>
          </a:xfrm>
          <a:prstGeom prst="rect">
            <a:avLst/>
          </a:prstGeom>
          <a:noFill/>
          <a:ln w="9525">
            <a:noFill/>
          </a:ln>
        </p:spPr>
        <p:txBody>
          <a:bodyPr wrap="none">
            <a:spAutoFit/>
          </a:bodyPr>
          <a:lstStyle/>
          <a:p>
            <a:pPr lvl="0" eaLnBrk="1" hangingPunct="1"/>
            <a:r>
              <a:rPr lang="zh-CN" altLang="en-US" sz="3200" b="1" dirty="0">
                <a:solidFill>
                  <a:srgbClr val="FF0000"/>
                </a:solidFill>
                <a:latin typeface="黑体" panose="02010609060101010101" pitchFamily="49" charset="-122"/>
                <a:ea typeface="黑体" panose="02010609060101010101" pitchFamily="49" charset="-122"/>
              </a:rPr>
              <a:t>参加</a:t>
            </a:r>
            <a:r>
              <a:rPr lang="en-US" altLang="zh-CN" sz="3200" b="1" dirty="0">
                <a:latin typeface="黑体" panose="02010609060101010101" pitchFamily="49" charset="-122"/>
                <a:ea typeface="黑体" panose="02010609060101010101" pitchFamily="49" charset="-122"/>
              </a:rPr>
              <a:t>——</a:t>
            </a:r>
            <a:r>
              <a:rPr lang="zh-CN" altLang="en-US" sz="3200" b="1" dirty="0">
                <a:latin typeface="黑体" panose="02010609060101010101" pitchFamily="49" charset="-122"/>
                <a:ea typeface="黑体" panose="02010609060101010101" pitchFamily="49" charset="-122"/>
              </a:rPr>
              <a:t>退出    </a:t>
            </a:r>
            <a:r>
              <a:rPr lang="zh-CN" altLang="en-US" sz="3200" b="1" dirty="0">
                <a:solidFill>
                  <a:srgbClr val="FF0000"/>
                </a:solidFill>
                <a:latin typeface="黑体" panose="02010609060101010101" pitchFamily="49" charset="-122"/>
                <a:ea typeface="黑体" panose="02010609060101010101" pitchFamily="49" charset="-122"/>
              </a:rPr>
              <a:t>准时</a:t>
            </a:r>
            <a:r>
              <a:rPr lang="en-US" altLang="zh-CN" sz="3200" b="1" dirty="0">
                <a:latin typeface="黑体" panose="02010609060101010101" pitchFamily="49" charset="-122"/>
                <a:ea typeface="黑体" panose="02010609060101010101" pitchFamily="49" charset="-122"/>
              </a:rPr>
              <a:t>——</a:t>
            </a:r>
            <a:r>
              <a:rPr lang="zh-CN" altLang="en-US" sz="3200" b="1" dirty="0">
                <a:latin typeface="黑体" panose="02010609060101010101" pitchFamily="49" charset="-122"/>
                <a:ea typeface="黑体" panose="02010609060101010101" pitchFamily="49" charset="-122"/>
              </a:rPr>
              <a:t>迟到</a:t>
            </a:r>
          </a:p>
        </p:txBody>
      </p:sp>
      <p:sp>
        <p:nvSpPr>
          <p:cNvPr id="16" name="TextBox 15"/>
          <p:cNvSpPr txBox="1"/>
          <p:nvPr/>
        </p:nvSpPr>
        <p:spPr>
          <a:xfrm>
            <a:off x="827088" y="4364038"/>
            <a:ext cx="2655887" cy="584200"/>
          </a:xfrm>
          <a:prstGeom prst="rect">
            <a:avLst/>
          </a:prstGeom>
          <a:noFill/>
          <a:ln w="9525">
            <a:noFill/>
          </a:ln>
        </p:spPr>
        <p:txBody>
          <a:bodyPr wrap="none">
            <a:spAutoFit/>
          </a:bodyPr>
          <a:lstStyle/>
          <a:p>
            <a:pPr lvl="0" eaLnBrk="1" hangingPunct="1"/>
            <a:r>
              <a:rPr lang="zh-CN" altLang="en-US" sz="3200" b="1" dirty="0">
                <a:solidFill>
                  <a:srgbClr val="FF0000"/>
                </a:solidFill>
                <a:latin typeface="黑体" panose="02010609060101010101" pitchFamily="49" charset="-122"/>
                <a:ea typeface="黑体" panose="02010609060101010101" pitchFamily="49" charset="-122"/>
              </a:rPr>
              <a:t>清楚</a:t>
            </a:r>
            <a:r>
              <a:rPr lang="en-US" altLang="zh-CN" sz="3200" b="1" dirty="0">
                <a:latin typeface="黑体" panose="02010609060101010101" pitchFamily="49" charset="-122"/>
                <a:ea typeface="黑体" panose="02010609060101010101" pitchFamily="49" charset="-122"/>
              </a:rPr>
              <a:t>——</a:t>
            </a:r>
            <a:r>
              <a:rPr lang="zh-CN" altLang="en-US" sz="3200" b="1" dirty="0">
                <a:latin typeface="黑体" panose="02010609060101010101" pitchFamily="49" charset="-122"/>
                <a:ea typeface="黑体" panose="02010609060101010101" pitchFamily="49" charset="-122"/>
              </a:rPr>
              <a:t>模糊</a:t>
            </a:r>
          </a:p>
        </p:txBody>
      </p:sp>
      <p:sp>
        <p:nvSpPr>
          <p:cNvPr id="17" name="TextBox 16"/>
          <p:cNvSpPr txBox="1"/>
          <p:nvPr/>
        </p:nvSpPr>
        <p:spPr>
          <a:xfrm>
            <a:off x="581025" y="1924050"/>
            <a:ext cx="5954713" cy="584200"/>
          </a:xfrm>
          <a:prstGeom prst="rect">
            <a:avLst/>
          </a:prstGeom>
          <a:noFill/>
          <a:ln w="9525">
            <a:noFill/>
          </a:ln>
        </p:spPr>
        <p:txBody>
          <a:bodyPr wrap="none">
            <a:spAutoFit/>
          </a:bodyPr>
          <a:lstStyle/>
          <a:p>
            <a:pPr lvl="0" eaLnBrk="1" hangingPunct="1"/>
            <a:r>
              <a:rPr lang="zh-CN" altLang="en-US" sz="3200" b="1" dirty="0">
                <a:solidFill>
                  <a:srgbClr val="FF0000"/>
                </a:solidFill>
                <a:latin typeface="黑体" panose="02010609060101010101" pitchFamily="49" charset="-122"/>
                <a:ea typeface="黑体" panose="02010609060101010101" pitchFamily="49" charset="-122"/>
              </a:rPr>
              <a:t>清楚</a:t>
            </a:r>
            <a:r>
              <a:rPr lang="en-US" altLang="zh-CN" sz="3200" b="1" dirty="0">
                <a:latin typeface="黑体" panose="02010609060101010101" pitchFamily="49" charset="-122"/>
                <a:ea typeface="黑体" panose="02010609060101010101" pitchFamily="49" charset="-122"/>
              </a:rPr>
              <a:t>——</a:t>
            </a:r>
            <a:r>
              <a:rPr lang="zh-CN" altLang="en-US" sz="3200" b="1" dirty="0">
                <a:latin typeface="黑体" panose="02010609060101010101" pitchFamily="49" charset="-122"/>
                <a:ea typeface="黑体" panose="02010609060101010101" pitchFamily="49" charset="-122"/>
              </a:rPr>
              <a:t>明白    </a:t>
            </a:r>
            <a:r>
              <a:rPr lang="zh-CN" altLang="en-US" sz="3200" b="1" dirty="0">
                <a:solidFill>
                  <a:srgbClr val="FF0000"/>
                </a:solidFill>
                <a:latin typeface="黑体" panose="02010609060101010101" pitchFamily="49" charset="-122"/>
                <a:ea typeface="黑体" panose="02010609060101010101" pitchFamily="49" charset="-122"/>
              </a:rPr>
              <a:t>准时</a:t>
            </a:r>
            <a:r>
              <a:rPr lang="en-US" altLang="zh-CN" sz="3200" b="1" dirty="0">
                <a:latin typeface="黑体" panose="02010609060101010101" pitchFamily="49" charset="-122"/>
                <a:ea typeface="黑体" panose="02010609060101010101" pitchFamily="49" charset="-122"/>
              </a:rPr>
              <a:t>——</a:t>
            </a:r>
            <a:r>
              <a:rPr lang="zh-CN" altLang="en-US" sz="3200" b="1" dirty="0">
                <a:latin typeface="黑体" panose="02010609060101010101" pitchFamily="49" charset="-122"/>
                <a:ea typeface="黑体" panose="02010609060101010101" pitchFamily="49" charset="-122"/>
              </a:rPr>
              <a:t>按时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组合 27"/>
          <p:cNvGrpSpPr/>
          <p:nvPr/>
        </p:nvGrpSpPr>
        <p:grpSpPr>
          <a:xfrm>
            <a:off x="2947988" y="609600"/>
            <a:ext cx="1930400" cy="723900"/>
            <a:chOff x="2694384" y="508317"/>
            <a:chExt cx="1845563" cy="637982"/>
          </a:xfrm>
        </p:grpSpPr>
        <p:sp>
          <p:nvSpPr>
            <p:cNvPr id="3" name="矩形: 圆角 28"/>
            <p:cNvSpPr/>
            <p:nvPr/>
          </p:nvSpPr>
          <p:spPr bwMode="auto">
            <a:xfrm rot="19996946">
              <a:off x="2694384" y="609051"/>
              <a:ext cx="564597" cy="471492"/>
            </a:xfrm>
            <a:prstGeom prst="roundRect">
              <a:avLst/>
            </a:prstGeom>
            <a:solidFill>
              <a:srgbClr val="FFCCCC"/>
            </a:solidFill>
            <a:ln>
              <a:solidFill>
                <a:srgbClr val="FF9999">
                  <a:alpha val="30196"/>
                </a:srgb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多</a:t>
              </a:r>
            </a:p>
          </p:txBody>
        </p:sp>
        <p:sp>
          <p:nvSpPr>
            <p:cNvPr id="4" name="矩形: 圆角 29"/>
            <p:cNvSpPr/>
            <p:nvPr/>
          </p:nvSpPr>
          <p:spPr bwMode="auto">
            <a:xfrm rot="432022">
              <a:off x="3359151" y="508317"/>
              <a:ext cx="564597" cy="471492"/>
            </a:xfrm>
            <a:prstGeom prst="roundRect">
              <a:avLst/>
            </a:prstGeom>
            <a:solidFill>
              <a:srgbClr val="CCFFCC"/>
            </a:solidFill>
            <a:ln>
              <a:solidFill>
                <a:srgbClr val="99FF99">
                  <a:alpha val="20000"/>
                </a:srgb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音</a:t>
              </a:r>
            </a:p>
          </p:txBody>
        </p:sp>
        <p:sp>
          <p:nvSpPr>
            <p:cNvPr id="5" name="矩形: 圆角 30"/>
            <p:cNvSpPr/>
            <p:nvPr/>
          </p:nvSpPr>
          <p:spPr bwMode="auto">
            <a:xfrm rot="1932324">
              <a:off x="3973832" y="674808"/>
              <a:ext cx="566115" cy="471491"/>
            </a:xfrm>
            <a:prstGeom prst="roundRect">
              <a:avLst/>
            </a:prstGeom>
            <a:solidFill>
              <a:srgbClr val="FFCC99"/>
            </a:solidFill>
            <a:ln>
              <a:solidFill>
                <a:srgbClr val="FFCC66"/>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字</a:t>
              </a:r>
            </a:p>
          </p:txBody>
        </p:sp>
      </p:grpSp>
      <p:grpSp>
        <p:nvGrpSpPr>
          <p:cNvPr id="23555" name="组合 6"/>
          <p:cNvGrpSpPr/>
          <p:nvPr/>
        </p:nvGrpSpPr>
        <p:grpSpPr>
          <a:xfrm>
            <a:off x="439738" y="1679575"/>
            <a:ext cx="1389062" cy="2162175"/>
            <a:chOff x="1137539" y="1757340"/>
            <a:chExt cx="1389021" cy="2162419"/>
          </a:xfrm>
        </p:grpSpPr>
        <p:pic>
          <p:nvPicPr>
            <p:cNvPr id="23569" name="Picture 2" descr="E:\图库。\嵌图\113.jpg"/>
            <p:cNvPicPr>
              <a:picLocks noChangeAspect="1"/>
            </p:cNvPicPr>
            <p:nvPr/>
          </p:nvPicPr>
          <p:blipFill>
            <a:blip r:embed="rId2"/>
            <a:stretch>
              <a:fillRect/>
            </a:stretch>
          </p:blipFill>
          <p:spPr>
            <a:xfrm>
              <a:off x="1137539" y="1757340"/>
              <a:ext cx="1389021" cy="2162419"/>
            </a:xfrm>
            <a:prstGeom prst="rect">
              <a:avLst/>
            </a:prstGeom>
            <a:noFill/>
            <a:ln w="9525">
              <a:noFill/>
            </a:ln>
          </p:spPr>
        </p:pic>
        <p:sp>
          <p:nvSpPr>
            <p:cNvPr id="23570" name="TextBox 5"/>
            <p:cNvSpPr txBox="1"/>
            <p:nvPr/>
          </p:nvSpPr>
          <p:spPr>
            <a:xfrm>
              <a:off x="1556726" y="2943257"/>
              <a:ext cx="699209" cy="707966"/>
            </a:xfrm>
            <a:prstGeom prst="rect">
              <a:avLst/>
            </a:prstGeom>
            <a:noFill/>
            <a:ln w="9525">
              <a:noFill/>
            </a:ln>
          </p:spPr>
          <p:txBody>
            <a:bodyPr wrap="none">
              <a:spAutoFit/>
            </a:bodyPr>
            <a:lstStyle/>
            <a:p>
              <a:pPr lvl="0" eaLnBrk="1" hangingPunct="1"/>
              <a:r>
                <a:rPr lang="zh-CN" altLang="en-US" sz="4000" b="1" dirty="0">
                  <a:solidFill>
                    <a:srgbClr val="0000FF"/>
                  </a:solidFill>
                  <a:latin typeface="黑体" panose="02010609060101010101" pitchFamily="49" charset="-122"/>
                  <a:ea typeface="黑体" panose="02010609060101010101" pitchFamily="49" charset="-122"/>
                </a:rPr>
                <a:t>要</a:t>
              </a:r>
            </a:p>
          </p:txBody>
        </p:sp>
      </p:grpSp>
      <p:sp>
        <p:nvSpPr>
          <p:cNvPr id="8" name="左大括号 7"/>
          <p:cNvSpPr/>
          <p:nvPr/>
        </p:nvSpPr>
        <p:spPr>
          <a:xfrm>
            <a:off x="1851025" y="1989138"/>
            <a:ext cx="431800" cy="1800225"/>
          </a:xfrm>
          <a:prstGeom prst="leftBrace">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TextBox 8"/>
          <p:cNvSpPr txBox="1"/>
          <p:nvPr/>
        </p:nvSpPr>
        <p:spPr>
          <a:xfrm>
            <a:off x="2222500" y="1725613"/>
            <a:ext cx="2357438" cy="522288"/>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err="1">
                <a:ln>
                  <a:noFill/>
                </a:ln>
                <a:solidFill>
                  <a:schemeClr val="tx1"/>
                </a:solidFill>
                <a:effectLst/>
                <a:uLnTx/>
                <a:uFillTx/>
                <a:latin typeface="+mn-ea"/>
                <a:ea typeface="+mn-ea"/>
                <a:cs typeface="+mn-cs"/>
              </a:rPr>
              <a:t>yào</a:t>
            </a:r>
            <a:r>
              <a:rPr kumimoji="0" lang="en-US" altLang="zh-CN" sz="2800" b="1" i="0" u="none" strike="noStrike" kern="1200" cap="none" spc="0" normalizeH="0" baseline="0" noProof="0" dirty="0">
                <a:ln>
                  <a:noFill/>
                </a:ln>
                <a:solidFill>
                  <a:schemeClr val="tx1"/>
                </a:solidFill>
                <a:effectLst/>
                <a:uLnTx/>
                <a:uFillTx/>
                <a:latin typeface="+mn-ea"/>
                <a:ea typeface="+mn-ea"/>
                <a:cs typeface="+mn-cs"/>
              </a:rPr>
              <a:t>(       )</a:t>
            </a:r>
            <a:endParaRPr kumimoji="0" lang="zh-CN" altLang="en-US" sz="2800" b="1" i="0" u="none" strike="noStrike" kern="1200" cap="none" spc="0" normalizeH="0" baseline="0" noProof="0" dirty="0">
              <a:ln>
                <a:noFill/>
              </a:ln>
              <a:solidFill>
                <a:schemeClr val="tx1"/>
              </a:solidFill>
              <a:effectLst/>
              <a:uLnTx/>
              <a:uFillTx/>
              <a:latin typeface="+mn-ea"/>
              <a:ea typeface="+mn-ea"/>
              <a:cs typeface="+mn-cs"/>
            </a:endParaRPr>
          </a:p>
        </p:txBody>
      </p:sp>
      <p:sp>
        <p:nvSpPr>
          <p:cNvPr id="11" name="TextBox 10"/>
          <p:cNvSpPr txBox="1"/>
          <p:nvPr/>
        </p:nvSpPr>
        <p:spPr>
          <a:xfrm>
            <a:off x="2252663" y="3317875"/>
            <a:ext cx="2357438" cy="522288"/>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err="1">
                <a:ln>
                  <a:noFill/>
                </a:ln>
                <a:solidFill>
                  <a:schemeClr val="tx1"/>
                </a:solidFill>
                <a:effectLst/>
                <a:uLnTx/>
                <a:uFillTx/>
                <a:latin typeface="+mn-ea"/>
                <a:ea typeface="+mn-ea"/>
                <a:cs typeface="+mn-cs"/>
              </a:rPr>
              <a:t>yāo</a:t>
            </a:r>
            <a:r>
              <a:rPr kumimoji="0" lang="en-US" altLang="zh-CN" sz="2800" b="1" i="0" u="none" strike="noStrike" kern="1200" cap="none" spc="0" normalizeH="0" baseline="0" noProof="0" dirty="0">
                <a:ln>
                  <a:noFill/>
                </a:ln>
                <a:solidFill>
                  <a:schemeClr val="tx1"/>
                </a:solidFill>
                <a:effectLst/>
                <a:uLnTx/>
                <a:uFillTx/>
                <a:latin typeface="+mn-ea"/>
                <a:ea typeface="+mn-ea"/>
                <a:cs typeface="+mn-cs"/>
              </a:rPr>
              <a:t>(       )</a:t>
            </a:r>
            <a:endParaRPr kumimoji="0" lang="zh-CN" altLang="en-US" sz="2800" b="1" i="0" u="none" strike="noStrike" kern="1200" cap="none" spc="0" normalizeH="0" baseline="0" noProof="0" dirty="0">
              <a:ln>
                <a:noFill/>
              </a:ln>
              <a:solidFill>
                <a:schemeClr val="tx1"/>
              </a:solidFill>
              <a:effectLst/>
              <a:uLnTx/>
              <a:uFillTx/>
              <a:latin typeface="+mn-ea"/>
              <a:ea typeface="+mn-ea"/>
              <a:cs typeface="+mn-cs"/>
            </a:endParaRPr>
          </a:p>
        </p:txBody>
      </p:sp>
      <p:sp>
        <p:nvSpPr>
          <p:cNvPr id="10" name="TextBox 9"/>
          <p:cNvSpPr txBox="1"/>
          <p:nvPr/>
        </p:nvSpPr>
        <p:spPr>
          <a:xfrm>
            <a:off x="3144838" y="1624013"/>
            <a:ext cx="1111250" cy="647700"/>
          </a:xfrm>
          <a:prstGeom prst="rect">
            <a:avLst/>
          </a:prstGeom>
          <a:noFill/>
          <a:ln w="9525">
            <a:noFill/>
          </a:ln>
        </p:spPr>
        <p:txBody>
          <a:bodyPr wrap="none">
            <a:spAutoFit/>
          </a:bodyPr>
          <a:lstStyle/>
          <a:p>
            <a:pPr lvl="0" eaLnBrk="1" hangingPunct="1"/>
            <a:r>
              <a:rPr lang="zh-CN" altLang="en-US" sz="3600" b="1" dirty="0">
                <a:solidFill>
                  <a:srgbClr val="FF00FF"/>
                </a:solidFill>
                <a:latin typeface="楷体_GB2312" pitchFamily="49" charset="-122"/>
                <a:ea typeface="楷体_GB2312" pitchFamily="49" charset="-122"/>
              </a:rPr>
              <a:t>不要</a:t>
            </a:r>
          </a:p>
        </p:txBody>
      </p:sp>
      <p:sp>
        <p:nvSpPr>
          <p:cNvPr id="13" name="TextBox 12"/>
          <p:cNvSpPr txBox="1"/>
          <p:nvPr/>
        </p:nvSpPr>
        <p:spPr>
          <a:xfrm>
            <a:off x="3144838" y="3201988"/>
            <a:ext cx="1111250" cy="646112"/>
          </a:xfrm>
          <a:prstGeom prst="rect">
            <a:avLst/>
          </a:prstGeom>
          <a:noFill/>
          <a:ln w="9525">
            <a:noFill/>
          </a:ln>
        </p:spPr>
        <p:txBody>
          <a:bodyPr wrap="none">
            <a:spAutoFit/>
          </a:bodyPr>
          <a:lstStyle/>
          <a:p>
            <a:pPr lvl="0" eaLnBrk="1" hangingPunct="1"/>
            <a:r>
              <a:rPr lang="zh-CN" altLang="en-US" sz="3600" b="1" dirty="0">
                <a:solidFill>
                  <a:srgbClr val="FF00FF"/>
                </a:solidFill>
                <a:latin typeface="楷体_GB2312" pitchFamily="49" charset="-122"/>
                <a:ea typeface="楷体_GB2312" pitchFamily="49" charset="-122"/>
              </a:rPr>
              <a:t>要求</a:t>
            </a:r>
          </a:p>
        </p:txBody>
      </p:sp>
      <p:grpSp>
        <p:nvGrpSpPr>
          <p:cNvPr id="23561" name="组合 6"/>
          <p:cNvGrpSpPr/>
          <p:nvPr/>
        </p:nvGrpSpPr>
        <p:grpSpPr>
          <a:xfrm>
            <a:off x="4624388" y="1752600"/>
            <a:ext cx="1389062" cy="2162175"/>
            <a:chOff x="1137539" y="1757340"/>
            <a:chExt cx="1389021" cy="2162419"/>
          </a:xfrm>
        </p:grpSpPr>
        <p:pic>
          <p:nvPicPr>
            <p:cNvPr id="23567" name="Picture 2" descr="E:\图库。\嵌图\113.jpg"/>
            <p:cNvPicPr>
              <a:picLocks noChangeAspect="1"/>
            </p:cNvPicPr>
            <p:nvPr/>
          </p:nvPicPr>
          <p:blipFill>
            <a:blip r:embed="rId2"/>
            <a:stretch>
              <a:fillRect/>
            </a:stretch>
          </p:blipFill>
          <p:spPr>
            <a:xfrm>
              <a:off x="1137539" y="1757340"/>
              <a:ext cx="1389021" cy="2162419"/>
            </a:xfrm>
            <a:prstGeom prst="rect">
              <a:avLst/>
            </a:prstGeom>
            <a:noFill/>
            <a:ln w="9525">
              <a:noFill/>
            </a:ln>
          </p:spPr>
        </p:pic>
        <p:sp>
          <p:nvSpPr>
            <p:cNvPr id="23568" name="TextBox 5"/>
            <p:cNvSpPr txBox="1"/>
            <p:nvPr/>
          </p:nvSpPr>
          <p:spPr>
            <a:xfrm>
              <a:off x="1556726" y="2943257"/>
              <a:ext cx="699209" cy="707966"/>
            </a:xfrm>
            <a:prstGeom prst="rect">
              <a:avLst/>
            </a:prstGeom>
            <a:noFill/>
            <a:ln w="9525">
              <a:noFill/>
            </a:ln>
          </p:spPr>
          <p:txBody>
            <a:bodyPr wrap="none">
              <a:spAutoFit/>
            </a:bodyPr>
            <a:lstStyle/>
            <a:p>
              <a:pPr lvl="0" eaLnBrk="1" hangingPunct="1"/>
              <a:r>
                <a:rPr lang="zh-CN" altLang="en-US" sz="4000" b="1" dirty="0">
                  <a:solidFill>
                    <a:srgbClr val="0000FF"/>
                  </a:solidFill>
                  <a:latin typeface="黑体" panose="02010609060101010101" pitchFamily="49" charset="-122"/>
                  <a:ea typeface="黑体" panose="02010609060101010101" pitchFamily="49" charset="-122"/>
                </a:rPr>
                <a:t>还</a:t>
              </a:r>
            </a:p>
          </p:txBody>
        </p:sp>
      </p:grpSp>
      <p:sp>
        <p:nvSpPr>
          <p:cNvPr id="17" name="左大括号 16"/>
          <p:cNvSpPr/>
          <p:nvPr/>
        </p:nvSpPr>
        <p:spPr>
          <a:xfrm>
            <a:off x="6035675" y="2062163"/>
            <a:ext cx="431800" cy="1800225"/>
          </a:xfrm>
          <a:prstGeom prst="leftBrace">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 name="TextBox 17"/>
          <p:cNvSpPr txBox="1"/>
          <p:nvPr/>
        </p:nvSpPr>
        <p:spPr>
          <a:xfrm>
            <a:off x="6407150" y="1798638"/>
            <a:ext cx="2357438" cy="522288"/>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err="1">
                <a:ln>
                  <a:noFill/>
                </a:ln>
                <a:solidFill>
                  <a:schemeClr val="tx1"/>
                </a:solidFill>
                <a:effectLst/>
                <a:uLnTx/>
                <a:uFillTx/>
                <a:latin typeface="+mn-ea"/>
                <a:ea typeface="+mn-ea"/>
                <a:cs typeface="+mn-cs"/>
              </a:rPr>
              <a:t>huán</a:t>
            </a:r>
            <a:r>
              <a:rPr kumimoji="0" lang="en-US" altLang="zh-CN" sz="2800" b="1" i="0" u="none" strike="noStrike" kern="1200" cap="none" spc="0" normalizeH="0" baseline="0" noProof="0" dirty="0">
                <a:ln>
                  <a:noFill/>
                </a:ln>
                <a:solidFill>
                  <a:schemeClr val="tx1"/>
                </a:solidFill>
                <a:effectLst/>
                <a:uLnTx/>
                <a:uFillTx/>
                <a:latin typeface="+mn-ea"/>
                <a:ea typeface="+mn-ea"/>
                <a:cs typeface="+mn-cs"/>
              </a:rPr>
              <a:t>(      )</a:t>
            </a:r>
            <a:endParaRPr kumimoji="0" lang="zh-CN" altLang="en-US" sz="2800" b="1" i="0" u="none" strike="noStrike" kern="1200" cap="none" spc="0" normalizeH="0" baseline="0" noProof="0" dirty="0">
              <a:ln>
                <a:noFill/>
              </a:ln>
              <a:solidFill>
                <a:schemeClr val="tx1"/>
              </a:solidFill>
              <a:effectLst/>
              <a:uLnTx/>
              <a:uFillTx/>
              <a:latin typeface="+mn-ea"/>
              <a:ea typeface="+mn-ea"/>
              <a:cs typeface="+mn-cs"/>
            </a:endParaRPr>
          </a:p>
        </p:txBody>
      </p:sp>
      <p:sp>
        <p:nvSpPr>
          <p:cNvPr id="19" name="TextBox 18"/>
          <p:cNvSpPr txBox="1"/>
          <p:nvPr/>
        </p:nvSpPr>
        <p:spPr>
          <a:xfrm>
            <a:off x="6437313" y="3390900"/>
            <a:ext cx="2357438" cy="522288"/>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err="1">
                <a:ln>
                  <a:noFill/>
                </a:ln>
                <a:solidFill>
                  <a:schemeClr val="tx1"/>
                </a:solidFill>
                <a:effectLst/>
                <a:uLnTx/>
                <a:uFillTx/>
                <a:latin typeface="+mn-ea"/>
                <a:ea typeface="+mn-ea"/>
                <a:cs typeface="+mn-cs"/>
              </a:rPr>
              <a:t>hái</a:t>
            </a:r>
            <a:r>
              <a:rPr kumimoji="0" lang="en-US" altLang="zh-CN" sz="2800" b="1" i="0" u="none" strike="noStrike" kern="1200" cap="none" spc="0" normalizeH="0" baseline="0" noProof="0" dirty="0">
                <a:ln>
                  <a:noFill/>
                </a:ln>
                <a:solidFill>
                  <a:schemeClr val="tx1"/>
                </a:solidFill>
                <a:effectLst/>
                <a:uLnTx/>
                <a:uFillTx/>
                <a:latin typeface="+mn-ea"/>
                <a:ea typeface="+mn-ea"/>
                <a:cs typeface="+mn-cs"/>
              </a:rPr>
              <a:t>(       )</a:t>
            </a:r>
            <a:endParaRPr kumimoji="0" lang="zh-CN" altLang="en-US" sz="2800" b="1" i="0" u="none" strike="noStrike" kern="1200" cap="none" spc="0" normalizeH="0" baseline="0" noProof="0" dirty="0">
              <a:ln>
                <a:noFill/>
              </a:ln>
              <a:solidFill>
                <a:schemeClr val="tx1"/>
              </a:solidFill>
              <a:effectLst/>
              <a:uLnTx/>
              <a:uFillTx/>
              <a:latin typeface="+mn-ea"/>
              <a:ea typeface="+mn-ea"/>
              <a:cs typeface="+mn-cs"/>
            </a:endParaRPr>
          </a:p>
        </p:txBody>
      </p:sp>
      <p:sp>
        <p:nvSpPr>
          <p:cNvPr id="20" name="TextBox 19"/>
          <p:cNvSpPr txBox="1"/>
          <p:nvPr/>
        </p:nvSpPr>
        <p:spPr>
          <a:xfrm>
            <a:off x="7329488" y="1697038"/>
            <a:ext cx="1111250" cy="647700"/>
          </a:xfrm>
          <a:prstGeom prst="rect">
            <a:avLst/>
          </a:prstGeom>
          <a:noFill/>
          <a:ln w="9525">
            <a:noFill/>
          </a:ln>
        </p:spPr>
        <p:txBody>
          <a:bodyPr wrap="none">
            <a:spAutoFit/>
          </a:bodyPr>
          <a:lstStyle/>
          <a:p>
            <a:pPr lvl="0" eaLnBrk="1" hangingPunct="1"/>
            <a:r>
              <a:rPr lang="zh-CN" altLang="en-US" sz="3600" b="1" dirty="0">
                <a:solidFill>
                  <a:srgbClr val="FF00FF"/>
                </a:solidFill>
                <a:latin typeface="楷体_GB2312" pitchFamily="49" charset="-122"/>
                <a:ea typeface="楷体_GB2312" pitchFamily="49" charset="-122"/>
              </a:rPr>
              <a:t>还给</a:t>
            </a:r>
          </a:p>
        </p:txBody>
      </p:sp>
      <p:sp>
        <p:nvSpPr>
          <p:cNvPr id="21" name="TextBox 20"/>
          <p:cNvSpPr txBox="1"/>
          <p:nvPr/>
        </p:nvSpPr>
        <p:spPr>
          <a:xfrm>
            <a:off x="7329488" y="3275013"/>
            <a:ext cx="1111250" cy="646112"/>
          </a:xfrm>
          <a:prstGeom prst="rect">
            <a:avLst/>
          </a:prstGeom>
          <a:noFill/>
          <a:ln w="9525">
            <a:noFill/>
          </a:ln>
        </p:spPr>
        <p:txBody>
          <a:bodyPr wrap="none">
            <a:spAutoFit/>
          </a:bodyPr>
          <a:lstStyle/>
          <a:p>
            <a:pPr lvl="0" eaLnBrk="1" hangingPunct="1"/>
            <a:r>
              <a:rPr lang="zh-CN" altLang="en-US" sz="3600" b="1" dirty="0">
                <a:solidFill>
                  <a:srgbClr val="FF00FF"/>
                </a:solidFill>
                <a:latin typeface="楷体_GB2312" pitchFamily="49" charset="-122"/>
                <a:ea typeface="楷体_GB2312" pitchFamily="49" charset="-122"/>
              </a:rPr>
              <a:t>还要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80">
                                          <p:stCondLst>
                                            <p:cond delay="0"/>
                                          </p:stCondLst>
                                        </p:cTn>
                                        <p:tgtEl>
                                          <p:spTgt spid="13"/>
                                        </p:tgtEl>
                                      </p:cBhvr>
                                    </p:animEffect>
                                    <p:anim calcmode="lin" valueType="num">
                                      <p:cBhvr>
                                        <p:cTn id="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
                                        </p:tgtEl>
                                      </p:cBhvr>
                                      <p:to x="100000" y="60000"/>
                                    </p:animScale>
                                    <p:animScale>
                                      <p:cBhvr>
                                        <p:cTn id="32" dur="166" decel="50000">
                                          <p:stCondLst>
                                            <p:cond delay="676"/>
                                          </p:stCondLst>
                                        </p:cTn>
                                        <p:tgtEl>
                                          <p:spTgt spid="13"/>
                                        </p:tgtEl>
                                      </p:cBhvr>
                                      <p:to x="100000" y="100000"/>
                                    </p:animScale>
                                    <p:animScale>
                                      <p:cBhvr>
                                        <p:cTn id="33" dur="26">
                                          <p:stCondLst>
                                            <p:cond delay="1312"/>
                                          </p:stCondLst>
                                        </p:cTn>
                                        <p:tgtEl>
                                          <p:spTgt spid="13"/>
                                        </p:tgtEl>
                                      </p:cBhvr>
                                      <p:to x="100000" y="80000"/>
                                    </p:animScale>
                                    <p:animScale>
                                      <p:cBhvr>
                                        <p:cTn id="34" dur="166" decel="50000">
                                          <p:stCondLst>
                                            <p:cond delay="1338"/>
                                          </p:stCondLst>
                                        </p:cTn>
                                        <p:tgtEl>
                                          <p:spTgt spid="13"/>
                                        </p:tgtEl>
                                      </p:cBhvr>
                                      <p:to x="100000" y="100000"/>
                                    </p:animScale>
                                    <p:animScale>
                                      <p:cBhvr>
                                        <p:cTn id="35" dur="26">
                                          <p:stCondLst>
                                            <p:cond delay="1642"/>
                                          </p:stCondLst>
                                        </p:cTn>
                                        <p:tgtEl>
                                          <p:spTgt spid="13"/>
                                        </p:tgtEl>
                                      </p:cBhvr>
                                      <p:to x="100000" y="90000"/>
                                    </p:animScale>
                                    <p:animScale>
                                      <p:cBhvr>
                                        <p:cTn id="36" dur="166" decel="50000">
                                          <p:stCondLst>
                                            <p:cond delay="1668"/>
                                          </p:stCondLst>
                                        </p:cTn>
                                        <p:tgtEl>
                                          <p:spTgt spid="13"/>
                                        </p:tgtEl>
                                      </p:cBhvr>
                                      <p:to x="100000" y="100000"/>
                                    </p:animScale>
                                    <p:animScale>
                                      <p:cBhvr>
                                        <p:cTn id="37" dur="26">
                                          <p:stCondLst>
                                            <p:cond delay="1808"/>
                                          </p:stCondLst>
                                        </p:cTn>
                                        <p:tgtEl>
                                          <p:spTgt spid="13"/>
                                        </p:tgtEl>
                                      </p:cBhvr>
                                      <p:to x="100000" y="95000"/>
                                    </p:animScale>
                                    <p:animScale>
                                      <p:cBhvr>
                                        <p:cTn id="38" dur="166" decel="50000">
                                          <p:stCondLst>
                                            <p:cond delay="1834"/>
                                          </p:stCondLst>
                                        </p:cTn>
                                        <p:tgtEl>
                                          <p:spTgt spid="1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80">
                                          <p:stCondLst>
                                            <p:cond delay="0"/>
                                          </p:stCondLst>
                                        </p:cTn>
                                        <p:tgtEl>
                                          <p:spTgt spid="20"/>
                                        </p:tgtEl>
                                      </p:cBhvr>
                                    </p:animEffect>
                                    <p:anim calcmode="lin" valueType="num">
                                      <p:cBhvr>
                                        <p:cTn id="4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9" dur="26">
                                          <p:stCondLst>
                                            <p:cond delay="650"/>
                                          </p:stCondLst>
                                        </p:cTn>
                                        <p:tgtEl>
                                          <p:spTgt spid="20"/>
                                        </p:tgtEl>
                                      </p:cBhvr>
                                      <p:to x="100000" y="60000"/>
                                    </p:animScale>
                                    <p:animScale>
                                      <p:cBhvr>
                                        <p:cTn id="50" dur="166" decel="50000">
                                          <p:stCondLst>
                                            <p:cond delay="676"/>
                                          </p:stCondLst>
                                        </p:cTn>
                                        <p:tgtEl>
                                          <p:spTgt spid="20"/>
                                        </p:tgtEl>
                                      </p:cBhvr>
                                      <p:to x="100000" y="100000"/>
                                    </p:animScale>
                                    <p:animScale>
                                      <p:cBhvr>
                                        <p:cTn id="51" dur="26">
                                          <p:stCondLst>
                                            <p:cond delay="1312"/>
                                          </p:stCondLst>
                                        </p:cTn>
                                        <p:tgtEl>
                                          <p:spTgt spid="20"/>
                                        </p:tgtEl>
                                      </p:cBhvr>
                                      <p:to x="100000" y="80000"/>
                                    </p:animScale>
                                    <p:animScale>
                                      <p:cBhvr>
                                        <p:cTn id="52" dur="166" decel="50000">
                                          <p:stCondLst>
                                            <p:cond delay="1338"/>
                                          </p:stCondLst>
                                        </p:cTn>
                                        <p:tgtEl>
                                          <p:spTgt spid="20"/>
                                        </p:tgtEl>
                                      </p:cBhvr>
                                      <p:to x="100000" y="100000"/>
                                    </p:animScale>
                                    <p:animScale>
                                      <p:cBhvr>
                                        <p:cTn id="53" dur="26">
                                          <p:stCondLst>
                                            <p:cond delay="1642"/>
                                          </p:stCondLst>
                                        </p:cTn>
                                        <p:tgtEl>
                                          <p:spTgt spid="20"/>
                                        </p:tgtEl>
                                      </p:cBhvr>
                                      <p:to x="100000" y="90000"/>
                                    </p:animScale>
                                    <p:animScale>
                                      <p:cBhvr>
                                        <p:cTn id="54" dur="166" decel="50000">
                                          <p:stCondLst>
                                            <p:cond delay="1668"/>
                                          </p:stCondLst>
                                        </p:cTn>
                                        <p:tgtEl>
                                          <p:spTgt spid="20"/>
                                        </p:tgtEl>
                                      </p:cBhvr>
                                      <p:to x="100000" y="100000"/>
                                    </p:animScale>
                                    <p:animScale>
                                      <p:cBhvr>
                                        <p:cTn id="55" dur="26">
                                          <p:stCondLst>
                                            <p:cond delay="1808"/>
                                          </p:stCondLst>
                                        </p:cTn>
                                        <p:tgtEl>
                                          <p:spTgt spid="20"/>
                                        </p:tgtEl>
                                      </p:cBhvr>
                                      <p:to x="100000" y="95000"/>
                                    </p:animScale>
                                    <p:animScale>
                                      <p:cBhvr>
                                        <p:cTn id="56" dur="166" decel="50000">
                                          <p:stCondLst>
                                            <p:cond delay="1834"/>
                                          </p:stCondLst>
                                        </p:cTn>
                                        <p:tgtEl>
                                          <p:spTgt spid="20"/>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80">
                                          <p:stCondLst>
                                            <p:cond delay="0"/>
                                          </p:stCondLst>
                                        </p:cTn>
                                        <p:tgtEl>
                                          <p:spTgt spid="21"/>
                                        </p:tgtEl>
                                      </p:cBhvr>
                                    </p:animEffect>
                                    <p:anim calcmode="lin" valueType="num">
                                      <p:cBhvr>
                                        <p:cTn id="6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67" dur="26">
                                          <p:stCondLst>
                                            <p:cond delay="650"/>
                                          </p:stCondLst>
                                        </p:cTn>
                                        <p:tgtEl>
                                          <p:spTgt spid="21"/>
                                        </p:tgtEl>
                                      </p:cBhvr>
                                      <p:to x="100000" y="60000"/>
                                    </p:animScale>
                                    <p:animScale>
                                      <p:cBhvr>
                                        <p:cTn id="68" dur="166" decel="50000">
                                          <p:stCondLst>
                                            <p:cond delay="676"/>
                                          </p:stCondLst>
                                        </p:cTn>
                                        <p:tgtEl>
                                          <p:spTgt spid="21"/>
                                        </p:tgtEl>
                                      </p:cBhvr>
                                      <p:to x="100000" y="100000"/>
                                    </p:animScale>
                                    <p:animScale>
                                      <p:cBhvr>
                                        <p:cTn id="69" dur="26">
                                          <p:stCondLst>
                                            <p:cond delay="1312"/>
                                          </p:stCondLst>
                                        </p:cTn>
                                        <p:tgtEl>
                                          <p:spTgt spid="21"/>
                                        </p:tgtEl>
                                      </p:cBhvr>
                                      <p:to x="100000" y="80000"/>
                                    </p:animScale>
                                    <p:animScale>
                                      <p:cBhvr>
                                        <p:cTn id="70" dur="166" decel="50000">
                                          <p:stCondLst>
                                            <p:cond delay="1338"/>
                                          </p:stCondLst>
                                        </p:cTn>
                                        <p:tgtEl>
                                          <p:spTgt spid="21"/>
                                        </p:tgtEl>
                                      </p:cBhvr>
                                      <p:to x="100000" y="100000"/>
                                    </p:animScale>
                                    <p:animScale>
                                      <p:cBhvr>
                                        <p:cTn id="71" dur="26">
                                          <p:stCondLst>
                                            <p:cond delay="1642"/>
                                          </p:stCondLst>
                                        </p:cTn>
                                        <p:tgtEl>
                                          <p:spTgt spid="21"/>
                                        </p:tgtEl>
                                      </p:cBhvr>
                                      <p:to x="100000" y="90000"/>
                                    </p:animScale>
                                    <p:animScale>
                                      <p:cBhvr>
                                        <p:cTn id="72" dur="166" decel="50000">
                                          <p:stCondLst>
                                            <p:cond delay="1668"/>
                                          </p:stCondLst>
                                        </p:cTn>
                                        <p:tgtEl>
                                          <p:spTgt spid="21"/>
                                        </p:tgtEl>
                                      </p:cBhvr>
                                      <p:to x="100000" y="100000"/>
                                    </p:animScale>
                                    <p:animScale>
                                      <p:cBhvr>
                                        <p:cTn id="73" dur="26">
                                          <p:stCondLst>
                                            <p:cond delay="1808"/>
                                          </p:stCondLst>
                                        </p:cTn>
                                        <p:tgtEl>
                                          <p:spTgt spid="21"/>
                                        </p:tgtEl>
                                      </p:cBhvr>
                                      <p:to x="100000" y="95000"/>
                                    </p:animScale>
                                    <p:animScale>
                                      <p:cBhvr>
                                        <p:cTn id="74"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3" descr="图片3">
            <a:hlinkClick r:id="rId2" action="ppaction://hlinkfile"/>
          </p:cNvPr>
          <p:cNvPicPr>
            <a:picLocks noChangeAspect="1"/>
          </p:cNvPicPr>
          <p:nvPr/>
        </p:nvPicPr>
        <p:blipFill>
          <a:blip r:embed="rId3"/>
          <a:stretch>
            <a:fillRect/>
          </a:stretch>
        </p:blipFill>
        <p:spPr>
          <a:xfrm>
            <a:off x="3433763" y="222250"/>
            <a:ext cx="2001837" cy="1401763"/>
          </a:xfrm>
          <a:prstGeom prst="rect">
            <a:avLst/>
          </a:prstGeom>
          <a:noFill/>
          <a:ln w="9525">
            <a:noFill/>
          </a:ln>
        </p:spPr>
      </p:pic>
      <p:grpSp>
        <p:nvGrpSpPr>
          <p:cNvPr id="24579" name="组合 7"/>
          <p:cNvGrpSpPr/>
          <p:nvPr/>
        </p:nvGrpSpPr>
        <p:grpSpPr>
          <a:xfrm>
            <a:off x="179388" y="84138"/>
            <a:ext cx="2927350" cy="1003300"/>
            <a:chOff x="179512" y="84330"/>
            <a:chExt cx="2927161" cy="1002532"/>
          </a:xfrm>
        </p:grpSpPr>
        <p:grpSp>
          <p:nvGrpSpPr>
            <p:cNvPr id="24582" name="组合 3"/>
            <p:cNvGrpSpPr/>
            <p:nvPr/>
          </p:nvGrpSpPr>
          <p:grpSpPr>
            <a:xfrm>
              <a:off x="885872" y="483518"/>
              <a:ext cx="2220801" cy="544595"/>
              <a:chOff x="1610558" y="939497"/>
              <a:chExt cx="2221001" cy="659622"/>
            </a:xfrm>
          </p:grpSpPr>
          <p:pic>
            <p:nvPicPr>
              <p:cNvPr id="24584" name="图片 1"/>
              <p:cNvPicPr>
                <a:picLocks noChangeAspect="1"/>
              </p:cNvPicPr>
              <p:nvPr/>
            </p:nvPicPr>
            <p:blipFill>
              <a:blip r:embed="rId4">
                <a:clrChange>
                  <a:clrFrom>
                    <a:srgbClr val="FFFEFD"/>
                  </a:clrFrom>
                  <a:clrTo>
                    <a:srgbClr val="FFFEFD">
                      <a:alpha val="0"/>
                    </a:srgbClr>
                  </a:clrTo>
                </a:clrChange>
              </a:blip>
              <a:stretch>
                <a:fillRect/>
              </a:stretch>
            </p:blipFill>
            <p:spPr>
              <a:xfrm>
                <a:off x="1743398" y="991683"/>
                <a:ext cx="2088161" cy="607436"/>
              </a:xfrm>
              <a:prstGeom prst="rect">
                <a:avLst/>
              </a:prstGeom>
              <a:noFill/>
              <a:ln w="9525">
                <a:noFill/>
              </a:ln>
            </p:spPr>
          </p:pic>
          <p:sp>
            <p:nvSpPr>
              <p:cNvPr id="24585" name="文本框 2"/>
              <p:cNvSpPr txBox="1"/>
              <p:nvPr/>
            </p:nvSpPr>
            <p:spPr>
              <a:xfrm>
                <a:off x="1610558" y="939497"/>
                <a:ext cx="1927143" cy="634109"/>
              </a:xfrm>
              <a:prstGeom prst="rect">
                <a:avLst/>
              </a:prstGeom>
              <a:noFill/>
              <a:ln w="9525">
                <a:noFill/>
              </a:ln>
            </p:spPr>
            <p:txBody>
              <a:bodyPr>
                <a:spAutoFit/>
              </a:bodyPr>
              <a:lstStyle/>
              <a:p>
                <a:pPr lvl="0" algn="ctr" eaLnBrk="1" hangingPunct="1"/>
                <a:r>
                  <a:rPr lang="zh-CN" altLang="en-US" sz="2800" b="1" dirty="0">
                    <a:solidFill>
                      <a:srgbClr val="0070C0"/>
                    </a:solidFill>
                    <a:latin typeface="黑体" panose="02010609060101010101" pitchFamily="49" charset="-122"/>
                    <a:ea typeface="黑体" panose="02010609060101010101" pitchFamily="49" charset="-122"/>
                  </a:rPr>
                  <a:t>整体感知</a:t>
                </a:r>
              </a:p>
            </p:txBody>
          </p:sp>
        </p:grpSp>
        <p:pic>
          <p:nvPicPr>
            <p:cNvPr id="24583" name="Picture 8" descr="F:\外部文件\状元矢量无对联.png"/>
            <p:cNvPicPr>
              <a:picLocks noChangeAspect="1"/>
            </p:cNvPicPr>
            <p:nvPr/>
          </p:nvPicPr>
          <p:blipFill>
            <a:blip r:embed="rId5"/>
            <a:stretch>
              <a:fillRect/>
            </a:stretch>
          </p:blipFill>
          <p:spPr>
            <a:xfrm>
              <a:off x="179512" y="84330"/>
              <a:ext cx="991131" cy="1002532"/>
            </a:xfrm>
            <a:prstGeom prst="rect">
              <a:avLst/>
            </a:prstGeom>
            <a:noFill/>
            <a:ln w="9525">
              <a:noFill/>
            </a:ln>
          </p:spPr>
        </p:pic>
      </p:grpSp>
      <p:sp>
        <p:nvSpPr>
          <p:cNvPr id="24580" name="TextBox 4"/>
          <p:cNvSpPr txBox="1"/>
          <p:nvPr/>
        </p:nvSpPr>
        <p:spPr>
          <a:xfrm>
            <a:off x="654050" y="1601788"/>
            <a:ext cx="7791450" cy="1009650"/>
          </a:xfrm>
          <a:prstGeom prst="rect">
            <a:avLst/>
          </a:prstGeom>
          <a:noFill/>
          <a:ln w="9525">
            <a:noFill/>
          </a:ln>
        </p:spPr>
        <p:txBody>
          <a:bodyPr>
            <a:spAutoFit/>
          </a:bodyPr>
          <a:lstStyle/>
          <a:p>
            <a:pPr lvl="0" eaLnBrk="1" hangingPunct="1">
              <a:lnSpc>
                <a:spcPct val="110000"/>
              </a:lnSpc>
            </a:pPr>
            <a:r>
              <a:rPr lang="zh-CN" altLang="en-US" sz="2800" b="1" dirty="0">
                <a:latin typeface="Calibri" panose="020F0502020204030204" pitchFamily="34" charset="0"/>
                <a:ea typeface="宋体" panose="02010600030101010101" pitchFamily="2" charset="-122"/>
              </a:rPr>
              <a:t>          听朗读，自由朗读课文，读准字音，读通课文，说说动物王园发生了什么事呢？</a:t>
            </a:r>
            <a:endParaRPr lang="zh-CN" altLang="en-US" sz="2800" b="1" dirty="0">
              <a:solidFill>
                <a:srgbClr val="0000FF"/>
              </a:solidFill>
              <a:latin typeface="Calibri" panose="020F0502020204030204" pitchFamily="34" charset="0"/>
              <a:ea typeface="宋体" panose="02010600030101010101" pitchFamily="2" charset="-122"/>
            </a:endParaRPr>
          </a:p>
        </p:txBody>
      </p:sp>
      <p:pic>
        <p:nvPicPr>
          <p:cNvPr id="24581" name="Picture 10"/>
          <p:cNvPicPr>
            <a:picLocks noChangeAspect="1"/>
          </p:cNvPicPr>
          <p:nvPr/>
        </p:nvPicPr>
        <p:blipFill>
          <a:blip r:embed="rId6"/>
          <a:stretch>
            <a:fillRect/>
          </a:stretch>
        </p:blipFill>
        <p:spPr>
          <a:xfrm>
            <a:off x="1274763" y="2601913"/>
            <a:ext cx="6319837" cy="2447925"/>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32138" y="1355725"/>
            <a:ext cx="5692775" cy="2492375"/>
          </a:xfrm>
          <a:prstGeom prst="rect">
            <a:avLst/>
          </a:prstGeom>
          <a:solidFill>
            <a:srgbClr val="FFCCCC">
              <a:alpha val="77646"/>
            </a:srgbClr>
          </a:solidFill>
          <a:ln w="9525">
            <a:noFill/>
          </a:ln>
        </p:spPr>
        <p:txBody>
          <a:bodyPr>
            <a:spAutoFit/>
          </a:bodyPr>
          <a:lstStyle/>
          <a:p>
            <a:pPr lvl="0" eaLnBrk="1" hangingPunct="1">
              <a:lnSpc>
                <a:spcPct val="120000"/>
              </a:lnSpc>
            </a:pPr>
            <a:r>
              <a:rPr lang="zh-CN" altLang="en-US" sz="2600" b="1" dirty="0">
                <a:solidFill>
                  <a:srgbClr val="FF00FF"/>
                </a:solidFill>
                <a:latin typeface="楷体_GB2312" pitchFamily="49" charset="-122"/>
                <a:ea typeface="楷体_GB2312" pitchFamily="49" charset="-122"/>
              </a:rPr>
              <a:t>    </a:t>
            </a:r>
            <a:r>
              <a:rPr lang="zh-CN" altLang="en-US" sz="2600" b="1" dirty="0">
                <a:solidFill>
                  <a:srgbClr val="0000FF"/>
                </a:solidFill>
                <a:latin typeface="楷体_GB2312" pitchFamily="49" charset="-122"/>
                <a:ea typeface="楷体_GB2312" pitchFamily="49" charset="-122"/>
              </a:rPr>
              <a:t>老虎要开森林大会，让狗熊去通知大家，狗熊开始几次没把通知的时间、地点说清楚，最后在动物们的帮助下，终于把通知讲清楚了，大家都准时来参加了森林大会。</a:t>
            </a:r>
          </a:p>
        </p:txBody>
      </p:sp>
      <p:pic>
        <p:nvPicPr>
          <p:cNvPr id="25603" name="Picture 4"/>
          <p:cNvPicPr>
            <a:picLocks noChangeAspect="1"/>
          </p:cNvPicPr>
          <p:nvPr/>
        </p:nvPicPr>
        <p:blipFill>
          <a:blip r:embed="rId2">
            <a:clrChange>
              <a:clrFrom>
                <a:srgbClr val="FFFFFF"/>
              </a:clrFrom>
              <a:clrTo>
                <a:srgbClr val="FFFFFF">
                  <a:alpha val="0"/>
                </a:srgbClr>
              </a:clrTo>
            </a:clrChange>
          </a:blip>
          <a:srcRect t="9715" r="7936"/>
          <a:stretch>
            <a:fillRect/>
          </a:stretch>
        </p:blipFill>
        <p:spPr>
          <a:xfrm>
            <a:off x="30163" y="1419225"/>
            <a:ext cx="2917825" cy="26495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650" y="569913"/>
            <a:ext cx="6316663" cy="523875"/>
          </a:xfrm>
          <a:prstGeom prst="rect">
            <a:avLst/>
          </a:prstGeom>
          <a:noFill/>
          <a:ln w="9525">
            <a:noFill/>
          </a:ln>
        </p:spPr>
        <p:txBody>
          <a:bodyPr wrap="none">
            <a:spAutoFit/>
          </a:bodyPr>
          <a:lstStyle/>
          <a:p>
            <a:pPr lvl="0" eaLnBrk="1" hangingPunct="1"/>
            <a:r>
              <a:rPr lang="zh-CN" altLang="en-US" sz="2800" b="1" dirty="0">
                <a:latin typeface="黑体" panose="02010609060101010101" pitchFamily="49" charset="-122"/>
                <a:ea typeface="黑体" panose="02010609060101010101" pitchFamily="49" charset="-122"/>
              </a:rPr>
              <a:t>课文中写到了动物王国的哪几种动物？</a:t>
            </a:r>
          </a:p>
        </p:txBody>
      </p:sp>
      <p:grpSp>
        <p:nvGrpSpPr>
          <p:cNvPr id="4" name="组合 3"/>
          <p:cNvGrpSpPr/>
          <p:nvPr/>
        </p:nvGrpSpPr>
        <p:grpSpPr>
          <a:xfrm>
            <a:off x="6300788" y="1901825"/>
            <a:ext cx="2419350" cy="2290763"/>
            <a:chOff x="1008898" y="1779662"/>
            <a:chExt cx="2419350" cy="2290340"/>
          </a:xfrm>
        </p:grpSpPr>
        <p:pic>
          <p:nvPicPr>
            <p:cNvPr id="26634" name="Picture 2"/>
            <p:cNvPicPr>
              <a:picLocks noChangeAspect="1"/>
            </p:cNvPicPr>
            <p:nvPr/>
          </p:nvPicPr>
          <p:blipFill>
            <a:blip r:embed="rId2"/>
            <a:srcRect t="32227"/>
            <a:stretch>
              <a:fillRect/>
            </a:stretch>
          </p:blipFill>
          <p:spPr>
            <a:xfrm>
              <a:off x="1008898" y="1779662"/>
              <a:ext cx="2419350" cy="1730051"/>
            </a:xfrm>
            <a:prstGeom prst="rect">
              <a:avLst/>
            </a:prstGeom>
            <a:noFill/>
            <a:ln w="9525">
              <a:noFill/>
            </a:ln>
          </p:spPr>
        </p:pic>
        <p:sp>
          <p:nvSpPr>
            <p:cNvPr id="26635" name="TextBox 2"/>
            <p:cNvSpPr txBox="1"/>
            <p:nvPr/>
          </p:nvSpPr>
          <p:spPr>
            <a:xfrm>
              <a:off x="1547664" y="3546782"/>
              <a:ext cx="906017" cy="523220"/>
            </a:xfrm>
            <a:prstGeom prst="rect">
              <a:avLst/>
            </a:prstGeom>
            <a:noFill/>
            <a:ln w="9525">
              <a:noFill/>
            </a:ln>
          </p:spPr>
          <p:txBody>
            <a:bodyPr wrap="none">
              <a:spAutoFit/>
            </a:bodyPr>
            <a:lstStyle/>
            <a:p>
              <a:pPr lvl="0" eaLnBrk="1" hangingPunct="1"/>
              <a:r>
                <a:rPr lang="zh-CN" altLang="en-US" sz="2800" b="1" dirty="0">
                  <a:solidFill>
                    <a:srgbClr val="0000FF"/>
                  </a:solidFill>
                  <a:latin typeface="黑体" panose="02010609060101010101" pitchFamily="49" charset="-122"/>
                  <a:ea typeface="黑体" panose="02010609060101010101" pitchFamily="49" charset="-122"/>
                </a:rPr>
                <a:t>狐狸</a:t>
              </a:r>
            </a:p>
          </p:txBody>
        </p:sp>
      </p:grpSp>
      <p:grpSp>
        <p:nvGrpSpPr>
          <p:cNvPr id="5" name="组合 4"/>
          <p:cNvGrpSpPr/>
          <p:nvPr/>
        </p:nvGrpSpPr>
        <p:grpSpPr>
          <a:xfrm>
            <a:off x="485775" y="1606550"/>
            <a:ext cx="3338513" cy="2779713"/>
            <a:chOff x="249852" y="1569735"/>
            <a:chExt cx="3338455" cy="2779794"/>
          </a:xfrm>
        </p:grpSpPr>
        <p:pic>
          <p:nvPicPr>
            <p:cNvPr id="26632" name="Picture 4" descr="http://img.taopic.com/uploads/allimg/130327/267859-13032G1322442.jpg"/>
            <p:cNvPicPr>
              <a:picLocks noChangeAspect="1"/>
            </p:cNvPicPr>
            <p:nvPr/>
          </p:nvPicPr>
          <p:blipFill>
            <a:blip r:embed="rId3"/>
            <a:srcRect b="16331"/>
            <a:stretch>
              <a:fillRect/>
            </a:stretch>
          </p:blipFill>
          <p:spPr>
            <a:xfrm>
              <a:off x="249852" y="1569735"/>
              <a:ext cx="3338455" cy="2301620"/>
            </a:xfrm>
            <a:prstGeom prst="rect">
              <a:avLst/>
            </a:prstGeom>
            <a:noFill/>
            <a:ln w="9525">
              <a:noFill/>
            </a:ln>
          </p:spPr>
        </p:pic>
        <p:sp>
          <p:nvSpPr>
            <p:cNvPr id="26633" name="TextBox 6"/>
            <p:cNvSpPr txBox="1"/>
            <p:nvPr/>
          </p:nvSpPr>
          <p:spPr>
            <a:xfrm>
              <a:off x="1403648" y="3826309"/>
              <a:ext cx="906017" cy="523220"/>
            </a:xfrm>
            <a:prstGeom prst="rect">
              <a:avLst/>
            </a:prstGeom>
            <a:noFill/>
            <a:ln w="9525">
              <a:noFill/>
            </a:ln>
          </p:spPr>
          <p:txBody>
            <a:bodyPr wrap="none">
              <a:spAutoFit/>
            </a:bodyPr>
            <a:lstStyle/>
            <a:p>
              <a:pPr lvl="0" eaLnBrk="1" hangingPunct="1"/>
              <a:r>
                <a:rPr lang="zh-CN" altLang="en-US" sz="2800" b="1" dirty="0">
                  <a:solidFill>
                    <a:srgbClr val="0000FF"/>
                  </a:solidFill>
                  <a:latin typeface="黑体" panose="02010609060101010101" pitchFamily="49" charset="-122"/>
                  <a:ea typeface="黑体" panose="02010609060101010101" pitchFamily="49" charset="-122"/>
                </a:rPr>
                <a:t>老虎</a:t>
              </a:r>
            </a:p>
          </p:txBody>
        </p:sp>
      </p:grpSp>
      <p:grpSp>
        <p:nvGrpSpPr>
          <p:cNvPr id="6" name="组合 5"/>
          <p:cNvGrpSpPr/>
          <p:nvPr/>
        </p:nvGrpSpPr>
        <p:grpSpPr>
          <a:xfrm>
            <a:off x="3779838" y="1885950"/>
            <a:ext cx="2006600" cy="2530475"/>
            <a:chOff x="3347864" y="1717252"/>
            <a:chExt cx="2006585" cy="2530563"/>
          </a:xfrm>
        </p:grpSpPr>
        <p:pic>
          <p:nvPicPr>
            <p:cNvPr id="26630" name="Picture 6" descr="http://imgx.xiawu.com/xzimg/i4/i1/17462030908493012/T1Lb0aFq4eXXXXXXXX_!!0-item_pic.jpg"/>
            <p:cNvPicPr>
              <a:picLocks noChangeAspect="1"/>
            </p:cNvPicPr>
            <p:nvPr/>
          </p:nvPicPr>
          <p:blipFill>
            <a:blip r:embed="rId4">
              <a:clrChange>
                <a:clrFrom>
                  <a:srgbClr val="FFFFFF"/>
                </a:clrFrom>
                <a:clrTo>
                  <a:srgbClr val="FFFFFF">
                    <a:alpha val="0"/>
                  </a:srgbClr>
                </a:clrTo>
              </a:clrChange>
            </a:blip>
            <a:stretch>
              <a:fillRect/>
            </a:stretch>
          </p:blipFill>
          <p:spPr>
            <a:xfrm>
              <a:off x="3347864" y="1717252"/>
              <a:ext cx="2006585" cy="2006585"/>
            </a:xfrm>
            <a:prstGeom prst="rect">
              <a:avLst/>
            </a:prstGeom>
            <a:noFill/>
            <a:ln w="9525">
              <a:noFill/>
            </a:ln>
          </p:spPr>
        </p:pic>
        <p:sp>
          <p:nvSpPr>
            <p:cNvPr id="26631" name="TextBox 9"/>
            <p:cNvSpPr txBox="1"/>
            <p:nvPr/>
          </p:nvSpPr>
          <p:spPr>
            <a:xfrm>
              <a:off x="3898147" y="3724595"/>
              <a:ext cx="906017" cy="523220"/>
            </a:xfrm>
            <a:prstGeom prst="rect">
              <a:avLst/>
            </a:prstGeom>
            <a:noFill/>
            <a:ln w="9525">
              <a:noFill/>
            </a:ln>
          </p:spPr>
          <p:txBody>
            <a:bodyPr wrap="none">
              <a:spAutoFit/>
            </a:bodyPr>
            <a:lstStyle/>
            <a:p>
              <a:pPr lvl="0" eaLnBrk="1" hangingPunct="1"/>
              <a:r>
                <a:rPr lang="zh-CN" altLang="en-US" sz="2800" b="1" dirty="0">
                  <a:solidFill>
                    <a:srgbClr val="0000FF"/>
                  </a:solidFill>
                  <a:latin typeface="黑体" panose="02010609060101010101" pitchFamily="49" charset="-122"/>
                  <a:ea typeface="黑体" panose="02010609060101010101" pitchFamily="49" charset="-122"/>
                </a:rPr>
                <a:t>狗熊</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87450" y="555625"/>
            <a:ext cx="2149475" cy="3690938"/>
            <a:chOff x="899592" y="555526"/>
            <a:chExt cx="2150645" cy="3691572"/>
          </a:xfrm>
        </p:grpSpPr>
        <p:pic>
          <p:nvPicPr>
            <p:cNvPr id="27654" name="Picture 2" descr="http://www.hui-ben.com/yiwu/20150207/news_img/20121018170453.jpg"/>
            <p:cNvPicPr>
              <a:picLocks noChangeAspect="1"/>
            </p:cNvPicPr>
            <p:nvPr/>
          </p:nvPicPr>
          <p:blipFill>
            <a:blip r:embed="rId2"/>
            <a:stretch>
              <a:fillRect/>
            </a:stretch>
          </p:blipFill>
          <p:spPr>
            <a:xfrm>
              <a:off x="899592" y="555526"/>
              <a:ext cx="2150645" cy="3107683"/>
            </a:xfrm>
            <a:prstGeom prst="rect">
              <a:avLst/>
            </a:prstGeom>
            <a:noFill/>
            <a:ln w="9525">
              <a:noFill/>
            </a:ln>
          </p:spPr>
        </p:pic>
        <p:sp>
          <p:nvSpPr>
            <p:cNvPr id="27655" name="TextBox 2"/>
            <p:cNvSpPr txBox="1"/>
            <p:nvPr/>
          </p:nvSpPr>
          <p:spPr>
            <a:xfrm>
              <a:off x="1475656" y="3723878"/>
              <a:ext cx="1266693" cy="523220"/>
            </a:xfrm>
            <a:prstGeom prst="rect">
              <a:avLst/>
            </a:prstGeom>
            <a:noFill/>
            <a:ln w="9525">
              <a:noFill/>
            </a:ln>
          </p:spPr>
          <p:txBody>
            <a:bodyPr wrap="none">
              <a:spAutoFit/>
            </a:bodyPr>
            <a:lstStyle/>
            <a:p>
              <a:pPr lvl="0" eaLnBrk="1" hangingPunct="1"/>
              <a:r>
                <a:rPr lang="zh-CN" altLang="en-US" sz="2800" b="1" dirty="0">
                  <a:solidFill>
                    <a:srgbClr val="0000FF"/>
                  </a:solidFill>
                  <a:latin typeface="黑体" panose="02010609060101010101" pitchFamily="49" charset="-122"/>
                  <a:ea typeface="黑体" panose="02010609060101010101" pitchFamily="49" charset="-122"/>
                </a:rPr>
                <a:t>大灰狼</a:t>
              </a:r>
            </a:p>
          </p:txBody>
        </p:sp>
      </p:grpSp>
      <p:grpSp>
        <p:nvGrpSpPr>
          <p:cNvPr id="4" name="组合 3"/>
          <p:cNvGrpSpPr/>
          <p:nvPr/>
        </p:nvGrpSpPr>
        <p:grpSpPr>
          <a:xfrm>
            <a:off x="4643438" y="806450"/>
            <a:ext cx="2857500" cy="3394075"/>
            <a:chOff x="4644008" y="805709"/>
            <a:chExt cx="2857500" cy="3394736"/>
          </a:xfrm>
        </p:grpSpPr>
        <p:pic>
          <p:nvPicPr>
            <p:cNvPr id="27652" name="Picture 4" descr="http://p4.so.qhmsg.com/t01ca2acffd2cbdc964.jpg"/>
            <p:cNvPicPr>
              <a:picLocks noChangeAspect="1"/>
            </p:cNvPicPr>
            <p:nvPr/>
          </p:nvPicPr>
          <p:blipFill>
            <a:blip r:embed="rId3"/>
            <a:stretch>
              <a:fillRect/>
            </a:stretch>
          </p:blipFill>
          <p:spPr>
            <a:xfrm>
              <a:off x="4644008" y="805709"/>
              <a:ext cx="2857500" cy="2857500"/>
            </a:xfrm>
            <a:prstGeom prst="rect">
              <a:avLst/>
            </a:prstGeom>
            <a:noFill/>
            <a:ln w="9525">
              <a:noFill/>
            </a:ln>
          </p:spPr>
        </p:pic>
        <p:sp>
          <p:nvSpPr>
            <p:cNvPr id="27653" name="TextBox 5"/>
            <p:cNvSpPr txBox="1"/>
            <p:nvPr/>
          </p:nvSpPr>
          <p:spPr>
            <a:xfrm>
              <a:off x="5439411" y="3677225"/>
              <a:ext cx="1266693" cy="523220"/>
            </a:xfrm>
            <a:prstGeom prst="rect">
              <a:avLst/>
            </a:prstGeom>
            <a:noFill/>
            <a:ln w="9525">
              <a:noFill/>
            </a:ln>
          </p:spPr>
          <p:txBody>
            <a:bodyPr wrap="none">
              <a:spAutoFit/>
            </a:bodyPr>
            <a:lstStyle/>
            <a:p>
              <a:pPr lvl="0" eaLnBrk="1" hangingPunct="1"/>
              <a:r>
                <a:rPr lang="zh-CN" altLang="en-US" sz="2800" b="1" dirty="0">
                  <a:solidFill>
                    <a:srgbClr val="0000FF"/>
                  </a:solidFill>
                  <a:latin typeface="黑体" panose="02010609060101010101" pitchFamily="49" charset="-122"/>
                  <a:ea typeface="黑体" panose="02010609060101010101" pitchFamily="49" charset="-122"/>
                </a:rPr>
                <a:t>梅花鹿</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3"/>
          <p:cNvSpPr/>
          <p:nvPr/>
        </p:nvSpPr>
        <p:spPr>
          <a:xfrm>
            <a:off x="306388" y="1308100"/>
            <a:ext cx="4446587" cy="493713"/>
          </a:xfrm>
          <a:prstGeom prst="rect">
            <a:avLst/>
          </a:prstGeom>
          <a:noFill/>
          <a:ln w="9525">
            <a:noFill/>
          </a:ln>
        </p:spPr>
        <p:txBody>
          <a:bodyPr>
            <a:spAutoFit/>
          </a:bodyPr>
          <a:lstStyle/>
          <a:p>
            <a:pPr lvl="0" eaLnBrk="1" hangingPunct="1"/>
            <a:r>
              <a:rPr lang="zh-CN" altLang="en-US" sz="2600" b="1" dirty="0">
                <a:latin typeface="楷体_GB2312" pitchFamily="49" charset="-122"/>
                <a:ea typeface="楷体_GB2312" pitchFamily="49" charset="-122"/>
              </a:rPr>
              <a:t>默读课文，思考下列问题。</a:t>
            </a:r>
            <a:endParaRPr lang="en-US" altLang="zh-CN" sz="2600" b="1" dirty="0">
              <a:latin typeface="楷体_GB2312" pitchFamily="49" charset="-122"/>
              <a:ea typeface="楷体_GB2312" pitchFamily="49" charset="-122"/>
            </a:endParaRPr>
          </a:p>
        </p:txBody>
      </p:sp>
      <p:sp>
        <p:nvSpPr>
          <p:cNvPr id="6" name="TextBox 4"/>
          <p:cNvSpPr txBox="1"/>
          <p:nvPr/>
        </p:nvSpPr>
        <p:spPr>
          <a:xfrm>
            <a:off x="468630" y="1770380"/>
            <a:ext cx="6487160" cy="1874520"/>
          </a:xfrm>
          <a:prstGeom prst="rect">
            <a:avLst/>
          </a:prstGeom>
          <a:noFill/>
          <a:ln w="9525">
            <a:noFill/>
          </a:ln>
        </p:spPr>
        <p:txBody>
          <a:bodyPr wrap="square">
            <a:spAutoFit/>
          </a:bodyPr>
          <a:lstStyle/>
          <a:p>
            <a:pPr lvl="0" eaLnBrk="1" hangingPunct="1">
              <a:lnSpc>
                <a:spcPct val="150000"/>
              </a:lnSpc>
            </a:pPr>
            <a:r>
              <a:rPr lang="zh-CN" altLang="en-US" sz="2600" b="1" dirty="0">
                <a:solidFill>
                  <a:srgbClr val="0000FF"/>
                </a:solidFill>
                <a:latin typeface="黑体" panose="02010609060101010101" pitchFamily="49" charset="-122"/>
                <a:ea typeface="黑体" panose="02010609060101010101" pitchFamily="49" charset="-122"/>
              </a:rPr>
              <a:t>动物王国要开大会，狗熊一共给动物们下</a:t>
            </a:r>
          </a:p>
          <a:p>
            <a:pPr lvl="0" eaLnBrk="1" hangingPunct="1">
              <a:lnSpc>
                <a:spcPct val="150000"/>
              </a:lnSpc>
            </a:pPr>
            <a:r>
              <a:rPr lang="zh-CN" altLang="en-US" sz="2600" b="1" dirty="0">
                <a:solidFill>
                  <a:srgbClr val="0000FF"/>
                </a:solidFill>
                <a:latin typeface="黑体" panose="02010609060101010101" pitchFamily="49" charset="-122"/>
                <a:ea typeface="黑体" panose="02010609060101010101" pitchFamily="49" charset="-122"/>
              </a:rPr>
              <a:t>了几次通知？</a:t>
            </a:r>
          </a:p>
          <a:p>
            <a:pPr lvl="0" eaLnBrk="1" hangingPunct="1">
              <a:lnSpc>
                <a:spcPct val="150000"/>
              </a:lnSpc>
            </a:pPr>
            <a:r>
              <a:rPr lang="zh-CN" altLang="en-US" sz="2600" b="1" dirty="0">
                <a:solidFill>
                  <a:srgbClr val="0000FF"/>
                </a:solidFill>
                <a:latin typeface="黑体" panose="02010609060101010101" pitchFamily="49" charset="-122"/>
                <a:ea typeface="黑体" panose="02010609060101010101" pitchFamily="49" charset="-122"/>
              </a:rPr>
              <a:t>把狗熊的通知用</a:t>
            </a:r>
            <a:r>
              <a:rPr lang="en-US" altLang="zh-CN" sz="2600" b="1" dirty="0">
                <a:solidFill>
                  <a:srgbClr val="0000FF"/>
                </a:solidFill>
                <a:latin typeface="黑体" panose="02010609060101010101" pitchFamily="49" charset="-122"/>
                <a:ea typeface="黑体" panose="02010609060101010101" pitchFamily="49" charset="-122"/>
              </a:rPr>
              <a:t>“——”</a:t>
            </a:r>
            <a:r>
              <a:rPr lang="zh-CN" altLang="en-US" sz="2600" b="1" dirty="0">
                <a:solidFill>
                  <a:srgbClr val="0000FF"/>
                </a:solidFill>
                <a:latin typeface="黑体" panose="02010609060101010101" pitchFamily="49" charset="-122"/>
                <a:ea typeface="黑体" panose="02010609060101010101" pitchFamily="49" charset="-122"/>
              </a:rPr>
              <a:t>画下来。</a:t>
            </a:r>
          </a:p>
        </p:txBody>
      </p:sp>
      <p:grpSp>
        <p:nvGrpSpPr>
          <p:cNvPr id="28676" name="组合 6"/>
          <p:cNvGrpSpPr/>
          <p:nvPr/>
        </p:nvGrpSpPr>
        <p:grpSpPr>
          <a:xfrm>
            <a:off x="179388" y="84138"/>
            <a:ext cx="2927350" cy="1003300"/>
            <a:chOff x="179512" y="84330"/>
            <a:chExt cx="2927161" cy="1002532"/>
          </a:xfrm>
        </p:grpSpPr>
        <p:grpSp>
          <p:nvGrpSpPr>
            <p:cNvPr id="28679" name="组合 3"/>
            <p:cNvGrpSpPr/>
            <p:nvPr/>
          </p:nvGrpSpPr>
          <p:grpSpPr>
            <a:xfrm>
              <a:off x="885872" y="483518"/>
              <a:ext cx="2220801" cy="544595"/>
              <a:chOff x="1610558" y="939497"/>
              <a:chExt cx="2221001" cy="659622"/>
            </a:xfrm>
          </p:grpSpPr>
          <p:pic>
            <p:nvPicPr>
              <p:cNvPr id="28681" name="图片 1"/>
              <p:cNvPicPr>
                <a:picLocks noChangeAspect="1"/>
              </p:cNvPicPr>
              <p:nvPr/>
            </p:nvPicPr>
            <p:blipFill>
              <a:blip r:embed="rId2">
                <a:clrChange>
                  <a:clrFrom>
                    <a:srgbClr val="FFFEFD"/>
                  </a:clrFrom>
                  <a:clrTo>
                    <a:srgbClr val="FFFEFD">
                      <a:alpha val="0"/>
                    </a:srgbClr>
                  </a:clrTo>
                </a:clrChange>
              </a:blip>
              <a:stretch>
                <a:fillRect/>
              </a:stretch>
            </p:blipFill>
            <p:spPr>
              <a:xfrm>
                <a:off x="1743398" y="991683"/>
                <a:ext cx="2088161" cy="607436"/>
              </a:xfrm>
              <a:prstGeom prst="rect">
                <a:avLst/>
              </a:prstGeom>
              <a:noFill/>
              <a:ln w="9525">
                <a:noFill/>
              </a:ln>
            </p:spPr>
          </p:pic>
          <p:sp>
            <p:nvSpPr>
              <p:cNvPr id="28682" name="文本框 2"/>
              <p:cNvSpPr txBox="1"/>
              <p:nvPr/>
            </p:nvSpPr>
            <p:spPr>
              <a:xfrm>
                <a:off x="1610558" y="939497"/>
                <a:ext cx="1927143" cy="634109"/>
              </a:xfrm>
              <a:prstGeom prst="rect">
                <a:avLst/>
              </a:prstGeom>
              <a:noFill/>
              <a:ln w="9525">
                <a:noFill/>
              </a:ln>
            </p:spPr>
            <p:txBody>
              <a:bodyPr>
                <a:spAutoFit/>
              </a:bodyPr>
              <a:lstStyle/>
              <a:p>
                <a:pPr lvl="0" algn="ctr" eaLnBrk="1" hangingPunct="1"/>
                <a:r>
                  <a:rPr lang="zh-CN" altLang="en-US" sz="2800" b="1" dirty="0">
                    <a:solidFill>
                      <a:srgbClr val="0070C0"/>
                    </a:solidFill>
                    <a:latin typeface="黑体" panose="02010609060101010101" pitchFamily="49" charset="-122"/>
                    <a:ea typeface="黑体" panose="02010609060101010101" pitchFamily="49" charset="-122"/>
                  </a:rPr>
                  <a:t>课文解读</a:t>
                </a:r>
              </a:p>
            </p:txBody>
          </p:sp>
        </p:grpSp>
        <p:pic>
          <p:nvPicPr>
            <p:cNvPr id="28680" name="Picture 8" descr="F:\外部文件\状元矢量无对联.png"/>
            <p:cNvPicPr>
              <a:picLocks noChangeAspect="1"/>
            </p:cNvPicPr>
            <p:nvPr/>
          </p:nvPicPr>
          <p:blipFill>
            <a:blip r:embed="rId3"/>
            <a:stretch>
              <a:fillRect/>
            </a:stretch>
          </p:blipFill>
          <p:spPr>
            <a:xfrm>
              <a:off x="179512" y="84330"/>
              <a:ext cx="991131" cy="1002532"/>
            </a:xfrm>
            <a:prstGeom prst="rect">
              <a:avLst/>
            </a:prstGeom>
            <a:noFill/>
            <a:ln w="9525">
              <a:noFill/>
            </a:ln>
          </p:spPr>
        </p:pic>
      </p:grpSp>
      <p:sp>
        <p:nvSpPr>
          <p:cNvPr id="2" name="矩形 1"/>
          <p:cNvSpPr/>
          <p:nvPr/>
        </p:nvSpPr>
        <p:spPr>
          <a:xfrm>
            <a:off x="2813172" y="3840403"/>
            <a:ext cx="1231427"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54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Calibri" panose="020F0502020204030204" pitchFamily="34" charset="0"/>
                <a:ea typeface="宋体" panose="02010600030101010101" pitchFamily="2" charset="-122"/>
                <a:cs typeface="+mn-cs"/>
              </a:rPr>
              <a:t>4</a:t>
            </a:r>
            <a:r>
              <a:rPr kumimoji="0" lang="zh-CN" altLang="en-US" sz="54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Calibri" panose="020F0502020204030204" pitchFamily="34" charset="0"/>
                <a:ea typeface="宋体" panose="02010600030101010101" pitchFamily="2" charset="-122"/>
                <a:cs typeface="+mn-cs"/>
              </a:rPr>
              <a:t>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charRg st="0" end="25"/>
                                            </p:txEl>
                                          </p:spTgt>
                                        </p:tgtEl>
                                        <p:attrNameLst>
                                          <p:attrName>style.visibility</p:attrName>
                                        </p:attrNameLst>
                                      </p:cBhvr>
                                      <p:to>
                                        <p:strVal val="visible"/>
                                      </p:to>
                                    </p:set>
                                    <p:animEffect transition="in" filter="fade">
                                      <p:cBhvr>
                                        <p:cTn id="7" dur="500"/>
                                        <p:tgtEl>
                                          <p:spTgt spid="6">
                                            <p:txEl>
                                              <p:charRg st="0" end="2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charRg st="1" end="1"/>
                                            </p:txEl>
                                          </p:spTgt>
                                        </p:tgtEl>
                                        <p:attrNameLst>
                                          <p:attrName>style.visibility</p:attrName>
                                        </p:attrNameLst>
                                      </p:cBhvr>
                                      <p:to>
                                        <p:strVal val="visible"/>
                                      </p:to>
                                    </p:set>
                                    <p:animEffect transition="in" filter="fade">
                                      <p:cBhvr>
                                        <p:cTn id="12" dur="500"/>
                                        <p:tgtEl>
                                          <p:spTgt spid="6">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charRg st="1" end="1"/>
                                            </p:txEl>
                                          </p:spTgt>
                                        </p:tgtEl>
                                        <p:attrNameLst>
                                          <p:attrName>style.visibility</p:attrName>
                                        </p:attrNameLst>
                                      </p:cBhvr>
                                      <p:to>
                                        <p:strVal val="visible"/>
                                      </p:to>
                                    </p:set>
                                    <p:animEffect transition="in" filter="fade">
                                      <p:cBhvr>
                                        <p:cTn id="17" dur="500"/>
                                        <p:tgtEl>
                                          <p:spTgt spid="6">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80">
                                          <p:stCondLst>
                                            <p:cond delay="0"/>
                                          </p:stCondLst>
                                        </p:cTn>
                                        <p:tgtEl>
                                          <p:spTgt spid="2"/>
                                        </p:tgtEl>
                                      </p:cBhvr>
                                    </p:animEffect>
                                    <p:anim calcmode="lin" valueType="num">
                                      <p:cBhvr>
                                        <p:cTn id="2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8" dur="26">
                                          <p:stCondLst>
                                            <p:cond delay="650"/>
                                          </p:stCondLst>
                                        </p:cTn>
                                        <p:tgtEl>
                                          <p:spTgt spid="2"/>
                                        </p:tgtEl>
                                      </p:cBhvr>
                                      <p:to x="100000" y="60000"/>
                                    </p:animScale>
                                    <p:animScale>
                                      <p:cBhvr>
                                        <p:cTn id="29" dur="166" decel="50000">
                                          <p:stCondLst>
                                            <p:cond delay="676"/>
                                          </p:stCondLst>
                                        </p:cTn>
                                        <p:tgtEl>
                                          <p:spTgt spid="2"/>
                                        </p:tgtEl>
                                      </p:cBhvr>
                                      <p:to x="100000" y="100000"/>
                                    </p:animScale>
                                    <p:animScale>
                                      <p:cBhvr>
                                        <p:cTn id="30" dur="26">
                                          <p:stCondLst>
                                            <p:cond delay="1312"/>
                                          </p:stCondLst>
                                        </p:cTn>
                                        <p:tgtEl>
                                          <p:spTgt spid="2"/>
                                        </p:tgtEl>
                                      </p:cBhvr>
                                      <p:to x="100000" y="80000"/>
                                    </p:animScale>
                                    <p:animScale>
                                      <p:cBhvr>
                                        <p:cTn id="31" dur="166" decel="50000">
                                          <p:stCondLst>
                                            <p:cond delay="1338"/>
                                          </p:stCondLst>
                                        </p:cTn>
                                        <p:tgtEl>
                                          <p:spTgt spid="2"/>
                                        </p:tgtEl>
                                      </p:cBhvr>
                                      <p:to x="100000" y="100000"/>
                                    </p:animScale>
                                    <p:animScale>
                                      <p:cBhvr>
                                        <p:cTn id="32" dur="26">
                                          <p:stCondLst>
                                            <p:cond delay="1642"/>
                                          </p:stCondLst>
                                        </p:cTn>
                                        <p:tgtEl>
                                          <p:spTgt spid="2"/>
                                        </p:tgtEl>
                                      </p:cBhvr>
                                      <p:to x="100000" y="90000"/>
                                    </p:animScale>
                                    <p:animScale>
                                      <p:cBhvr>
                                        <p:cTn id="33" dur="166" decel="50000">
                                          <p:stCondLst>
                                            <p:cond delay="1668"/>
                                          </p:stCondLst>
                                        </p:cTn>
                                        <p:tgtEl>
                                          <p:spTgt spid="2"/>
                                        </p:tgtEl>
                                      </p:cBhvr>
                                      <p:to x="100000" y="100000"/>
                                    </p:animScale>
                                    <p:animScale>
                                      <p:cBhvr>
                                        <p:cTn id="34" dur="26">
                                          <p:stCondLst>
                                            <p:cond delay="1808"/>
                                          </p:stCondLst>
                                        </p:cTn>
                                        <p:tgtEl>
                                          <p:spTgt spid="2"/>
                                        </p:tgtEl>
                                      </p:cBhvr>
                                      <p:to x="100000" y="95000"/>
                                    </p:animScale>
                                    <p:animScale>
                                      <p:cBhvr>
                                        <p:cTn id="3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Picture 5" descr="http://t0.fansimg.com/uploads2009/06/userid218694time20090619131112.jpg"/>
          <p:cNvPicPr>
            <a:picLocks noChangeAspect="1"/>
          </p:cNvPicPr>
          <p:nvPr/>
        </p:nvPicPr>
        <p:blipFill>
          <a:blip r:embed="rId2">
            <a:clrChange>
              <a:clrFrom>
                <a:srgbClr val="FFFFFF"/>
              </a:clrFrom>
              <a:clrTo>
                <a:srgbClr val="FFFFFF">
                  <a:alpha val="0"/>
                </a:srgbClr>
              </a:clrTo>
            </a:clrChange>
          </a:blip>
          <a:srcRect b="3284"/>
          <a:stretch>
            <a:fillRect/>
          </a:stretch>
        </p:blipFill>
        <p:spPr>
          <a:xfrm rot="-643826">
            <a:off x="4641850" y="1211263"/>
            <a:ext cx="4283075" cy="2749550"/>
          </a:xfrm>
          <a:prstGeom prst="rect">
            <a:avLst/>
          </a:prstGeom>
          <a:noFill/>
          <a:ln w="9525">
            <a:noFill/>
          </a:ln>
        </p:spPr>
      </p:pic>
      <p:pic>
        <p:nvPicPr>
          <p:cNvPr id="51207" name="Picture 7" descr="http://img3.fengniao.com/forum/attachpics/863/155/34510803_1500.jpg"/>
          <p:cNvPicPr>
            <a:picLocks noChangeAspect="1"/>
          </p:cNvPicPr>
          <p:nvPr/>
        </p:nvPicPr>
        <p:blipFill>
          <a:blip r:embed="rId3"/>
          <a:stretch>
            <a:fillRect/>
          </a:stretch>
        </p:blipFill>
        <p:spPr>
          <a:xfrm rot="430377">
            <a:off x="227013" y="1228725"/>
            <a:ext cx="4032250" cy="2870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07"/>
                                        </p:tgtEl>
                                        <p:attrNameLst>
                                          <p:attrName>style.visibility</p:attrName>
                                        </p:attrNameLst>
                                      </p:cBhvr>
                                      <p:to>
                                        <p:strVal val="visible"/>
                                      </p:to>
                                    </p:set>
                                    <p:animEffect transition="in" filter="fade">
                                      <p:cBhvr>
                                        <p:cTn id="7" dur="1000"/>
                                        <p:tgtEl>
                                          <p:spTgt spid="51207"/>
                                        </p:tgtEl>
                                      </p:cBhvr>
                                    </p:animEffect>
                                    <p:anim calcmode="lin" valueType="num">
                                      <p:cBhvr>
                                        <p:cTn id="8" dur="1000" fill="hold"/>
                                        <p:tgtEl>
                                          <p:spTgt spid="51207"/>
                                        </p:tgtEl>
                                        <p:attrNameLst>
                                          <p:attrName>ppt_x</p:attrName>
                                        </p:attrNameLst>
                                      </p:cBhvr>
                                      <p:tavLst>
                                        <p:tav tm="0">
                                          <p:val>
                                            <p:strVal val="#ppt_x"/>
                                          </p:val>
                                        </p:tav>
                                        <p:tav tm="100000">
                                          <p:val>
                                            <p:strVal val="#ppt_x"/>
                                          </p:val>
                                        </p:tav>
                                      </p:tavLst>
                                    </p:anim>
                                    <p:anim calcmode="lin" valueType="num">
                                      <p:cBhvr>
                                        <p:cTn id="9" dur="1000" fill="hold"/>
                                        <p:tgtEl>
                                          <p:spTgt spid="5120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05"/>
                                        </p:tgtEl>
                                        <p:attrNameLst>
                                          <p:attrName>style.visibility</p:attrName>
                                        </p:attrNameLst>
                                      </p:cBhvr>
                                      <p:to>
                                        <p:strVal val="visible"/>
                                      </p:to>
                                    </p:set>
                                    <p:animEffect transition="in" filter="fade">
                                      <p:cBhvr>
                                        <p:cTn id="14" dur="1000"/>
                                        <p:tgtEl>
                                          <p:spTgt spid="51205"/>
                                        </p:tgtEl>
                                      </p:cBhvr>
                                    </p:animEffect>
                                    <p:anim calcmode="lin" valueType="num">
                                      <p:cBhvr>
                                        <p:cTn id="15" dur="1000" fill="hold"/>
                                        <p:tgtEl>
                                          <p:spTgt spid="51205"/>
                                        </p:tgtEl>
                                        <p:attrNameLst>
                                          <p:attrName>ppt_x</p:attrName>
                                        </p:attrNameLst>
                                      </p:cBhvr>
                                      <p:tavLst>
                                        <p:tav tm="0">
                                          <p:val>
                                            <p:strVal val="#ppt_x"/>
                                          </p:val>
                                        </p:tav>
                                        <p:tav tm="100000">
                                          <p:val>
                                            <p:strVal val="#ppt_x"/>
                                          </p:val>
                                        </p:tav>
                                      </p:tavLst>
                                    </p:anim>
                                    <p:anim calcmode="lin" valueType="num">
                                      <p:cBhvr>
                                        <p:cTn id="16" dur="1000" fill="hold"/>
                                        <p:tgtEl>
                                          <p:spTgt spid="512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8010" y="156210"/>
            <a:ext cx="6426200" cy="4937760"/>
          </a:xfrm>
          <a:prstGeom prst="rect">
            <a:avLst/>
          </a:prstGeom>
          <a:noFill/>
        </p:spPr>
        <p:txBody>
          <a:bodyPr wrap="square" rtlCol="0" anchor="t">
            <a:spAutoFit/>
          </a:bodyPr>
          <a:lstStyle/>
          <a:p>
            <a:pPr lvl="0" eaLnBrk="1" hangingPunct="1">
              <a:lnSpc>
                <a:spcPct val="150000"/>
              </a:lnSpc>
            </a:pPr>
            <a:r>
              <a:rPr lang="en-US" altLang="zh-CN" sz="2400" b="1" dirty="0">
                <a:sym typeface="+mn-ea"/>
              </a:rPr>
              <a:t>           1</a:t>
            </a:r>
            <a:r>
              <a:rPr lang="zh-CN" altLang="en-US" sz="2400" b="1" dirty="0">
                <a:sym typeface="+mn-ea"/>
              </a:rPr>
              <a:t>、大家注意，动 物王国要开大会，请  你们都 参加！”</a:t>
            </a:r>
          </a:p>
          <a:p>
            <a:pPr lvl="0" eaLnBrk="1" hangingPunct="1">
              <a:lnSpc>
                <a:spcPct val="150000"/>
              </a:lnSpc>
            </a:pPr>
            <a:r>
              <a:rPr lang="en-US" altLang="zh-CN" sz="2400" b="1" dirty="0">
                <a:sym typeface="+mn-ea"/>
              </a:rPr>
              <a:t>           2</a:t>
            </a:r>
            <a:r>
              <a:rPr lang="zh-CN" altLang="en-US" sz="2400" b="1" dirty="0">
                <a:sym typeface="+mn-ea"/>
              </a:rPr>
              <a:t>、大家 注意，动  物 王 国</a:t>
            </a:r>
            <a:r>
              <a:rPr lang="en-US" altLang="zh-CN" sz="2400" b="1" dirty="0">
                <a:sym typeface="+mn-ea"/>
              </a:rPr>
              <a:t> </a:t>
            </a:r>
            <a:r>
              <a:rPr lang="zh-CN" altLang="en-US" sz="2400" b="1" dirty="0">
                <a:sym typeface="+mn-ea"/>
              </a:rPr>
              <a:t>要</a:t>
            </a:r>
            <a:r>
              <a:rPr lang="zh-CN" altLang="en-US" sz="2800" b="1" dirty="0">
                <a:solidFill>
                  <a:srgbClr val="FF0000"/>
                </a:solidFill>
                <a:sym typeface="+mn-ea"/>
              </a:rPr>
              <a:t>在  明 天</a:t>
            </a:r>
            <a:r>
              <a:rPr lang="zh-CN" altLang="en-US" sz="2400" b="1" dirty="0">
                <a:sym typeface="+mn-ea"/>
              </a:rPr>
              <a:t>  开大会，请  你 们 都 参 加！</a:t>
            </a:r>
          </a:p>
          <a:p>
            <a:pPr lvl="0" eaLnBrk="1" hangingPunct="1">
              <a:lnSpc>
                <a:spcPct val="150000"/>
              </a:lnSpc>
            </a:pPr>
            <a:r>
              <a:rPr lang="en-US" altLang="zh-CN" sz="2400" b="1" dirty="0">
                <a:sym typeface="+mn-ea"/>
              </a:rPr>
              <a:t>            3</a:t>
            </a:r>
            <a:r>
              <a:rPr lang="zh-CN" altLang="en-US" sz="2400" b="1" dirty="0">
                <a:sym typeface="+mn-ea"/>
              </a:rPr>
              <a:t>、大家 注意，动 物王 国要 </a:t>
            </a:r>
            <a:r>
              <a:rPr lang="zh-CN" altLang="en-US" sz="2800" b="1" dirty="0">
                <a:solidFill>
                  <a:srgbClr val="FF0000"/>
                </a:solidFill>
                <a:sym typeface="+mn-ea"/>
              </a:rPr>
              <a:t>在  明 天   上 午八点 </a:t>
            </a:r>
            <a:r>
              <a:rPr lang="zh-CN" altLang="en-US" sz="2400" b="1" dirty="0">
                <a:sym typeface="+mn-ea"/>
              </a:rPr>
              <a:t>开大会，请 你 们 都 参加！</a:t>
            </a:r>
          </a:p>
          <a:p>
            <a:pPr lvl="0" eaLnBrk="1" hangingPunct="1">
              <a:lnSpc>
                <a:spcPct val="150000"/>
              </a:lnSpc>
            </a:pPr>
            <a:r>
              <a:rPr lang="en-US" altLang="zh-CN" sz="2400" b="1" dirty="0">
                <a:sym typeface="+mn-ea"/>
              </a:rPr>
              <a:t>            4</a:t>
            </a:r>
            <a:r>
              <a:rPr lang="zh-CN" altLang="en-US" sz="2400" b="1" dirty="0">
                <a:sym typeface="+mn-ea"/>
              </a:rPr>
              <a:t>、请注意啦！</a:t>
            </a:r>
            <a:r>
              <a:rPr lang="zh-CN" altLang="en-US" sz="2800" b="1" dirty="0">
                <a:solidFill>
                  <a:srgbClr val="FF0000"/>
                </a:solidFill>
                <a:sym typeface="+mn-ea"/>
              </a:rPr>
              <a:t>明天上午八点，在森林广场</a:t>
            </a:r>
            <a:r>
              <a:rPr lang="zh-CN" altLang="en-US" sz="2400" b="1" dirty="0">
                <a:solidFill>
                  <a:schemeClr val="tx1"/>
                </a:solidFill>
                <a:sym typeface="+mn-ea"/>
              </a:rPr>
              <a:t>开大会，请大家准时参加！</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50825" y="1924050"/>
            <a:ext cx="8653463" cy="1479550"/>
            <a:chOff x="588688" y="2131253"/>
            <a:chExt cx="8653575" cy="1480074"/>
          </a:xfrm>
        </p:grpSpPr>
        <p:sp>
          <p:nvSpPr>
            <p:cNvPr id="29702" name="TextBox 2"/>
            <p:cNvSpPr txBox="1"/>
            <p:nvPr/>
          </p:nvSpPr>
          <p:spPr>
            <a:xfrm>
              <a:off x="588688" y="2300485"/>
              <a:ext cx="8519815" cy="1310842"/>
            </a:xfrm>
            <a:prstGeom prst="rect">
              <a:avLst/>
            </a:prstGeom>
            <a:noFill/>
            <a:ln w="9525">
              <a:noFill/>
            </a:ln>
          </p:spPr>
          <p:txBody>
            <a:bodyPr>
              <a:spAutoFit/>
            </a:bodyPr>
            <a:lstStyle/>
            <a:p>
              <a:pPr lvl="0" eaLnBrk="1" hangingPunct="1">
                <a:lnSpc>
                  <a:spcPct val="150000"/>
                </a:lnSpc>
              </a:pPr>
              <a:r>
                <a:rPr lang="zh-CN" altLang="en-US" sz="2800" b="1" dirty="0">
                  <a:latin typeface="Calibri" panose="020F0502020204030204" pitchFamily="34" charset="0"/>
                  <a:ea typeface="宋体" panose="02010600030101010101" pitchFamily="2" charset="-122"/>
                </a:rPr>
                <a:t>      狗熊   用 喇叭 大 声  喊：“大家注意，动  物 王  国</a:t>
              </a:r>
              <a:endParaRPr lang="en-US" altLang="zh-CN" sz="2800" b="1" dirty="0">
                <a:latin typeface="Calibri" panose="020F0502020204030204" pitchFamily="34" charset="0"/>
                <a:ea typeface="宋体" panose="02010600030101010101" pitchFamily="2" charset="-122"/>
              </a:endParaRPr>
            </a:p>
            <a:p>
              <a:pPr lvl="0" eaLnBrk="1" hangingPunct="1">
                <a:lnSpc>
                  <a:spcPct val="150000"/>
                </a:lnSpc>
              </a:pPr>
              <a:r>
                <a:rPr lang="zh-CN" altLang="en-US" sz="2800" b="1" dirty="0">
                  <a:latin typeface="Calibri" panose="020F0502020204030204" pitchFamily="34" charset="0"/>
                  <a:ea typeface="宋体" panose="02010600030101010101" pitchFamily="2" charset="-122"/>
                </a:rPr>
                <a:t>要开大会，请  你 们 都 参加！”</a:t>
              </a:r>
            </a:p>
          </p:txBody>
        </p:sp>
        <p:sp>
          <p:nvSpPr>
            <p:cNvPr id="5" name="TextBox 4"/>
            <p:cNvSpPr txBox="1"/>
            <p:nvPr/>
          </p:nvSpPr>
          <p:spPr>
            <a:xfrm>
              <a:off x="588688" y="2847470"/>
              <a:ext cx="5329307" cy="33825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yào</a:t>
              </a:r>
              <a:r>
                <a:rPr kumimoji="0" lang="en-US" altLang="zh-CN"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kāi</a:t>
              </a:r>
              <a:r>
                <a:rPr kumimoji="0" lang="en-US" altLang="zh-CN"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dà</a:t>
              </a:r>
              <a:r>
                <a:rPr kumimoji="0" lang="en-US" altLang="zh-CN"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huì</a:t>
              </a:r>
              <a:r>
                <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qǐnɡ</a:t>
              </a:r>
              <a:r>
                <a:rPr kumimoji="0" lang="en-US" altLang="zh-CN"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nǐ</a:t>
              </a:r>
              <a:r>
                <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men</a:t>
              </a:r>
              <a:r>
                <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dōu</a:t>
              </a:r>
              <a:r>
                <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cān</a:t>
              </a:r>
              <a:r>
                <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jiā</a:t>
              </a:r>
              <a:endPar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endParaRPr>
            </a:p>
          </p:txBody>
        </p:sp>
        <p:sp>
          <p:nvSpPr>
            <p:cNvPr id="6" name="TextBox 5"/>
            <p:cNvSpPr txBox="1"/>
            <p:nvPr/>
          </p:nvSpPr>
          <p:spPr>
            <a:xfrm>
              <a:off x="818879" y="2131253"/>
              <a:ext cx="8423384" cy="338258"/>
            </a:xfrm>
            <a:prstGeom prst="rect">
              <a:avLst/>
            </a:prstGeom>
            <a:noFill/>
          </p:spPr>
          <p:txBody>
            <a:bodyPr>
              <a:spAutoFit/>
            </a:bodyPr>
            <a:lstStyle/>
            <a:p>
              <a:pPr lvl="0" eaLnBrk="1" hangingPunct="1"/>
              <a:r>
                <a:rPr lang="en-US" altLang="zh-CN" sz="1600" b="1" dirty="0">
                  <a:latin typeface="宋体" panose="02010600030101010101" pitchFamily="2" charset="-122"/>
                  <a:ea typeface="宋体" panose="02010600030101010101" pitchFamily="2" charset="-122"/>
                </a:rPr>
                <a:t>  ɡǒu xiónɡ</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yònɡ</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lǎ bɑ</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dà</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shēnɡ</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hǎn</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dà jiā</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zhù yì</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dònɡ</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wù</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wánɡ</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ɡuó</a:t>
              </a:r>
            </a:p>
          </p:txBody>
        </p:sp>
      </p:grpSp>
      <p:sp>
        <p:nvSpPr>
          <p:cNvPr id="8" name="TextBox 7"/>
          <p:cNvSpPr txBox="1"/>
          <p:nvPr/>
        </p:nvSpPr>
        <p:spPr>
          <a:xfrm>
            <a:off x="3132138" y="334963"/>
            <a:ext cx="2735263" cy="708025"/>
          </a:xfrm>
          <a:prstGeom prst="rect">
            <a:avLst/>
          </a:prstGeom>
          <a:ln w="34925" cmpd="dbl">
            <a:solidFill>
              <a:srgbClr val="00B050"/>
            </a:solidFill>
            <a:prstDash val="sysDot"/>
          </a:ln>
        </p:spPr>
        <p:style>
          <a:lnRef idx="1">
            <a:schemeClr val="accent3"/>
          </a:lnRef>
          <a:fillRef idx="2">
            <a:schemeClr val="accent3"/>
          </a:fillRef>
          <a:effectRef idx="1">
            <a:schemeClr val="accent3"/>
          </a:effectRef>
          <a:fontRef idx="minor">
            <a:schemeClr val="dk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rgbClr val="FF00FF"/>
                </a:solidFill>
                <a:effectLst/>
                <a:uLnTx/>
                <a:uFillTx/>
                <a:latin typeface="黑体" panose="02010609060101010101" pitchFamily="49" charset="-122"/>
                <a:ea typeface="黑体" panose="02010609060101010101" pitchFamily="49" charset="-122"/>
                <a:cs typeface="+mn-cs"/>
              </a:rPr>
              <a:t>第一次</a:t>
            </a:r>
          </a:p>
        </p:txBody>
      </p:sp>
      <p:sp>
        <p:nvSpPr>
          <p:cNvPr id="29700" name="TextBox 8"/>
          <p:cNvSpPr txBox="1"/>
          <p:nvPr/>
        </p:nvSpPr>
        <p:spPr>
          <a:xfrm>
            <a:off x="427038" y="1276350"/>
            <a:ext cx="4873625" cy="522288"/>
          </a:xfrm>
          <a:prstGeom prst="rect">
            <a:avLst/>
          </a:prstGeom>
          <a:noFill/>
          <a:ln w="9525">
            <a:noFill/>
          </a:ln>
        </p:spPr>
        <p:txBody>
          <a:bodyPr wrap="none">
            <a:spAutoFit/>
          </a:bodyPr>
          <a:lstStyle/>
          <a:p>
            <a:pPr lvl="0" eaLnBrk="1" hangingPunct="1"/>
            <a:r>
              <a:rPr lang="zh-CN" altLang="en-US" sz="2800" b="1" dirty="0">
                <a:solidFill>
                  <a:srgbClr val="0000FF"/>
                </a:solidFill>
                <a:latin typeface="黑体" panose="02010609060101010101" pitchFamily="49" charset="-122"/>
                <a:ea typeface="黑体" panose="02010609060101010101" pitchFamily="49" charset="-122"/>
              </a:rPr>
              <a:t>第一次狗熊怎么通知大家的？</a:t>
            </a:r>
          </a:p>
        </p:txBody>
      </p:sp>
      <p:pic>
        <p:nvPicPr>
          <p:cNvPr id="53251" name="Picture 3" descr="http://pic2.ooopic.com/11/35/69/25bOOOPICe3.jpg"/>
          <p:cNvPicPr>
            <a:picLocks noChangeAspect="1"/>
          </p:cNvPicPr>
          <p:nvPr/>
        </p:nvPicPr>
        <p:blipFill>
          <a:blip r:embed="rId2">
            <a:clrChange>
              <a:clrFrom>
                <a:srgbClr val="FFFFFF"/>
              </a:clrFrom>
              <a:clrTo>
                <a:srgbClr val="FFFFFF">
                  <a:alpha val="0"/>
                </a:srgbClr>
              </a:clrTo>
            </a:clrChange>
          </a:blip>
          <a:stretch>
            <a:fillRect/>
          </a:stretch>
        </p:blipFill>
        <p:spPr>
          <a:xfrm>
            <a:off x="4189413" y="2640013"/>
            <a:ext cx="3494087" cy="21669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3251"/>
                                        </p:tgtEl>
                                        <p:attrNameLst>
                                          <p:attrName>style.visibility</p:attrName>
                                        </p:attrNameLst>
                                      </p:cBhvr>
                                      <p:to>
                                        <p:strVal val="visible"/>
                                      </p:to>
                                    </p:set>
                                    <p:animEffect transition="in" filter="fade">
                                      <p:cBhvr>
                                        <p:cTn id="10" dur="5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536700" y="155575"/>
            <a:ext cx="5543550" cy="2751138"/>
            <a:chOff x="1465514" y="231338"/>
            <a:chExt cx="5544616" cy="2750339"/>
          </a:xfrm>
        </p:grpSpPr>
        <p:pic>
          <p:nvPicPr>
            <p:cNvPr id="30736" name="Picture 2" descr="http://pic38.nipic.com/20140228/2531170_153015453000_2.jpg"/>
            <p:cNvPicPr>
              <a:picLocks noChangeAspect="1"/>
            </p:cNvPicPr>
            <p:nvPr/>
          </p:nvPicPr>
          <p:blipFill>
            <a:blip r:embed="rId2">
              <a:clrChange>
                <a:clrFrom>
                  <a:srgbClr val="FFFFFF"/>
                </a:clrFrom>
                <a:clrTo>
                  <a:srgbClr val="FFFFFF">
                    <a:alpha val="0"/>
                  </a:srgbClr>
                </a:clrTo>
              </a:clrChange>
            </a:blip>
            <a:srcRect b="4881"/>
            <a:stretch>
              <a:fillRect/>
            </a:stretch>
          </p:blipFill>
          <p:spPr>
            <a:xfrm>
              <a:off x="2627784" y="231338"/>
              <a:ext cx="2829563" cy="2594205"/>
            </a:xfrm>
            <a:prstGeom prst="rect">
              <a:avLst/>
            </a:prstGeom>
            <a:noFill/>
            <a:ln w="9525">
              <a:noFill/>
            </a:ln>
          </p:spPr>
        </p:pic>
        <p:sp>
          <p:nvSpPr>
            <p:cNvPr id="30737" name="TextBox 1"/>
            <p:cNvSpPr txBox="1"/>
            <p:nvPr/>
          </p:nvSpPr>
          <p:spPr>
            <a:xfrm>
              <a:off x="1465514" y="1670484"/>
              <a:ext cx="5544616" cy="1311193"/>
            </a:xfrm>
            <a:prstGeom prst="rect">
              <a:avLst/>
            </a:prstGeom>
            <a:solidFill>
              <a:srgbClr val="CCFFCC"/>
            </a:solidFill>
            <a:ln w="9525">
              <a:noFill/>
            </a:ln>
          </p:spPr>
          <p:txBody>
            <a:bodyPr>
              <a:spAutoFit/>
            </a:bodyPr>
            <a:lstStyle/>
            <a:p>
              <a:pPr lvl="0" eaLnBrk="1" hangingPunct="1">
                <a:lnSpc>
                  <a:spcPct val="150000"/>
                </a:lnSpc>
              </a:pPr>
              <a:r>
                <a:rPr lang="zh-CN" altLang="en-US" sz="2800" b="1" dirty="0">
                  <a:latin typeface="Calibri" panose="020F0502020204030204" pitchFamily="34" charset="0"/>
                  <a:ea typeface="宋体" panose="02010600030101010101" pitchFamily="2" charset="-122"/>
                </a:rPr>
                <a:t>        </a:t>
              </a:r>
              <a:r>
                <a:rPr lang="zh-CN" altLang="en-US" sz="2800" b="1" dirty="0">
                  <a:solidFill>
                    <a:srgbClr val="0000FF"/>
                  </a:solidFill>
                  <a:latin typeface="Calibri" panose="020F0502020204030204" pitchFamily="34" charset="0"/>
                  <a:ea typeface="宋体" panose="02010600030101010101" pitchFamily="2" charset="-122"/>
                </a:rPr>
                <a:t>大家注意，动物王国要开大会，请你们都参加！</a:t>
              </a:r>
            </a:p>
          </p:txBody>
        </p:sp>
      </p:grpSp>
      <p:pic>
        <p:nvPicPr>
          <p:cNvPr id="55300" name="Picture 4" descr="http://www.qqmofasi.com/data/attachments/2014/06/06/78_C302TKENx2zqdUTQEDhu_large.jpg"/>
          <p:cNvPicPr>
            <a:picLocks noChangeAspect="1"/>
          </p:cNvPicPr>
          <p:nvPr/>
        </p:nvPicPr>
        <p:blipFill>
          <a:blip r:embed="rId3"/>
          <a:srcRect l="19540" r="18932"/>
          <a:stretch>
            <a:fillRect/>
          </a:stretch>
        </p:blipFill>
        <p:spPr>
          <a:xfrm>
            <a:off x="6961188" y="3014663"/>
            <a:ext cx="2182812" cy="2128837"/>
          </a:xfrm>
          <a:prstGeom prst="rect">
            <a:avLst/>
          </a:prstGeom>
          <a:noFill/>
          <a:ln w="9525">
            <a:noFill/>
          </a:ln>
        </p:spPr>
      </p:pic>
      <p:sp>
        <p:nvSpPr>
          <p:cNvPr id="4" name="椭圆形标注 3"/>
          <p:cNvSpPr/>
          <p:nvPr/>
        </p:nvSpPr>
        <p:spPr>
          <a:xfrm>
            <a:off x="3851275" y="2919413"/>
            <a:ext cx="2624138" cy="1320800"/>
          </a:xfrm>
          <a:prstGeom prst="wedgeEllipseCallout">
            <a:avLst>
              <a:gd name="adj1" fmla="val 67959"/>
              <a:gd name="adj2" fmla="val 12500"/>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5pPr>
          </a:lstStyle>
          <a:p>
            <a:pPr lvl="0" algn="ctr" eaLnBrk="1" hangingPunct="1"/>
            <a:r>
              <a:rPr lang="zh-CN" altLang="en-US" sz="2400" b="1" dirty="0">
                <a:solidFill>
                  <a:srgbClr val="FF00FF"/>
                </a:solidFill>
                <a:latin typeface="楷体_GB2312" pitchFamily="49" charset="-122"/>
                <a:ea typeface="楷体_GB2312" pitchFamily="49" charset="-122"/>
              </a:rPr>
              <a:t>你说一百遍，大会也开不起来。</a:t>
            </a:r>
          </a:p>
        </p:txBody>
      </p:sp>
      <p:grpSp>
        <p:nvGrpSpPr>
          <p:cNvPr id="6" name="组合 5"/>
          <p:cNvGrpSpPr/>
          <p:nvPr/>
        </p:nvGrpSpPr>
        <p:grpSpPr>
          <a:xfrm>
            <a:off x="0" y="3236913"/>
            <a:ext cx="4762500" cy="1682750"/>
            <a:chOff x="0" y="3645628"/>
            <a:chExt cx="4762387" cy="1682813"/>
          </a:xfrm>
        </p:grpSpPr>
        <p:pic>
          <p:nvPicPr>
            <p:cNvPr id="30734" name="Picture 6" descr="http://pic2.sc.chinaz.com/Files/pic/faces/2953/11.gif"/>
            <p:cNvPicPr>
              <a:picLocks noChangeAspect="1"/>
            </p:cNvPicPr>
            <p:nvPr/>
          </p:nvPicPr>
          <p:blipFill>
            <a:blip r:embed="rId4"/>
            <a:stretch>
              <a:fillRect/>
            </a:stretch>
          </p:blipFill>
          <p:spPr>
            <a:xfrm>
              <a:off x="0" y="3645628"/>
              <a:ext cx="1682813" cy="1682813"/>
            </a:xfrm>
            <a:prstGeom prst="rect">
              <a:avLst/>
            </a:prstGeom>
            <a:noFill/>
            <a:ln w="9525">
              <a:noFill/>
            </a:ln>
          </p:spPr>
        </p:pic>
        <p:sp>
          <p:nvSpPr>
            <p:cNvPr id="30735" name="TextBox 4"/>
            <p:cNvSpPr txBox="1"/>
            <p:nvPr/>
          </p:nvSpPr>
          <p:spPr>
            <a:xfrm>
              <a:off x="1331640" y="4648766"/>
              <a:ext cx="3430747" cy="523220"/>
            </a:xfrm>
            <a:prstGeom prst="rect">
              <a:avLst/>
            </a:prstGeom>
            <a:noFill/>
            <a:ln w="9525">
              <a:noFill/>
            </a:ln>
          </p:spPr>
          <p:txBody>
            <a:bodyPr wrap="none">
              <a:spAutoFit/>
            </a:bodyPr>
            <a:lstStyle/>
            <a:p>
              <a:pPr lvl="0" eaLnBrk="1" hangingPunct="1"/>
              <a:r>
                <a:rPr lang="zh-CN" altLang="en-US" sz="2800" b="1" dirty="0">
                  <a:solidFill>
                    <a:srgbClr val="FF0000"/>
                  </a:solidFill>
                  <a:latin typeface="Calibri" panose="020F0502020204030204" pitchFamily="34" charset="0"/>
                  <a:ea typeface="宋体" panose="02010600030101010101" pitchFamily="2" charset="-122"/>
                </a:rPr>
                <a:t>为什么狐狸这么说？</a:t>
              </a:r>
            </a:p>
          </p:txBody>
        </p:sp>
      </p:grpSp>
      <p:cxnSp>
        <p:nvCxnSpPr>
          <p:cNvPr id="8" name="直接连接符 7"/>
          <p:cNvCxnSpPr/>
          <p:nvPr/>
        </p:nvCxnSpPr>
        <p:spPr>
          <a:xfrm>
            <a:off x="4064000" y="2243138"/>
            <a:ext cx="27638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235825" y="1624013"/>
            <a:ext cx="1439863" cy="798512"/>
            <a:chOff x="7308304" y="1452958"/>
            <a:chExt cx="1440160" cy="797640"/>
          </a:xfrm>
        </p:grpSpPr>
        <p:sp>
          <p:nvSpPr>
            <p:cNvPr id="15" name="心形 14"/>
            <p:cNvSpPr/>
            <p:nvPr/>
          </p:nvSpPr>
          <p:spPr>
            <a:xfrm>
              <a:off x="7308304" y="1452958"/>
              <a:ext cx="1440160" cy="797640"/>
            </a:xfrm>
            <a:prstGeom prst="heart">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30733" name="TextBox 15"/>
            <p:cNvSpPr txBox="1"/>
            <p:nvPr/>
          </p:nvSpPr>
          <p:spPr>
            <a:xfrm>
              <a:off x="7524328" y="1592817"/>
              <a:ext cx="1224136" cy="523220"/>
            </a:xfrm>
            <a:prstGeom prst="rect">
              <a:avLst/>
            </a:prstGeom>
            <a:noFill/>
            <a:ln w="9525">
              <a:noFill/>
            </a:ln>
          </p:spPr>
          <p:txBody>
            <a:bodyPr>
              <a:spAutoFit/>
            </a:bodyPr>
            <a:lstStyle/>
            <a:p>
              <a:pPr lvl="0" eaLnBrk="1" hangingPunct="1"/>
              <a:r>
                <a:rPr lang="zh-CN" altLang="en-US" sz="2800" b="1" dirty="0">
                  <a:solidFill>
                    <a:srgbClr val="6600FF"/>
                  </a:solidFill>
                  <a:latin typeface="黑体" panose="02010609060101010101" pitchFamily="49" charset="-122"/>
                  <a:ea typeface="黑体" panose="02010609060101010101" pitchFamily="49" charset="-122"/>
                </a:rPr>
                <a:t>事情</a:t>
              </a:r>
            </a:p>
          </p:txBody>
        </p:sp>
      </p:grpSp>
      <p:grpSp>
        <p:nvGrpSpPr>
          <p:cNvPr id="21" name="组合 20"/>
          <p:cNvGrpSpPr/>
          <p:nvPr/>
        </p:nvGrpSpPr>
        <p:grpSpPr>
          <a:xfrm>
            <a:off x="127000" y="2127250"/>
            <a:ext cx="1530350" cy="1209675"/>
            <a:chOff x="7308304" y="1452957"/>
            <a:chExt cx="1530988" cy="1209881"/>
          </a:xfrm>
        </p:grpSpPr>
        <p:sp>
          <p:nvSpPr>
            <p:cNvPr id="22" name="心形 21"/>
            <p:cNvSpPr/>
            <p:nvPr/>
          </p:nvSpPr>
          <p:spPr>
            <a:xfrm>
              <a:off x="7308304" y="1452957"/>
              <a:ext cx="1440463" cy="1209881"/>
            </a:xfrm>
            <a:prstGeom prst="heart">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30731" name="TextBox 22"/>
            <p:cNvSpPr txBox="1"/>
            <p:nvPr/>
          </p:nvSpPr>
          <p:spPr>
            <a:xfrm>
              <a:off x="7615156" y="1565676"/>
              <a:ext cx="1224136" cy="954107"/>
            </a:xfrm>
            <a:prstGeom prst="rect">
              <a:avLst/>
            </a:prstGeom>
            <a:noFill/>
            <a:ln w="9525">
              <a:noFill/>
            </a:ln>
          </p:spPr>
          <p:txBody>
            <a:bodyPr>
              <a:spAutoFit/>
            </a:bodyPr>
            <a:lstStyle/>
            <a:p>
              <a:pPr lvl="0" eaLnBrk="1" hangingPunct="1"/>
              <a:r>
                <a:rPr lang="zh-CN" altLang="en-US" sz="2800" b="1" dirty="0">
                  <a:solidFill>
                    <a:srgbClr val="6600FF"/>
                  </a:solidFill>
                  <a:latin typeface="黑体" panose="02010609060101010101" pitchFamily="49" charset="-122"/>
                  <a:ea typeface="黑体" panose="02010609060101010101" pitchFamily="49" charset="-122"/>
                </a:rPr>
                <a:t>参加人员</a:t>
              </a:r>
            </a:p>
          </p:txBody>
        </p:sp>
      </p:grpSp>
      <p:cxnSp>
        <p:nvCxnSpPr>
          <p:cNvPr id="24" name="直接连接符 23"/>
          <p:cNvCxnSpPr/>
          <p:nvPr/>
        </p:nvCxnSpPr>
        <p:spPr>
          <a:xfrm>
            <a:off x="1900238" y="2836863"/>
            <a:ext cx="7985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5300"/>
                                        </p:tgtEl>
                                        <p:attrNameLst>
                                          <p:attrName>style.visibility</p:attrName>
                                        </p:attrNameLst>
                                      </p:cBhvr>
                                      <p:to>
                                        <p:strVal val="visible"/>
                                      </p:to>
                                    </p:set>
                                    <p:animEffect transition="in" filter="fade">
                                      <p:cBhvr>
                                        <p:cTn id="12" dur="1000"/>
                                        <p:tgtEl>
                                          <p:spTgt spid="55300"/>
                                        </p:tgtEl>
                                      </p:cBhvr>
                                    </p:animEffect>
                                    <p:anim calcmode="lin" valueType="num">
                                      <p:cBhvr>
                                        <p:cTn id="13" dur="1000" fill="hold"/>
                                        <p:tgtEl>
                                          <p:spTgt spid="55300"/>
                                        </p:tgtEl>
                                        <p:attrNameLst>
                                          <p:attrName>ppt_x</p:attrName>
                                        </p:attrNameLst>
                                      </p:cBhvr>
                                      <p:tavLst>
                                        <p:tav tm="0">
                                          <p:val>
                                            <p:strVal val="#ppt_x"/>
                                          </p:val>
                                        </p:tav>
                                        <p:tav tm="100000">
                                          <p:val>
                                            <p:strVal val="#ppt_x"/>
                                          </p:val>
                                        </p:tav>
                                      </p:tavLst>
                                    </p:anim>
                                    <p:anim calcmode="lin" valueType="num">
                                      <p:cBhvr>
                                        <p:cTn id="14" dur="1000" fill="hold"/>
                                        <p:tgtEl>
                                          <p:spTgt spid="5530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outVertical)">
                                      <p:cBhvr>
                                        <p:cTn id="30" dur="500"/>
                                        <p:tgtEl>
                                          <p:spTgt spid="8"/>
                                        </p:tgtEl>
                                      </p:cBhvr>
                                    </p:animEffec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outVertical)">
                                      <p:cBhvr>
                                        <p:cTn id="39" dur="500"/>
                                        <p:tgtEl>
                                          <p:spTgt spid="24"/>
                                        </p:tgtEl>
                                      </p:cBhvr>
                                    </p:animEffect>
                                  </p:childTnLst>
                                </p:cTn>
                              </p:par>
                            </p:childTnLst>
                          </p:cTn>
                        </p:par>
                        <p:par>
                          <p:cTn id="40" fill="hold">
                            <p:stCondLst>
                              <p:cond delay="500"/>
                            </p:stCondLst>
                            <p:childTnLst>
                              <p:par>
                                <p:cTn id="41" presetID="22" presetClass="entr" presetSubtype="4"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http://pic.58pic.com/58pic/15/37/84/26v58PICTrX_1024.jpg"/>
          <p:cNvPicPr>
            <a:picLocks noChangeAspect="1"/>
          </p:cNvPicPr>
          <p:nvPr/>
        </p:nvPicPr>
        <p:blipFill>
          <a:blip r:embed="rId2">
            <a:clrChange>
              <a:clrFrom>
                <a:srgbClr val="FFFFFF"/>
              </a:clrFrom>
              <a:clrTo>
                <a:srgbClr val="FFFFFF">
                  <a:alpha val="0"/>
                </a:srgbClr>
              </a:clrTo>
            </a:clrChange>
          </a:blip>
          <a:srcRect l="2473"/>
          <a:stretch>
            <a:fillRect/>
          </a:stretch>
        </p:blipFill>
        <p:spPr>
          <a:xfrm>
            <a:off x="4763" y="339725"/>
            <a:ext cx="8831262" cy="4470400"/>
          </a:xfrm>
          <a:prstGeom prst="rect">
            <a:avLst/>
          </a:prstGeom>
          <a:noFill/>
          <a:ln w="9525">
            <a:noFill/>
          </a:ln>
        </p:spPr>
      </p:pic>
      <p:sp>
        <p:nvSpPr>
          <p:cNvPr id="2" name="TextBox 1"/>
          <p:cNvSpPr txBox="1"/>
          <p:nvPr/>
        </p:nvSpPr>
        <p:spPr>
          <a:xfrm>
            <a:off x="1076325" y="1631950"/>
            <a:ext cx="7056438" cy="2030413"/>
          </a:xfrm>
          <a:prstGeom prst="rect">
            <a:avLst/>
          </a:prstGeom>
          <a:noFill/>
          <a:ln w="9525">
            <a:noFill/>
          </a:ln>
        </p:spPr>
        <p:txBody>
          <a:bodyPr>
            <a:spAutoFit/>
          </a:bodyPr>
          <a:lstStyle/>
          <a:p>
            <a:pPr lvl="0" eaLnBrk="1" hangingPunct="1">
              <a:lnSpc>
                <a:spcPct val="150000"/>
              </a:lnSpc>
            </a:pPr>
            <a:r>
              <a:rPr lang="zh-CN" altLang="en-US" sz="2800" b="1" dirty="0">
                <a:solidFill>
                  <a:srgbClr val="0000FF"/>
                </a:solidFill>
                <a:latin typeface="Calibri" panose="020F0502020204030204" pitchFamily="34" charset="0"/>
                <a:ea typeface="宋体" panose="02010600030101010101" pitchFamily="2" charset="-122"/>
              </a:rPr>
              <a:t>     狗熊的喊话只通知了</a:t>
            </a:r>
            <a:r>
              <a:rPr lang="en-US" altLang="zh-CN" sz="2800" b="1" dirty="0">
                <a:solidFill>
                  <a:srgbClr val="0000FF"/>
                </a:solidFill>
                <a:latin typeface="Calibri" panose="020F0502020204030204" pitchFamily="34" charset="0"/>
                <a:ea typeface="宋体" panose="02010600030101010101" pitchFamily="2" charset="-122"/>
              </a:rPr>
              <a:t>________________</a:t>
            </a:r>
            <a:r>
              <a:rPr lang="zh-CN" altLang="en-US" sz="2800" b="1" dirty="0">
                <a:solidFill>
                  <a:srgbClr val="0000FF"/>
                </a:solidFill>
                <a:latin typeface="Calibri" panose="020F0502020204030204" pitchFamily="34" charset="0"/>
                <a:ea typeface="宋体" panose="02010600030101010101" pitchFamily="2" charset="-122"/>
              </a:rPr>
              <a:t>这件事和</a:t>
            </a:r>
            <a:r>
              <a:rPr lang="en-US" altLang="zh-CN" sz="2800" b="1" dirty="0">
                <a:solidFill>
                  <a:srgbClr val="0000FF"/>
                </a:solidFill>
                <a:latin typeface="Calibri" panose="020F0502020204030204" pitchFamily="34" charset="0"/>
                <a:ea typeface="宋体" panose="02010600030101010101" pitchFamily="2" charset="-122"/>
              </a:rPr>
              <a:t>_________________</a:t>
            </a:r>
            <a:r>
              <a:rPr lang="zh-CN" altLang="en-US" sz="2800" b="1" dirty="0">
                <a:solidFill>
                  <a:srgbClr val="0000FF"/>
                </a:solidFill>
                <a:latin typeface="Calibri" panose="020F0502020204030204" pitchFamily="34" charset="0"/>
                <a:ea typeface="宋体" panose="02010600030101010101" pitchFamily="2" charset="-122"/>
              </a:rPr>
              <a:t>，并没有说明大会召开的</a:t>
            </a:r>
            <a:r>
              <a:rPr lang="en-US" altLang="zh-CN" sz="2800" b="1" dirty="0">
                <a:solidFill>
                  <a:srgbClr val="0000FF"/>
                </a:solidFill>
                <a:latin typeface="Calibri" panose="020F0502020204030204" pitchFamily="34" charset="0"/>
                <a:ea typeface="宋体" panose="02010600030101010101" pitchFamily="2" charset="-122"/>
              </a:rPr>
              <a:t>__________</a:t>
            </a:r>
            <a:r>
              <a:rPr lang="zh-CN" altLang="en-US" sz="2800" b="1" dirty="0">
                <a:solidFill>
                  <a:srgbClr val="0000FF"/>
                </a:solidFill>
                <a:latin typeface="Calibri" panose="020F0502020204030204" pitchFamily="34" charset="0"/>
                <a:ea typeface="宋体" panose="02010600030101010101" pitchFamily="2" charset="-122"/>
              </a:rPr>
              <a:t>。</a:t>
            </a:r>
          </a:p>
        </p:txBody>
      </p:sp>
      <p:sp>
        <p:nvSpPr>
          <p:cNvPr id="3" name="TextBox 2"/>
          <p:cNvSpPr txBox="1"/>
          <p:nvPr/>
        </p:nvSpPr>
        <p:spPr>
          <a:xfrm>
            <a:off x="5064125" y="1703388"/>
            <a:ext cx="3068638" cy="522287"/>
          </a:xfrm>
          <a:prstGeom prst="rect">
            <a:avLst/>
          </a:prstGeom>
          <a:noFill/>
          <a:ln w="9525">
            <a:noFill/>
          </a:ln>
        </p:spPr>
        <p:txBody>
          <a:bodyPr wrap="none">
            <a:spAutoFit/>
          </a:bodyPr>
          <a:lstStyle/>
          <a:p>
            <a:pPr lvl="0" eaLnBrk="1" hangingPunct="1"/>
            <a:r>
              <a:rPr lang="zh-CN" altLang="en-US" sz="2800" b="1" dirty="0">
                <a:solidFill>
                  <a:srgbClr val="FF0000"/>
                </a:solidFill>
                <a:latin typeface="Calibri" panose="020F0502020204030204" pitchFamily="34" charset="0"/>
                <a:ea typeface="宋体" panose="02010600030101010101" pitchFamily="2" charset="-122"/>
              </a:rPr>
              <a:t>动物王国要开大会</a:t>
            </a:r>
          </a:p>
        </p:txBody>
      </p:sp>
      <p:sp>
        <p:nvSpPr>
          <p:cNvPr id="4" name="TextBox 3"/>
          <p:cNvSpPr txBox="1"/>
          <p:nvPr/>
        </p:nvSpPr>
        <p:spPr>
          <a:xfrm>
            <a:off x="2732088" y="2386013"/>
            <a:ext cx="2709862" cy="522287"/>
          </a:xfrm>
          <a:prstGeom prst="rect">
            <a:avLst/>
          </a:prstGeom>
          <a:noFill/>
          <a:ln w="9525">
            <a:noFill/>
          </a:ln>
        </p:spPr>
        <p:txBody>
          <a:bodyPr wrap="none">
            <a:spAutoFit/>
          </a:bodyPr>
          <a:lstStyle/>
          <a:p>
            <a:pPr lvl="0" eaLnBrk="1" hangingPunct="1"/>
            <a:r>
              <a:rPr lang="zh-CN" altLang="en-US" sz="2800" b="1" dirty="0">
                <a:solidFill>
                  <a:srgbClr val="FF0000"/>
                </a:solidFill>
                <a:latin typeface="Calibri" panose="020F0502020204030204" pitchFamily="34" charset="0"/>
                <a:ea typeface="宋体" panose="02010600030101010101" pitchFamily="2" charset="-122"/>
              </a:rPr>
              <a:t>参加会议的成员</a:t>
            </a:r>
          </a:p>
        </p:txBody>
      </p:sp>
      <p:sp>
        <p:nvSpPr>
          <p:cNvPr id="5" name="TextBox 4"/>
          <p:cNvSpPr txBox="1"/>
          <p:nvPr/>
        </p:nvSpPr>
        <p:spPr>
          <a:xfrm>
            <a:off x="3236913" y="2998788"/>
            <a:ext cx="906462" cy="523875"/>
          </a:xfrm>
          <a:prstGeom prst="rect">
            <a:avLst/>
          </a:prstGeom>
          <a:noFill/>
          <a:ln w="9525">
            <a:noFill/>
          </a:ln>
        </p:spPr>
        <p:txBody>
          <a:bodyPr wrap="none">
            <a:spAutoFit/>
          </a:bodyPr>
          <a:lstStyle/>
          <a:p>
            <a:pPr lvl="0" eaLnBrk="1" hangingPunct="1"/>
            <a:r>
              <a:rPr lang="zh-CN" altLang="en-US" sz="2800" b="1" dirty="0">
                <a:solidFill>
                  <a:srgbClr val="FF0000"/>
                </a:solidFill>
                <a:latin typeface="Calibri" panose="020F0502020204030204" pitchFamily="34" charset="0"/>
                <a:ea typeface="宋体" panose="02010600030101010101" pitchFamily="2" charset="-122"/>
              </a:rPr>
              <a:t>时间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8010" y="156210"/>
            <a:ext cx="6426200" cy="4480560"/>
          </a:xfrm>
          <a:prstGeom prst="rect">
            <a:avLst/>
          </a:prstGeom>
          <a:noFill/>
        </p:spPr>
        <p:txBody>
          <a:bodyPr wrap="square" rtlCol="0" anchor="t">
            <a:spAutoFit/>
          </a:bodyPr>
          <a:lstStyle/>
          <a:p>
            <a:pPr lvl="0" eaLnBrk="1" hangingPunct="1">
              <a:lnSpc>
                <a:spcPct val="150000"/>
              </a:lnSpc>
            </a:pPr>
            <a:r>
              <a:rPr lang="en-US" altLang="zh-CN" sz="2400" b="1" dirty="0">
                <a:sym typeface="+mn-ea"/>
              </a:rPr>
              <a:t>           1</a:t>
            </a:r>
            <a:r>
              <a:rPr lang="zh-CN" altLang="en-US" sz="2400" b="1" dirty="0">
                <a:sym typeface="+mn-ea"/>
              </a:rPr>
              <a:t>、大家注意，动  物 王  国要开大会，请  你 们 都 参加！”</a:t>
            </a:r>
          </a:p>
          <a:p>
            <a:pPr lvl="0" eaLnBrk="1" hangingPunct="1">
              <a:lnSpc>
                <a:spcPct val="150000"/>
              </a:lnSpc>
            </a:pPr>
            <a:r>
              <a:rPr lang="en-US" altLang="zh-CN" sz="2400" b="1" dirty="0">
                <a:sym typeface="+mn-ea"/>
              </a:rPr>
              <a:t>           2</a:t>
            </a:r>
            <a:r>
              <a:rPr lang="zh-CN" altLang="en-US" sz="2400" b="1" dirty="0">
                <a:sym typeface="+mn-ea"/>
              </a:rPr>
              <a:t>、大家 注意，动  物 王 国</a:t>
            </a:r>
            <a:r>
              <a:rPr lang="en-US" altLang="zh-CN" sz="2400" b="1" dirty="0">
                <a:sym typeface="+mn-ea"/>
              </a:rPr>
              <a:t> </a:t>
            </a:r>
            <a:r>
              <a:rPr lang="zh-CN" altLang="en-US" sz="2400" b="1" dirty="0">
                <a:sym typeface="+mn-ea"/>
              </a:rPr>
              <a:t>要在  明 天  开大会，请  你 们 都 参 加！</a:t>
            </a:r>
          </a:p>
          <a:p>
            <a:pPr lvl="0" eaLnBrk="1" hangingPunct="1">
              <a:lnSpc>
                <a:spcPct val="150000"/>
              </a:lnSpc>
            </a:pPr>
            <a:r>
              <a:rPr lang="en-US" altLang="zh-CN" sz="2400" b="1" dirty="0">
                <a:sym typeface="+mn-ea"/>
              </a:rPr>
              <a:t>            3</a:t>
            </a:r>
            <a:r>
              <a:rPr lang="zh-CN" altLang="en-US" sz="2400" b="1" dirty="0">
                <a:sym typeface="+mn-ea"/>
              </a:rPr>
              <a:t>、大家 注意，动  物 王  国要 在  明 天   上  午八点  开大会，请  你 们 都 参加！</a:t>
            </a:r>
          </a:p>
          <a:p>
            <a:pPr lvl="0" eaLnBrk="1" hangingPunct="1">
              <a:lnSpc>
                <a:spcPct val="150000"/>
              </a:lnSpc>
            </a:pPr>
            <a:r>
              <a:rPr lang="en-US" altLang="zh-CN" sz="2400" b="1" dirty="0">
                <a:sym typeface="+mn-ea"/>
              </a:rPr>
              <a:t>            4</a:t>
            </a:r>
            <a:r>
              <a:rPr lang="zh-CN" altLang="en-US" sz="2400" b="1" dirty="0">
                <a:sym typeface="+mn-ea"/>
              </a:rPr>
              <a:t>、大家注意，</a:t>
            </a:r>
            <a:r>
              <a:rPr lang="zh-CN" altLang="en-US" sz="2400" b="1" dirty="0">
                <a:solidFill>
                  <a:schemeClr val="tx1"/>
                </a:solidFill>
                <a:sym typeface="+mn-ea"/>
              </a:rPr>
              <a:t>明天上午八点，在森林广场开大会，请大家准时参加！</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心形 17"/>
          <p:cNvSpPr/>
          <p:nvPr/>
        </p:nvSpPr>
        <p:spPr>
          <a:xfrm>
            <a:off x="4402138" y="2097088"/>
            <a:ext cx="919163" cy="546100"/>
          </a:xfrm>
          <a:prstGeom prst="hear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TextBox 9"/>
          <p:cNvSpPr txBox="1"/>
          <p:nvPr/>
        </p:nvSpPr>
        <p:spPr>
          <a:xfrm>
            <a:off x="3132138" y="339725"/>
            <a:ext cx="2735263" cy="708025"/>
          </a:xfrm>
          <a:prstGeom prst="rect">
            <a:avLst/>
          </a:prstGeom>
          <a:ln w="34925" cmpd="dbl">
            <a:solidFill>
              <a:srgbClr val="00B050"/>
            </a:solidFill>
            <a:prstDash val="sysDot"/>
          </a:ln>
        </p:spPr>
        <p:style>
          <a:lnRef idx="1">
            <a:schemeClr val="accent3"/>
          </a:lnRef>
          <a:fillRef idx="2">
            <a:schemeClr val="accent3"/>
          </a:fillRef>
          <a:effectRef idx="1">
            <a:schemeClr val="accent3"/>
          </a:effectRef>
          <a:fontRef idx="minor">
            <a:schemeClr val="dk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rgbClr val="FF00FF"/>
                </a:solidFill>
                <a:effectLst/>
                <a:uLnTx/>
                <a:uFillTx/>
                <a:latin typeface="黑体" panose="02010609060101010101" pitchFamily="49" charset="-122"/>
                <a:ea typeface="黑体" panose="02010609060101010101" pitchFamily="49" charset="-122"/>
                <a:cs typeface="+mn-cs"/>
              </a:rPr>
              <a:t>第二次</a:t>
            </a:r>
          </a:p>
        </p:txBody>
      </p:sp>
      <p:grpSp>
        <p:nvGrpSpPr>
          <p:cNvPr id="14" name="组合 13"/>
          <p:cNvGrpSpPr/>
          <p:nvPr/>
        </p:nvGrpSpPr>
        <p:grpSpPr>
          <a:xfrm>
            <a:off x="179388" y="1131888"/>
            <a:ext cx="8874125" cy="1479550"/>
            <a:chOff x="588687" y="2131253"/>
            <a:chExt cx="8874240" cy="1480166"/>
          </a:xfrm>
        </p:grpSpPr>
        <p:sp>
          <p:nvSpPr>
            <p:cNvPr id="32782" name="TextBox 2"/>
            <p:cNvSpPr txBox="1"/>
            <p:nvPr/>
          </p:nvSpPr>
          <p:spPr>
            <a:xfrm>
              <a:off x="588687" y="2300486"/>
              <a:ext cx="8766115" cy="1310933"/>
            </a:xfrm>
            <a:prstGeom prst="rect">
              <a:avLst/>
            </a:prstGeom>
            <a:noFill/>
            <a:ln w="9525">
              <a:noFill/>
            </a:ln>
          </p:spPr>
          <p:txBody>
            <a:bodyPr>
              <a:spAutoFit/>
            </a:bodyPr>
            <a:lstStyle/>
            <a:p>
              <a:pPr lvl="0" eaLnBrk="1" hangingPunct="1">
                <a:lnSpc>
                  <a:spcPct val="150000"/>
                </a:lnSpc>
              </a:pPr>
              <a:r>
                <a:rPr lang="zh-CN" altLang="en-US" sz="2800" b="1" dirty="0">
                  <a:latin typeface="Calibri" panose="020F0502020204030204" pitchFamily="34" charset="0"/>
                  <a:ea typeface="宋体" panose="02010600030101010101" pitchFamily="2" charset="-122"/>
                </a:rPr>
                <a:t>      狗   熊 又  用 喇叭 大 声  喊：“大家 注意，动  物 王 国</a:t>
              </a:r>
              <a:r>
                <a:rPr lang="en-US" altLang="zh-CN" sz="2800" b="1" dirty="0">
                  <a:latin typeface="Calibri" panose="020F0502020204030204" pitchFamily="34" charset="0"/>
                  <a:ea typeface="宋体" panose="02010600030101010101" pitchFamily="2" charset="-122"/>
                </a:rPr>
                <a:t> </a:t>
              </a:r>
              <a:r>
                <a:rPr lang="zh-CN" altLang="en-US" sz="2800" b="1" dirty="0">
                  <a:latin typeface="Calibri" panose="020F0502020204030204" pitchFamily="34" charset="0"/>
                  <a:ea typeface="宋体" panose="02010600030101010101" pitchFamily="2" charset="-122"/>
                </a:rPr>
                <a:t>要在  明 天  开大会，请  你 们 都 参 加！”</a:t>
              </a:r>
            </a:p>
          </p:txBody>
        </p:sp>
        <p:sp>
          <p:nvSpPr>
            <p:cNvPr id="16" name="TextBox 15"/>
            <p:cNvSpPr txBox="1"/>
            <p:nvPr/>
          </p:nvSpPr>
          <p:spPr>
            <a:xfrm>
              <a:off x="588687" y="2849102"/>
              <a:ext cx="8712313" cy="33827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ɡuó</a:t>
              </a:r>
              <a:r>
                <a:rPr kumimoji="0" lang="en-US" altLang="zh-CN"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yào</a:t>
              </a:r>
              <a:r>
                <a:rPr kumimoji="0" lang="en-US" altLang="zh-CN"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zài</a:t>
              </a:r>
              <a:r>
                <a:rPr kumimoji="0" lang="en-US" altLang="zh-CN"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mínɡ</a:t>
              </a:r>
              <a:r>
                <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tiān</a:t>
              </a:r>
              <a:r>
                <a:rPr kumimoji="0" lang="en-US" altLang="zh-CN"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kāi</a:t>
              </a:r>
              <a:r>
                <a:rPr kumimoji="0" lang="en-US" altLang="zh-CN"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dà</a:t>
              </a:r>
              <a:r>
                <a:rPr kumimoji="0" lang="en-US" altLang="zh-CN"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huì</a:t>
              </a:r>
              <a:r>
                <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qǐnɡ</a:t>
              </a:r>
              <a:r>
                <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nǐ</a:t>
              </a:r>
              <a:r>
                <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men</a:t>
              </a:r>
              <a:r>
                <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dōu</a:t>
              </a:r>
              <a:r>
                <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cān</a:t>
              </a:r>
              <a:r>
                <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jiā</a:t>
              </a:r>
              <a:endPar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endParaRPr>
            </a:p>
          </p:txBody>
        </p:sp>
        <p:sp>
          <p:nvSpPr>
            <p:cNvPr id="17" name="TextBox 16"/>
            <p:cNvSpPr txBox="1"/>
            <p:nvPr/>
          </p:nvSpPr>
          <p:spPr>
            <a:xfrm>
              <a:off x="818877" y="2131253"/>
              <a:ext cx="8644050" cy="338278"/>
            </a:xfrm>
            <a:prstGeom prst="rect">
              <a:avLst/>
            </a:prstGeom>
            <a:noFill/>
          </p:spPr>
          <p:txBody>
            <a:bodyPr>
              <a:spAutoFit/>
            </a:bodyPr>
            <a:lstStyle/>
            <a:p>
              <a:pPr lvl="0" eaLnBrk="1" hangingPunct="1"/>
              <a:r>
                <a:rPr lang="en-US" altLang="zh-CN" sz="1600" b="1" dirty="0">
                  <a:latin typeface="宋体" panose="02010600030101010101" pitchFamily="2" charset="-122"/>
                  <a:ea typeface="宋体" panose="02010600030101010101" pitchFamily="2" charset="-122"/>
                </a:rPr>
                <a:t>   ɡǒu xiónɡ</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yòu yònɡ</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lǎ  bā </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dà</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shēnɡ</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hǎn</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dà jiā</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zhù yì</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dònɡ</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wù</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wánɡ</a:t>
              </a:r>
            </a:p>
          </p:txBody>
        </p:sp>
      </p:grpSp>
      <p:cxnSp>
        <p:nvCxnSpPr>
          <p:cNvPr id="19" name="直接连接符 18"/>
          <p:cNvCxnSpPr/>
          <p:nvPr/>
        </p:nvCxnSpPr>
        <p:spPr>
          <a:xfrm>
            <a:off x="7380288" y="1924050"/>
            <a:ext cx="14398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547938" y="2544763"/>
            <a:ext cx="1079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圆角矩形 26"/>
          <p:cNvSpPr/>
          <p:nvPr/>
        </p:nvSpPr>
        <p:spPr>
          <a:xfrm>
            <a:off x="1095375" y="2112963"/>
            <a:ext cx="1298575" cy="498475"/>
          </a:xfrm>
          <a:prstGeom prst="roundRect">
            <a:avLst/>
          </a:prstGeom>
          <a:noFill/>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cxnSp>
        <p:nvCxnSpPr>
          <p:cNvPr id="23" name="直接连接符 22"/>
          <p:cNvCxnSpPr/>
          <p:nvPr/>
        </p:nvCxnSpPr>
        <p:spPr>
          <a:xfrm flipV="1">
            <a:off x="250825" y="2544763"/>
            <a:ext cx="433388" cy="31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4"/>
          <p:cNvSpPr txBox="1"/>
          <p:nvPr/>
        </p:nvSpPr>
        <p:spPr>
          <a:xfrm>
            <a:off x="849313" y="2716213"/>
            <a:ext cx="5954712" cy="523875"/>
          </a:xfrm>
          <a:prstGeom prst="rect">
            <a:avLst/>
          </a:prstGeom>
          <a:noFill/>
          <a:ln w="9525">
            <a:noFill/>
          </a:ln>
        </p:spPr>
        <p:txBody>
          <a:bodyPr wrap="none">
            <a:spAutoFit/>
          </a:bodyPr>
          <a:lstStyle/>
          <a:p>
            <a:pPr lvl="0" eaLnBrk="1" hangingPunct="1"/>
            <a:r>
              <a:rPr lang="zh-CN" altLang="en-US" sz="2800" b="1" dirty="0">
                <a:solidFill>
                  <a:srgbClr val="0000FF"/>
                </a:solidFill>
                <a:latin typeface="黑体" panose="02010609060101010101" pitchFamily="49" charset="-122"/>
                <a:ea typeface="黑体" panose="02010609060101010101" pitchFamily="49" charset="-122"/>
              </a:rPr>
              <a:t>从狗熊的这次通知中你知道了什么？</a:t>
            </a:r>
          </a:p>
        </p:txBody>
      </p:sp>
      <p:sp>
        <p:nvSpPr>
          <p:cNvPr id="30" name="TextBox 5"/>
          <p:cNvSpPr txBox="1"/>
          <p:nvPr/>
        </p:nvSpPr>
        <p:spPr>
          <a:xfrm>
            <a:off x="985838" y="3216275"/>
            <a:ext cx="1266825" cy="1901825"/>
          </a:xfrm>
          <a:prstGeom prst="rect">
            <a:avLst/>
          </a:prstGeom>
          <a:noFill/>
          <a:ln w="9525">
            <a:noFill/>
          </a:ln>
        </p:spPr>
        <p:txBody>
          <a:bodyPr wrap="none">
            <a:spAutoFit/>
          </a:bodyPr>
          <a:lstStyle/>
          <a:p>
            <a:pPr lvl="0" eaLnBrk="1" hangingPunct="1">
              <a:lnSpc>
                <a:spcPct val="140000"/>
              </a:lnSpc>
            </a:pPr>
            <a:r>
              <a:rPr lang="zh-CN" altLang="en-US" sz="2800" b="1" dirty="0">
                <a:solidFill>
                  <a:srgbClr val="6600FF"/>
                </a:solidFill>
                <a:latin typeface="黑体" panose="02010609060101010101" pitchFamily="49" charset="-122"/>
                <a:ea typeface="黑体" panose="02010609060101010101" pitchFamily="49" charset="-122"/>
              </a:rPr>
              <a:t>事情：</a:t>
            </a:r>
            <a:endParaRPr lang="en-US" altLang="zh-CN" sz="2800" b="1" dirty="0">
              <a:solidFill>
                <a:srgbClr val="6600FF"/>
              </a:solidFill>
              <a:latin typeface="黑体" panose="02010609060101010101" pitchFamily="49" charset="-122"/>
              <a:ea typeface="黑体" panose="02010609060101010101" pitchFamily="49" charset="-122"/>
            </a:endParaRPr>
          </a:p>
          <a:p>
            <a:pPr lvl="0" eaLnBrk="1" hangingPunct="1">
              <a:lnSpc>
                <a:spcPct val="140000"/>
              </a:lnSpc>
            </a:pPr>
            <a:r>
              <a:rPr lang="zh-CN" altLang="en-US" sz="2800" b="1" dirty="0">
                <a:solidFill>
                  <a:srgbClr val="6600FF"/>
                </a:solidFill>
                <a:latin typeface="黑体" panose="02010609060101010101" pitchFamily="49" charset="-122"/>
                <a:ea typeface="黑体" panose="02010609060101010101" pitchFamily="49" charset="-122"/>
              </a:rPr>
              <a:t>人物：</a:t>
            </a:r>
            <a:endParaRPr lang="en-US" altLang="zh-CN" sz="2800" b="1" dirty="0">
              <a:solidFill>
                <a:srgbClr val="6600FF"/>
              </a:solidFill>
              <a:latin typeface="黑体" panose="02010609060101010101" pitchFamily="49" charset="-122"/>
              <a:ea typeface="黑体" panose="02010609060101010101" pitchFamily="49" charset="-122"/>
            </a:endParaRPr>
          </a:p>
          <a:p>
            <a:pPr lvl="0" eaLnBrk="1" hangingPunct="1">
              <a:lnSpc>
                <a:spcPct val="140000"/>
              </a:lnSpc>
            </a:pPr>
            <a:r>
              <a:rPr lang="zh-CN" altLang="en-US" sz="2800" b="1" dirty="0">
                <a:solidFill>
                  <a:srgbClr val="6600FF"/>
                </a:solidFill>
                <a:latin typeface="黑体" panose="02010609060101010101" pitchFamily="49" charset="-122"/>
                <a:ea typeface="黑体" panose="02010609060101010101" pitchFamily="49" charset="-122"/>
              </a:rPr>
              <a:t>时间：</a:t>
            </a:r>
            <a:endParaRPr lang="en-US" altLang="zh-CN" sz="2800" b="1" dirty="0">
              <a:solidFill>
                <a:srgbClr val="6600FF"/>
              </a:solidFill>
              <a:latin typeface="黑体" panose="02010609060101010101" pitchFamily="49" charset="-122"/>
              <a:ea typeface="黑体" panose="02010609060101010101" pitchFamily="49" charset="-122"/>
            </a:endParaRPr>
          </a:p>
        </p:txBody>
      </p:sp>
      <p:sp>
        <p:nvSpPr>
          <p:cNvPr id="32" name="TextBox 25"/>
          <p:cNvSpPr txBox="1"/>
          <p:nvPr/>
        </p:nvSpPr>
        <p:spPr>
          <a:xfrm>
            <a:off x="2005013" y="3303588"/>
            <a:ext cx="2709862" cy="522287"/>
          </a:xfrm>
          <a:prstGeom prst="rect">
            <a:avLst/>
          </a:prstGeom>
          <a:noFill/>
          <a:ln w="9525">
            <a:noFill/>
          </a:ln>
        </p:spPr>
        <p:txBody>
          <a:bodyPr wrap="none">
            <a:spAutoFit/>
          </a:bodyPr>
          <a:lstStyle/>
          <a:p>
            <a:pPr lvl="0" eaLnBrk="1" hangingPunct="1"/>
            <a:r>
              <a:rPr lang="zh-CN" altLang="en-US" sz="2800" b="1" dirty="0">
                <a:solidFill>
                  <a:srgbClr val="FF0000"/>
                </a:solidFill>
                <a:latin typeface="Calibri" panose="020F0502020204030204" pitchFamily="34" charset="0"/>
                <a:ea typeface="宋体" panose="02010600030101010101" pitchFamily="2" charset="-122"/>
              </a:rPr>
              <a:t>动物王国开大会</a:t>
            </a:r>
          </a:p>
        </p:txBody>
      </p:sp>
      <p:sp>
        <p:nvSpPr>
          <p:cNvPr id="34" name="TextBox 30"/>
          <p:cNvSpPr txBox="1"/>
          <p:nvPr/>
        </p:nvSpPr>
        <p:spPr>
          <a:xfrm>
            <a:off x="2000568" y="4022090"/>
            <a:ext cx="1627187" cy="522288"/>
          </a:xfrm>
          <a:prstGeom prst="rect">
            <a:avLst/>
          </a:prstGeom>
          <a:noFill/>
          <a:ln w="9525">
            <a:noFill/>
          </a:ln>
        </p:spPr>
        <p:txBody>
          <a:bodyPr wrap="none">
            <a:spAutoFit/>
          </a:bodyPr>
          <a:lstStyle/>
          <a:p>
            <a:pPr lvl="0" eaLnBrk="1" hangingPunct="1"/>
            <a:r>
              <a:rPr lang="zh-CN" altLang="en-US" sz="2800" b="1" dirty="0">
                <a:solidFill>
                  <a:srgbClr val="FF0000"/>
                </a:solidFill>
                <a:latin typeface="Calibri" panose="020F0502020204030204" pitchFamily="34" charset="0"/>
                <a:ea typeface="宋体" panose="02010600030101010101" pitchFamily="2" charset="-122"/>
              </a:rPr>
              <a:t>所有动物</a:t>
            </a:r>
          </a:p>
        </p:txBody>
      </p:sp>
      <p:sp>
        <p:nvSpPr>
          <p:cNvPr id="2" name="文本框 1"/>
          <p:cNvSpPr txBox="1"/>
          <p:nvPr/>
        </p:nvSpPr>
        <p:spPr>
          <a:xfrm>
            <a:off x="2186305" y="4599940"/>
            <a:ext cx="1255395" cy="518160"/>
          </a:xfrm>
          <a:prstGeom prst="rect">
            <a:avLst/>
          </a:prstGeom>
          <a:noFill/>
        </p:spPr>
        <p:txBody>
          <a:bodyPr wrap="none" rtlCol="0">
            <a:spAutoFit/>
          </a:bodyPr>
          <a:lstStyle/>
          <a:p>
            <a:pPr algn="l"/>
            <a:r>
              <a:rPr lang="zh-CN" altLang="en-US" sz="2800" b="1" dirty="0">
                <a:solidFill>
                  <a:srgbClr val="FF0000"/>
                </a:solidFill>
                <a:sym typeface="+mn-ea"/>
              </a:rPr>
              <a:t>在明天</a:t>
            </a:r>
            <a:endParaRPr lang="zh-CN" altLang="en-US" sz="2800" b="1" dirty="0">
              <a:solidFill>
                <a:srgbClr val="FF0000"/>
              </a:solidFill>
              <a:latin typeface="Calibri" panose="020F050202020403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500"/>
                                        <p:tgtEl>
                                          <p:spTgt spid="3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down)">
                                      <p:cBhvr>
                                        <p:cTn id="4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p:bldP spid="30" grpId="0"/>
      <p:bldP spid="32" grpId="0"/>
      <p:bldP spid="3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25588" y="279400"/>
            <a:ext cx="5545137" cy="2824163"/>
            <a:chOff x="1465514" y="231338"/>
            <a:chExt cx="5544616" cy="2824141"/>
          </a:xfrm>
        </p:grpSpPr>
        <p:pic>
          <p:nvPicPr>
            <p:cNvPr id="33796" name="Picture 2" descr="http://pic38.nipic.com/20140228/2531170_153015453000_2.jpg"/>
            <p:cNvPicPr>
              <a:picLocks noChangeAspect="1"/>
            </p:cNvPicPr>
            <p:nvPr/>
          </p:nvPicPr>
          <p:blipFill>
            <a:blip r:embed="rId2">
              <a:clrChange>
                <a:clrFrom>
                  <a:srgbClr val="FFFFFF"/>
                </a:clrFrom>
                <a:clrTo>
                  <a:srgbClr val="FFFFFF">
                    <a:alpha val="0"/>
                  </a:srgbClr>
                </a:clrTo>
              </a:clrChange>
            </a:blip>
            <a:srcRect b="4881"/>
            <a:stretch>
              <a:fillRect/>
            </a:stretch>
          </p:blipFill>
          <p:spPr>
            <a:xfrm>
              <a:off x="2627784" y="231338"/>
              <a:ext cx="2829563" cy="2594205"/>
            </a:xfrm>
            <a:prstGeom prst="rect">
              <a:avLst/>
            </a:prstGeom>
            <a:noFill/>
            <a:ln w="9525">
              <a:noFill/>
            </a:ln>
          </p:spPr>
        </p:pic>
        <p:sp>
          <p:nvSpPr>
            <p:cNvPr id="33797" name="TextBox 3"/>
            <p:cNvSpPr txBox="1"/>
            <p:nvPr/>
          </p:nvSpPr>
          <p:spPr>
            <a:xfrm>
              <a:off x="1465514" y="1670484"/>
              <a:ext cx="5544616" cy="1384995"/>
            </a:xfrm>
            <a:prstGeom prst="rect">
              <a:avLst/>
            </a:prstGeom>
            <a:solidFill>
              <a:srgbClr val="CCFFCC"/>
            </a:solidFill>
            <a:ln w="9525">
              <a:noFill/>
            </a:ln>
          </p:spPr>
          <p:txBody>
            <a:bodyPr>
              <a:spAutoFit/>
            </a:bodyPr>
            <a:lstStyle/>
            <a:p>
              <a:pPr lvl="0" eaLnBrk="1" hangingPunct="1">
                <a:lnSpc>
                  <a:spcPct val="150000"/>
                </a:lnSpc>
              </a:pPr>
              <a:r>
                <a:rPr lang="zh-CN" altLang="en-US" sz="2800" b="1" dirty="0">
                  <a:latin typeface="Calibri" panose="020F0502020204030204" pitchFamily="34" charset="0"/>
                  <a:ea typeface="宋体" panose="02010600030101010101" pitchFamily="2" charset="-122"/>
                </a:rPr>
                <a:t>        </a:t>
              </a:r>
              <a:r>
                <a:rPr lang="zh-CN" altLang="en-US" sz="2800" b="1" dirty="0">
                  <a:solidFill>
                    <a:srgbClr val="0000FF"/>
                  </a:solidFill>
                  <a:latin typeface="Calibri" panose="020F0502020204030204" pitchFamily="34" charset="0"/>
                  <a:ea typeface="宋体" panose="02010600030101010101" pitchFamily="2" charset="-122"/>
                </a:rPr>
                <a:t>大家注意，动物王国要在明天开大会，请你们都参加！</a:t>
              </a:r>
            </a:p>
          </p:txBody>
        </p:sp>
      </p:grpSp>
      <p:sp>
        <p:nvSpPr>
          <p:cNvPr id="5" name="TextBox 4"/>
          <p:cNvSpPr txBox="1"/>
          <p:nvPr/>
        </p:nvSpPr>
        <p:spPr>
          <a:xfrm>
            <a:off x="611188" y="3103563"/>
            <a:ext cx="7777162" cy="1284287"/>
          </a:xfrm>
          <a:prstGeom prst="rect">
            <a:avLst/>
          </a:prstGeom>
          <a:noFill/>
          <a:ln w="9525">
            <a:noFill/>
          </a:ln>
        </p:spPr>
        <p:txBody>
          <a:bodyPr>
            <a:spAutoFit/>
          </a:bodyPr>
          <a:lstStyle/>
          <a:p>
            <a:pPr lvl="0" eaLnBrk="1" hangingPunct="1">
              <a:lnSpc>
                <a:spcPct val="150000"/>
              </a:lnSpc>
            </a:pPr>
            <a:r>
              <a:rPr lang="zh-CN" altLang="en-US" sz="2800" b="1" dirty="0">
                <a:solidFill>
                  <a:srgbClr val="FF0000"/>
                </a:solidFill>
                <a:latin typeface="黑体" panose="02010609060101010101" pitchFamily="49" charset="-122"/>
                <a:ea typeface="黑体" panose="02010609060101010101" pitchFamily="49" charset="-122"/>
              </a:rPr>
              <a:t>    再看看大狗熊的通知，思考为什么这次大灰狼又说大会开不了呢？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hui-ben.com/yiwu/20150207/news_img/20121018170453.jpg"/>
          <p:cNvPicPr>
            <a:picLocks noChangeAspect="1"/>
          </p:cNvPicPr>
          <p:nvPr/>
        </p:nvPicPr>
        <p:blipFill>
          <a:blip r:embed="rId2"/>
          <a:stretch>
            <a:fillRect/>
          </a:stretch>
        </p:blipFill>
        <p:spPr>
          <a:xfrm>
            <a:off x="539750" y="1203325"/>
            <a:ext cx="2151063" cy="3108325"/>
          </a:xfrm>
          <a:prstGeom prst="rect">
            <a:avLst/>
          </a:prstGeom>
          <a:noFill/>
          <a:ln w="9525">
            <a:noFill/>
          </a:ln>
        </p:spPr>
      </p:pic>
      <p:grpSp>
        <p:nvGrpSpPr>
          <p:cNvPr id="8" name="组合 7"/>
          <p:cNvGrpSpPr/>
          <p:nvPr/>
        </p:nvGrpSpPr>
        <p:grpSpPr>
          <a:xfrm>
            <a:off x="3419475" y="700088"/>
            <a:ext cx="3455988" cy="1511300"/>
            <a:chOff x="3419872" y="699542"/>
            <a:chExt cx="3456384" cy="1512168"/>
          </a:xfrm>
        </p:grpSpPr>
        <p:sp>
          <p:nvSpPr>
            <p:cNvPr id="6" name="圆角矩形标注 5"/>
            <p:cNvSpPr/>
            <p:nvPr/>
          </p:nvSpPr>
          <p:spPr>
            <a:xfrm>
              <a:off x="3419872" y="699542"/>
              <a:ext cx="3456384" cy="1512168"/>
            </a:xfrm>
            <a:prstGeom prst="wedgeRoundRectCallout">
              <a:avLst>
                <a:gd name="adj1" fmla="val -74571"/>
                <a:gd name="adj2" fmla="val 41084"/>
                <a:gd name="adj3" fmla="val 16667"/>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mn-lt"/>
                <a:ea typeface="+mn-ea"/>
                <a:cs typeface="+mn-cs"/>
              </a:endParaRPr>
            </a:p>
          </p:txBody>
        </p:sp>
        <p:sp>
          <p:nvSpPr>
            <p:cNvPr id="34822" name="TextBox 6"/>
            <p:cNvSpPr txBox="1"/>
            <p:nvPr/>
          </p:nvSpPr>
          <p:spPr>
            <a:xfrm>
              <a:off x="3419872" y="788099"/>
              <a:ext cx="3456384" cy="1200329"/>
            </a:xfrm>
            <a:prstGeom prst="rect">
              <a:avLst/>
            </a:prstGeom>
            <a:noFill/>
            <a:ln w="9525">
              <a:noFill/>
            </a:ln>
          </p:spPr>
          <p:txBody>
            <a:bodyPr>
              <a:spAutoFit/>
            </a:bodyPr>
            <a:lstStyle/>
            <a:p>
              <a:pPr lvl="0" eaLnBrk="1" hangingPunct="1"/>
              <a:r>
                <a:rPr lang="zh-CN" altLang="en-US" sz="2400" b="1" dirty="0">
                  <a:solidFill>
                    <a:srgbClr val="FF0000"/>
                  </a:solidFill>
                  <a:latin typeface="楷体_GB2312" pitchFamily="49" charset="-122"/>
                  <a:ea typeface="楷体_GB2312" pitchFamily="49" charset="-122"/>
                </a:rPr>
                <a:t>    因为你没告诉大家，在明天什么时候开，上午还是下午，几点钟开。</a:t>
              </a:r>
            </a:p>
          </p:txBody>
        </p:sp>
      </p:grpSp>
      <p:sp>
        <p:nvSpPr>
          <p:cNvPr id="9" name="TextBox 8"/>
          <p:cNvSpPr txBox="1"/>
          <p:nvPr/>
        </p:nvSpPr>
        <p:spPr>
          <a:xfrm>
            <a:off x="2824163" y="2355850"/>
            <a:ext cx="5675312" cy="1800225"/>
          </a:xfrm>
          <a:prstGeom prst="rect">
            <a:avLst/>
          </a:prstGeom>
          <a:noFill/>
          <a:ln w="9525">
            <a:noFill/>
          </a:ln>
        </p:spPr>
        <p:txBody>
          <a:bodyPr>
            <a:spAutoFit/>
          </a:bodyPr>
          <a:lstStyle/>
          <a:p>
            <a:pPr lvl="0" eaLnBrk="1" hangingPunct="1">
              <a:lnSpc>
                <a:spcPct val="130000"/>
              </a:lnSpc>
            </a:pPr>
            <a:r>
              <a:rPr lang="zh-CN" altLang="en-US" sz="2800" b="1" dirty="0">
                <a:solidFill>
                  <a:srgbClr val="00B050"/>
                </a:solidFill>
                <a:latin typeface="Calibri" panose="020F0502020204030204" pitchFamily="34" charset="0"/>
                <a:ea typeface="宋体" panose="02010600030101010101" pitchFamily="2" charset="-122"/>
              </a:rPr>
              <a:t>        </a:t>
            </a:r>
            <a:r>
              <a:rPr lang="zh-CN" altLang="en-US" sz="2800" b="1" dirty="0">
                <a:solidFill>
                  <a:srgbClr val="0000FF"/>
                </a:solidFill>
                <a:latin typeface="Calibri" panose="020F0502020204030204" pitchFamily="34" charset="0"/>
                <a:ea typeface="宋体" panose="02010600030101010101" pitchFamily="2" charset="-122"/>
              </a:rPr>
              <a:t>大灰狼的话指出了狗熊通知的</a:t>
            </a:r>
            <a:r>
              <a:rPr lang="zh-CN" altLang="en-US" sz="3200" b="1" dirty="0">
                <a:solidFill>
                  <a:srgbClr val="FF00FF"/>
                </a:solidFill>
                <a:latin typeface="黑体" panose="02010609060101010101" pitchFamily="49" charset="-122"/>
                <a:ea typeface="黑体" panose="02010609060101010101" pitchFamily="49" charset="-122"/>
              </a:rPr>
              <a:t>时间不具体</a:t>
            </a:r>
            <a:r>
              <a:rPr lang="zh-CN" altLang="en-US" sz="2800" b="1" dirty="0">
                <a:solidFill>
                  <a:srgbClr val="0000FF"/>
                </a:solidFill>
                <a:latin typeface="Calibri" panose="020F0502020204030204" pitchFamily="34" charset="0"/>
                <a:ea typeface="宋体" panose="02010600030101010101" pitchFamily="2" charset="-122"/>
              </a:rPr>
              <a:t>，大家不知道大会明天几点开。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46050" y="1276350"/>
            <a:ext cx="8890000" cy="1554163"/>
            <a:chOff x="588687" y="2131253"/>
            <a:chExt cx="8746990" cy="1553953"/>
          </a:xfrm>
        </p:grpSpPr>
        <p:sp>
          <p:nvSpPr>
            <p:cNvPr id="35847" name="TextBox 2"/>
            <p:cNvSpPr txBox="1"/>
            <p:nvPr/>
          </p:nvSpPr>
          <p:spPr>
            <a:xfrm>
              <a:off x="588687" y="2300485"/>
              <a:ext cx="8746990" cy="1384721"/>
            </a:xfrm>
            <a:prstGeom prst="rect">
              <a:avLst/>
            </a:prstGeom>
            <a:noFill/>
            <a:ln w="9525">
              <a:noFill/>
            </a:ln>
          </p:spPr>
          <p:txBody>
            <a:bodyPr>
              <a:spAutoFit/>
            </a:bodyPr>
            <a:lstStyle/>
            <a:p>
              <a:pPr lvl="0" eaLnBrk="1" hangingPunct="1">
                <a:lnSpc>
                  <a:spcPct val="150000"/>
                </a:lnSpc>
              </a:pPr>
              <a:r>
                <a:rPr lang="zh-CN" altLang="en-US" sz="2800" b="1" dirty="0">
                  <a:latin typeface="Calibri" panose="020F0502020204030204" pitchFamily="34" charset="0"/>
                  <a:ea typeface="宋体" panose="02010600030101010101" pitchFamily="2" charset="-122"/>
                </a:rPr>
                <a:t>      狗 熊  又  用 喇叭 大 声  喊：“大家 注意，动  物 王  国要 在  明 天   上  午八点  开大会，请  你 们 都 参加！”</a:t>
              </a:r>
            </a:p>
          </p:txBody>
        </p:sp>
        <p:sp>
          <p:nvSpPr>
            <p:cNvPr id="16" name="TextBox 15"/>
            <p:cNvSpPr txBox="1"/>
            <p:nvPr/>
          </p:nvSpPr>
          <p:spPr>
            <a:xfrm>
              <a:off x="588687" y="2848706"/>
              <a:ext cx="8514258" cy="338092"/>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ɡuó</a:t>
              </a:r>
              <a:r>
                <a:rPr kumimoji="0" lang="en-US" altLang="zh-CN"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yào</a:t>
              </a:r>
              <a:r>
                <a:rPr kumimoji="0" lang="en-US" altLang="zh-CN"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zài</a:t>
              </a:r>
              <a:r>
                <a:rPr kumimoji="0" lang="en-US" altLang="zh-CN"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mínɡ</a:t>
              </a:r>
              <a:r>
                <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tiān</a:t>
              </a:r>
              <a:r>
                <a:rPr kumimoji="0" lang="en-US" altLang="zh-CN"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shànɡ</a:t>
              </a:r>
              <a:r>
                <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wǔ</a:t>
              </a:r>
              <a:r>
                <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bā</a:t>
              </a:r>
              <a:r>
                <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diǎn</a:t>
              </a:r>
              <a:r>
                <a:rPr kumimoji="0" lang="en-US" altLang="zh-CN"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kāi</a:t>
              </a:r>
              <a:r>
                <a:rPr kumimoji="0" lang="en-US" altLang="zh-CN"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dà</a:t>
              </a:r>
              <a:r>
                <a:rPr kumimoji="0" lang="en-US" altLang="zh-CN"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huì</a:t>
              </a:r>
              <a:r>
                <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qǐnɡ</a:t>
              </a:r>
              <a:r>
                <a:rPr kumimoji="0" lang="en-US" altLang="zh-CN"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nǐ</a:t>
              </a:r>
              <a:r>
                <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men</a:t>
              </a:r>
              <a:r>
                <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dōu</a:t>
              </a:r>
              <a:r>
                <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cān</a:t>
              </a:r>
              <a:r>
                <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jiā</a:t>
              </a:r>
              <a:endPar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endParaRPr>
            </a:p>
          </p:txBody>
        </p:sp>
        <p:sp>
          <p:nvSpPr>
            <p:cNvPr id="17" name="TextBox 16"/>
            <p:cNvSpPr txBox="1"/>
            <p:nvPr/>
          </p:nvSpPr>
          <p:spPr>
            <a:xfrm>
              <a:off x="654289" y="2131253"/>
              <a:ext cx="8587670" cy="338092"/>
            </a:xfrm>
            <a:prstGeom prst="rect">
              <a:avLst/>
            </a:prstGeom>
            <a:noFill/>
          </p:spPr>
          <p:txBody>
            <a:bodyPr>
              <a:spAutoFit/>
            </a:bodyPr>
            <a:lstStyle/>
            <a:p>
              <a:pPr lvl="0" eaLnBrk="1" hangingPunct="1"/>
              <a:r>
                <a:rPr lang="en-US" altLang="zh-CN" sz="1600" b="1" dirty="0">
                  <a:latin typeface="宋体" panose="02010600030101010101" pitchFamily="2" charset="-122"/>
                  <a:ea typeface="宋体" panose="02010600030101010101" pitchFamily="2" charset="-122"/>
                </a:rPr>
                <a:t>    ɡǒu xiónɡ</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yòu yònɡ</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lǎ bā</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dà</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shēnɡ</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hǎn</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dà jiā</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zhù yì</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dònɡ</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wù</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wánɡ</a:t>
              </a:r>
            </a:p>
          </p:txBody>
        </p:sp>
      </p:grpSp>
      <p:sp>
        <p:nvSpPr>
          <p:cNvPr id="10" name="TextBox 9"/>
          <p:cNvSpPr txBox="1"/>
          <p:nvPr/>
        </p:nvSpPr>
        <p:spPr>
          <a:xfrm>
            <a:off x="3132138" y="339725"/>
            <a:ext cx="2735263" cy="708025"/>
          </a:xfrm>
          <a:prstGeom prst="rect">
            <a:avLst/>
          </a:prstGeom>
          <a:ln w="34925" cmpd="dbl">
            <a:solidFill>
              <a:srgbClr val="00B050"/>
            </a:solidFill>
            <a:prstDash val="sysDot"/>
          </a:ln>
        </p:spPr>
        <p:style>
          <a:lnRef idx="1">
            <a:schemeClr val="accent3"/>
          </a:lnRef>
          <a:fillRef idx="2">
            <a:schemeClr val="accent3"/>
          </a:fillRef>
          <a:effectRef idx="1">
            <a:schemeClr val="accent3"/>
          </a:effectRef>
          <a:fontRef idx="minor">
            <a:schemeClr val="dk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rgbClr val="FF00FF"/>
                </a:solidFill>
                <a:effectLst/>
                <a:uLnTx/>
                <a:uFillTx/>
                <a:latin typeface="黑体" panose="02010609060101010101" pitchFamily="49" charset="-122"/>
                <a:ea typeface="黑体" panose="02010609060101010101" pitchFamily="49" charset="-122"/>
                <a:cs typeface="+mn-cs"/>
              </a:rPr>
              <a:t>第三次</a:t>
            </a:r>
          </a:p>
        </p:txBody>
      </p:sp>
      <p:sp>
        <p:nvSpPr>
          <p:cNvPr id="5" name="TextBox 4"/>
          <p:cNvSpPr txBox="1"/>
          <p:nvPr/>
        </p:nvSpPr>
        <p:spPr>
          <a:xfrm>
            <a:off x="376238" y="2830513"/>
            <a:ext cx="5956300" cy="523875"/>
          </a:xfrm>
          <a:prstGeom prst="rect">
            <a:avLst/>
          </a:prstGeom>
          <a:noFill/>
          <a:ln w="9525">
            <a:noFill/>
          </a:ln>
        </p:spPr>
        <p:txBody>
          <a:bodyPr wrap="none">
            <a:spAutoFit/>
          </a:bodyPr>
          <a:lstStyle/>
          <a:p>
            <a:pPr lvl="0" eaLnBrk="1" hangingPunct="1"/>
            <a:r>
              <a:rPr lang="zh-CN" altLang="en-US" sz="2800" b="1" dirty="0">
                <a:solidFill>
                  <a:srgbClr val="0000FF"/>
                </a:solidFill>
                <a:latin typeface="黑体" panose="02010609060101010101" pitchFamily="49" charset="-122"/>
                <a:ea typeface="黑体" panose="02010609060101010101" pitchFamily="49" charset="-122"/>
              </a:rPr>
              <a:t>现在大家能按时来参加森林大会吗？</a:t>
            </a:r>
          </a:p>
        </p:txBody>
      </p:sp>
      <p:sp>
        <p:nvSpPr>
          <p:cNvPr id="2" name="TextBox 1"/>
          <p:cNvSpPr txBox="1"/>
          <p:nvPr/>
        </p:nvSpPr>
        <p:spPr>
          <a:xfrm>
            <a:off x="1676400" y="3611563"/>
            <a:ext cx="1111250" cy="646112"/>
          </a:xfrm>
          <a:prstGeom prst="rect">
            <a:avLst/>
          </a:prstGeom>
          <a:noFill/>
          <a:ln w="9525">
            <a:noFill/>
          </a:ln>
        </p:spPr>
        <p:txBody>
          <a:bodyPr wrap="none">
            <a:spAutoFit/>
          </a:bodyPr>
          <a:lstStyle/>
          <a:p>
            <a:pPr lvl="0" eaLnBrk="1" hangingPunct="1"/>
            <a:r>
              <a:rPr lang="zh-CN" altLang="en-US" sz="3600" b="1" dirty="0">
                <a:solidFill>
                  <a:srgbClr val="FF0000"/>
                </a:solidFill>
                <a:latin typeface="黑体" panose="02010609060101010101" pitchFamily="49" charset="-122"/>
                <a:ea typeface="黑体" panose="02010609060101010101" pitchFamily="49" charset="-122"/>
              </a:rPr>
              <a:t>不能</a:t>
            </a:r>
          </a:p>
        </p:txBody>
      </p:sp>
      <p:pic>
        <p:nvPicPr>
          <p:cNvPr id="58370" name="Picture 2" descr="http://www.91feizhuliu.com/uploads/allimg/130620/194I631b-13.jpg"/>
          <p:cNvPicPr>
            <a:picLocks noChangeAspect="1"/>
          </p:cNvPicPr>
          <p:nvPr/>
        </p:nvPicPr>
        <p:blipFill>
          <a:blip r:embed="rId2">
            <a:clrChange>
              <a:clrFrom>
                <a:srgbClr val="FFFFFF"/>
              </a:clrFrom>
              <a:clrTo>
                <a:srgbClr val="FFFFFF">
                  <a:alpha val="0"/>
                </a:srgbClr>
              </a:clrTo>
            </a:clrChange>
          </a:blip>
          <a:stretch>
            <a:fillRect/>
          </a:stretch>
        </p:blipFill>
        <p:spPr>
          <a:xfrm>
            <a:off x="5780088" y="3208338"/>
            <a:ext cx="1905000" cy="1905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58370"/>
                                        </p:tgtEl>
                                        <p:attrNameLst>
                                          <p:attrName>style.visibility</p:attrName>
                                        </p:attrNameLst>
                                      </p:cBhvr>
                                      <p:to>
                                        <p:strVal val="visible"/>
                                      </p:to>
                                    </p:set>
                                    <p:animEffect transition="in" filter="fade">
                                      <p:cBhvr>
                                        <p:cTn id="15" dur="500"/>
                                        <p:tgtEl>
                                          <p:spTgt spid="5837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23950" y="411163"/>
            <a:ext cx="2808288" cy="1484312"/>
            <a:chOff x="3034691" y="2760191"/>
            <a:chExt cx="3168574" cy="1728192"/>
          </a:xfrm>
        </p:grpSpPr>
        <p:sp>
          <p:nvSpPr>
            <p:cNvPr id="3" name="云形标注 2"/>
            <p:cNvSpPr/>
            <p:nvPr/>
          </p:nvSpPr>
          <p:spPr>
            <a:xfrm>
              <a:off x="3034691" y="2760191"/>
              <a:ext cx="3168574" cy="1728192"/>
            </a:xfrm>
            <a:prstGeom prst="cloudCallout">
              <a:avLst>
                <a:gd name="adj1" fmla="val -39059"/>
                <a:gd name="adj2" fmla="val 72418"/>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dk1"/>
                </a:solidFill>
                <a:effectLst/>
                <a:uLnTx/>
                <a:uFillTx/>
                <a:latin typeface="+mn-lt"/>
                <a:ea typeface="+mn-ea"/>
                <a:cs typeface="+mn-cs"/>
              </a:endParaRPr>
            </a:p>
          </p:txBody>
        </p:sp>
        <p:sp>
          <p:nvSpPr>
            <p:cNvPr id="36875" name="TextBox 3"/>
            <p:cNvSpPr txBox="1"/>
            <p:nvPr/>
          </p:nvSpPr>
          <p:spPr>
            <a:xfrm>
              <a:off x="3419896" y="3129930"/>
              <a:ext cx="2783369" cy="967392"/>
            </a:xfrm>
            <a:prstGeom prst="rect">
              <a:avLst/>
            </a:prstGeom>
            <a:noFill/>
            <a:ln w="9525">
              <a:noFill/>
            </a:ln>
          </p:spPr>
          <p:txBody>
            <a:bodyPr>
              <a:spAutoFit/>
            </a:bodyPr>
            <a:lstStyle/>
            <a:p>
              <a:pPr lvl="0" eaLnBrk="1" hangingPunct="1"/>
              <a:r>
                <a:rPr lang="zh-CN" altLang="en-US" sz="2400" b="1" dirty="0">
                  <a:solidFill>
                    <a:srgbClr val="FF00FF"/>
                  </a:solidFill>
                  <a:latin typeface="黑体" panose="02010609060101010101" pitchFamily="49" charset="-122"/>
                  <a:ea typeface="黑体" panose="02010609060101010101" pitchFamily="49" charset="-122"/>
                </a:rPr>
                <a:t>为什么不能？是谁说出了原因？</a:t>
              </a:r>
            </a:p>
          </p:txBody>
        </p:sp>
      </p:grpSp>
      <p:pic>
        <p:nvPicPr>
          <p:cNvPr id="36867" name="Picture 7" descr="http://www.ppt123.net/beijing/UploadFiles_8374/201203/2012032517501559.jpg"/>
          <p:cNvPicPr>
            <a:picLocks noChangeAspect="1"/>
          </p:cNvPicPr>
          <p:nvPr/>
        </p:nvPicPr>
        <p:blipFill>
          <a:blip r:embed="rId2">
            <a:clrChange>
              <a:clrFrom>
                <a:srgbClr val="FFFFFF"/>
              </a:clrFrom>
              <a:clrTo>
                <a:srgbClr val="FFFFFF">
                  <a:alpha val="0"/>
                </a:srgbClr>
              </a:clrTo>
            </a:clrChange>
          </a:blip>
          <a:stretch>
            <a:fillRect/>
          </a:stretch>
        </p:blipFill>
        <p:spPr>
          <a:xfrm>
            <a:off x="0" y="2284413"/>
            <a:ext cx="2247900" cy="2085975"/>
          </a:xfrm>
          <a:prstGeom prst="rect">
            <a:avLst/>
          </a:prstGeom>
          <a:noFill/>
          <a:ln w="9525">
            <a:noFill/>
          </a:ln>
        </p:spPr>
      </p:pic>
      <p:sp>
        <p:nvSpPr>
          <p:cNvPr id="36868" name="AutoShape 9" descr="http://img1.juimg.com/141207/330520-14120H33I084.jpg"/>
          <p:cNvSpPr>
            <a:spLocks noChangeAspect="1"/>
          </p:cNvSpPr>
          <p:nvPr/>
        </p:nvSpPr>
        <p:spPr>
          <a:xfrm>
            <a:off x="52388" y="-136525"/>
            <a:ext cx="304800" cy="304800"/>
          </a:xfrm>
          <a:prstGeom prst="rect">
            <a:avLst/>
          </a:prstGeom>
          <a:noFill/>
          <a:ln w="9525">
            <a:noFill/>
          </a:ln>
        </p:spPr>
        <p:txBody>
          <a:bodyPr/>
          <a:lstStyle/>
          <a:p>
            <a:pPr lvl="0" eaLnBrk="1" hangingPunct="1"/>
            <a:endParaRPr lang="zh-CN" altLang="en-US" dirty="0">
              <a:latin typeface="Calibri" panose="020F0502020204030204" pitchFamily="34" charset="0"/>
              <a:ea typeface="宋体" panose="02010600030101010101" pitchFamily="2" charset="-122"/>
            </a:endParaRPr>
          </a:p>
        </p:txBody>
      </p:sp>
      <p:grpSp>
        <p:nvGrpSpPr>
          <p:cNvPr id="6" name="组合 5"/>
          <p:cNvGrpSpPr/>
          <p:nvPr/>
        </p:nvGrpSpPr>
        <p:grpSpPr>
          <a:xfrm>
            <a:off x="7113588" y="1806575"/>
            <a:ext cx="2054225" cy="3282950"/>
            <a:chOff x="7112838" y="1806557"/>
            <a:chExt cx="2055495" cy="3282274"/>
          </a:xfrm>
        </p:grpSpPr>
        <p:pic>
          <p:nvPicPr>
            <p:cNvPr id="36872" name="Picture 11" descr="http://img1.juimg.com/141207/330520-14120H33I084.jpg"/>
            <p:cNvPicPr>
              <a:picLocks noChangeAspect="1"/>
            </p:cNvPicPr>
            <p:nvPr/>
          </p:nvPicPr>
          <p:blipFill>
            <a:blip r:embed="rId3"/>
            <a:stretch>
              <a:fillRect/>
            </a:stretch>
          </p:blipFill>
          <p:spPr>
            <a:xfrm>
              <a:off x="7112838" y="2329777"/>
              <a:ext cx="2055495" cy="2759054"/>
            </a:xfrm>
            <a:prstGeom prst="rect">
              <a:avLst/>
            </a:prstGeom>
            <a:noFill/>
            <a:ln w="9525">
              <a:noFill/>
            </a:ln>
          </p:spPr>
        </p:pic>
        <p:sp>
          <p:nvSpPr>
            <p:cNvPr id="36873" name="TextBox 8"/>
            <p:cNvSpPr txBox="1"/>
            <p:nvPr/>
          </p:nvSpPr>
          <p:spPr>
            <a:xfrm>
              <a:off x="7380312" y="1806557"/>
              <a:ext cx="1266693" cy="523220"/>
            </a:xfrm>
            <a:prstGeom prst="rect">
              <a:avLst/>
            </a:prstGeom>
            <a:noFill/>
            <a:ln w="9525">
              <a:noFill/>
            </a:ln>
          </p:spPr>
          <p:txBody>
            <a:bodyPr wrap="none">
              <a:spAutoFit/>
            </a:bodyPr>
            <a:lstStyle/>
            <a:p>
              <a:pPr lvl="0" eaLnBrk="1" hangingPunct="1"/>
              <a:r>
                <a:rPr lang="zh-CN" altLang="en-US" sz="2800" b="1" dirty="0">
                  <a:solidFill>
                    <a:srgbClr val="0000FF"/>
                  </a:solidFill>
                  <a:latin typeface="黑体" panose="02010609060101010101" pitchFamily="49" charset="-122"/>
                  <a:ea typeface="黑体" panose="02010609060101010101" pitchFamily="49" charset="-122"/>
                </a:rPr>
                <a:t>梅花鹿</a:t>
              </a:r>
            </a:p>
          </p:txBody>
        </p:sp>
      </p:grpSp>
      <p:sp>
        <p:nvSpPr>
          <p:cNvPr id="7" name="椭圆形标注 6"/>
          <p:cNvSpPr/>
          <p:nvPr/>
        </p:nvSpPr>
        <p:spPr>
          <a:xfrm>
            <a:off x="4286250" y="1139825"/>
            <a:ext cx="2736850" cy="1512888"/>
          </a:xfrm>
          <a:prstGeom prst="wedgeEllipseCallout">
            <a:avLst>
              <a:gd name="adj1" fmla="val 64463"/>
              <a:gd name="adj2" fmla="val 61240"/>
            </a:avLst>
          </a:prstGeom>
        </p:spPr>
        <p:style>
          <a:lnRef idx="1">
            <a:schemeClr val="accent3"/>
          </a:lnRef>
          <a:fillRef idx="2">
            <a:schemeClr val="accent3"/>
          </a:fillRef>
          <a:effectRef idx="1">
            <a:schemeClr val="accent3"/>
          </a:effectRef>
          <a:fontRef idx="minor">
            <a:schemeClr val="dk1"/>
          </a:fontRef>
        </p:style>
        <p:txBody>
          <a:bodyPr anchor="ctr"/>
          <a:lstStyle>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5pPr>
          </a:lstStyle>
          <a:p>
            <a:pPr lvl="0" algn="ctr" eaLnBrk="1" hangingPunct="1"/>
            <a:r>
              <a:rPr lang="zh-CN" altLang="en-US" sz="2600" b="1" dirty="0">
                <a:solidFill>
                  <a:srgbClr val="0000FF"/>
                </a:solidFill>
                <a:latin typeface="楷体_GB2312" pitchFamily="49" charset="-122"/>
                <a:ea typeface="楷体_GB2312" pitchFamily="49" charset="-122"/>
              </a:rPr>
              <a:t>大会在哪儿开呀？你得说清楚。</a:t>
            </a:r>
          </a:p>
        </p:txBody>
      </p:sp>
      <p:sp>
        <p:nvSpPr>
          <p:cNvPr id="8" name="TextBox 7"/>
          <p:cNvSpPr txBox="1"/>
          <p:nvPr/>
        </p:nvSpPr>
        <p:spPr>
          <a:xfrm>
            <a:off x="2668588" y="3197225"/>
            <a:ext cx="3960812" cy="1200150"/>
          </a:xfrm>
          <a:prstGeom prst="rect">
            <a:avLst/>
          </a:prstGeom>
          <a:noFill/>
          <a:ln w="9525">
            <a:noFill/>
          </a:ln>
        </p:spPr>
        <p:txBody>
          <a:bodyPr>
            <a:spAutoFit/>
          </a:bodyPr>
          <a:lstStyle/>
          <a:p>
            <a:pPr lvl="0" eaLnBrk="1" hangingPunct="1">
              <a:lnSpc>
                <a:spcPct val="120000"/>
              </a:lnSpc>
            </a:pPr>
            <a:r>
              <a:rPr lang="zh-CN" altLang="en-US" sz="2800" b="1" dirty="0">
                <a:latin typeface="Calibri" panose="020F0502020204030204" pitchFamily="34" charset="0"/>
                <a:ea typeface="宋体" panose="02010600030101010101" pitchFamily="2" charset="-122"/>
              </a:rPr>
              <a:t>        狗熊的通知没有告诉大家</a:t>
            </a:r>
            <a:r>
              <a:rPr lang="zh-CN" altLang="en-US" sz="3600" b="1" u="sng" dirty="0">
                <a:solidFill>
                  <a:srgbClr val="FF0000"/>
                </a:solidFill>
                <a:latin typeface="黑体" panose="02010609060101010101" pitchFamily="49" charset="-122"/>
                <a:ea typeface="黑体" panose="02010609060101010101" pitchFamily="49" charset="-122"/>
              </a:rPr>
              <a:t>开会的地点</a:t>
            </a:r>
            <a:r>
              <a:rPr lang="zh-CN" altLang="en-US" sz="2800" b="1" dirty="0">
                <a:latin typeface="Calibri" panose="020F0502020204030204" pitchFamily="34" charset="0"/>
                <a:ea typeface="宋体" panose="0201060003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组合 1"/>
          <p:cNvGrpSpPr/>
          <p:nvPr/>
        </p:nvGrpSpPr>
        <p:grpSpPr>
          <a:xfrm>
            <a:off x="179388" y="84138"/>
            <a:ext cx="2927350" cy="1003300"/>
            <a:chOff x="179512" y="84330"/>
            <a:chExt cx="2927161" cy="1002532"/>
          </a:xfrm>
        </p:grpSpPr>
        <p:grpSp>
          <p:nvGrpSpPr>
            <p:cNvPr id="4100" name="组合 3"/>
            <p:cNvGrpSpPr/>
            <p:nvPr/>
          </p:nvGrpSpPr>
          <p:grpSpPr>
            <a:xfrm>
              <a:off x="885872" y="483518"/>
              <a:ext cx="2220801" cy="544595"/>
              <a:chOff x="1610558" y="939497"/>
              <a:chExt cx="2221001" cy="659622"/>
            </a:xfrm>
          </p:grpSpPr>
          <p:pic>
            <p:nvPicPr>
              <p:cNvPr id="4102" name="图片 1"/>
              <p:cNvPicPr>
                <a:picLocks noChangeAspect="1"/>
              </p:cNvPicPr>
              <p:nvPr/>
            </p:nvPicPr>
            <p:blipFill>
              <a:blip r:embed="rId2">
                <a:clrChange>
                  <a:clrFrom>
                    <a:srgbClr val="FFFEFD"/>
                  </a:clrFrom>
                  <a:clrTo>
                    <a:srgbClr val="FFFEFD">
                      <a:alpha val="0"/>
                    </a:srgbClr>
                  </a:clrTo>
                </a:clrChange>
              </a:blip>
              <a:stretch>
                <a:fillRect/>
              </a:stretch>
            </p:blipFill>
            <p:spPr>
              <a:xfrm>
                <a:off x="1743398" y="991683"/>
                <a:ext cx="2088161" cy="607436"/>
              </a:xfrm>
              <a:prstGeom prst="rect">
                <a:avLst/>
              </a:prstGeom>
              <a:noFill/>
              <a:ln w="9525">
                <a:noFill/>
              </a:ln>
            </p:spPr>
          </p:pic>
          <p:sp>
            <p:nvSpPr>
              <p:cNvPr id="4103" name="文本框 2"/>
              <p:cNvSpPr txBox="1"/>
              <p:nvPr/>
            </p:nvSpPr>
            <p:spPr>
              <a:xfrm>
                <a:off x="1610558" y="939497"/>
                <a:ext cx="1927143" cy="634109"/>
              </a:xfrm>
              <a:prstGeom prst="rect">
                <a:avLst/>
              </a:prstGeom>
              <a:noFill/>
              <a:ln w="9525">
                <a:noFill/>
              </a:ln>
            </p:spPr>
            <p:txBody>
              <a:bodyPr>
                <a:spAutoFit/>
              </a:bodyPr>
              <a:lstStyle/>
              <a:p>
                <a:pPr lvl="0" algn="ctr" eaLnBrk="1" hangingPunct="1"/>
                <a:r>
                  <a:rPr lang="zh-CN" altLang="en-US" sz="2800" b="1" dirty="0">
                    <a:solidFill>
                      <a:srgbClr val="0070C0"/>
                    </a:solidFill>
                    <a:latin typeface="黑体" panose="02010609060101010101" pitchFamily="49" charset="-122"/>
                    <a:ea typeface="黑体" panose="02010609060101010101" pitchFamily="49" charset="-122"/>
                  </a:rPr>
                  <a:t>作者名片</a:t>
                </a:r>
              </a:p>
            </p:txBody>
          </p:sp>
        </p:grpSp>
        <p:pic>
          <p:nvPicPr>
            <p:cNvPr id="4101" name="Picture 8" descr="F:\外部文件\状元矢量无对联.png"/>
            <p:cNvPicPr>
              <a:picLocks noChangeAspect="1"/>
            </p:cNvPicPr>
            <p:nvPr/>
          </p:nvPicPr>
          <p:blipFill>
            <a:blip r:embed="rId3"/>
            <a:stretch>
              <a:fillRect/>
            </a:stretch>
          </p:blipFill>
          <p:spPr>
            <a:xfrm>
              <a:off x="179512" y="84330"/>
              <a:ext cx="991131" cy="1002532"/>
            </a:xfrm>
            <a:prstGeom prst="rect">
              <a:avLst/>
            </a:prstGeom>
            <a:noFill/>
            <a:ln w="9525">
              <a:noFill/>
            </a:ln>
          </p:spPr>
        </p:pic>
      </p:grpSp>
      <p:sp>
        <p:nvSpPr>
          <p:cNvPr id="7" name="TextBox 6"/>
          <p:cNvSpPr txBox="1"/>
          <p:nvPr/>
        </p:nvSpPr>
        <p:spPr>
          <a:xfrm>
            <a:off x="427038" y="1419225"/>
            <a:ext cx="8423275" cy="2678113"/>
          </a:xfrm>
          <a:prstGeom prst="rect">
            <a:avLst/>
          </a:prstGeom>
          <a:noFill/>
          <a:ln w="9525">
            <a:noFill/>
          </a:ln>
        </p:spPr>
        <p:txBody>
          <a:bodyPr>
            <a:spAutoFit/>
          </a:bodyPr>
          <a:lstStyle/>
          <a:p>
            <a:pPr lvl="0" eaLnBrk="1" hangingPunct="1">
              <a:lnSpc>
                <a:spcPct val="150000"/>
              </a:lnSpc>
            </a:pPr>
            <a:r>
              <a:rPr lang="zh-CN" altLang="en-US" sz="2800" b="1" dirty="0">
                <a:solidFill>
                  <a:srgbClr val="FF0000"/>
                </a:solidFill>
                <a:latin typeface="黑体" panose="02010609060101010101" pitchFamily="49" charset="-122"/>
                <a:ea typeface="黑体" panose="02010609060101010101" pitchFamily="49" charset="-122"/>
              </a:rPr>
              <a:t>作家名片：</a:t>
            </a:r>
            <a:r>
              <a:rPr lang="zh-CN" altLang="en-US" sz="2800" b="1" dirty="0">
                <a:latin typeface="宋体" panose="02010600030101010101" pitchFamily="2" charset="-122"/>
                <a:ea typeface="宋体" panose="02010600030101010101" pitchFamily="2" charset="-122"/>
              </a:rPr>
              <a:t>稽鸿，著名儿童文学家，中国作家协会会员，中国散文学会会员。</a:t>
            </a:r>
            <a:endParaRPr lang="en-US" altLang="zh-CN" sz="2800" b="1" dirty="0">
              <a:latin typeface="宋体" panose="02010600030101010101" pitchFamily="2" charset="-122"/>
              <a:ea typeface="宋体" panose="02010600030101010101" pitchFamily="2" charset="-122"/>
            </a:endParaRPr>
          </a:p>
          <a:p>
            <a:pPr lvl="0" eaLnBrk="1" hangingPunct="1">
              <a:lnSpc>
                <a:spcPct val="150000"/>
              </a:lnSpc>
            </a:pPr>
            <a:r>
              <a:rPr lang="zh-CN" altLang="en-US" sz="2800" b="1" dirty="0">
                <a:solidFill>
                  <a:srgbClr val="FF0000"/>
                </a:solidFill>
                <a:latin typeface="黑体" panose="02010609060101010101" pitchFamily="49" charset="-122"/>
                <a:ea typeface="黑体" panose="02010609060101010101" pitchFamily="49" charset="-122"/>
              </a:rPr>
              <a:t>主要作品：</a:t>
            </a:r>
            <a:r>
              <a:rPr lang="zh-CN" altLang="en-US" sz="2800" b="1" dirty="0">
                <a:latin typeface="宋体" panose="02010600030101010101" pitchFamily="2" charset="-122"/>
                <a:ea typeface="宋体" panose="02010600030101010101" pitchFamily="2" charset="-122"/>
              </a:rPr>
              <a:t>长篇小说</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毒窟</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，儿童文学集</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思火</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神秘的小坦克</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01600" y="1808163"/>
            <a:ext cx="8929688" cy="1554162"/>
            <a:chOff x="588688" y="2131253"/>
            <a:chExt cx="8929803" cy="1553234"/>
          </a:xfrm>
        </p:grpSpPr>
        <p:sp>
          <p:nvSpPr>
            <p:cNvPr id="37894" name="TextBox 2"/>
            <p:cNvSpPr txBox="1"/>
            <p:nvPr/>
          </p:nvSpPr>
          <p:spPr>
            <a:xfrm>
              <a:off x="588688" y="2300485"/>
              <a:ext cx="8893290" cy="1384002"/>
            </a:xfrm>
            <a:prstGeom prst="rect">
              <a:avLst/>
            </a:prstGeom>
            <a:noFill/>
            <a:ln w="9525">
              <a:noFill/>
            </a:ln>
          </p:spPr>
          <p:txBody>
            <a:bodyPr>
              <a:spAutoFit/>
            </a:bodyPr>
            <a:lstStyle/>
            <a:p>
              <a:pPr lvl="0" eaLnBrk="1" hangingPunct="1">
                <a:lnSpc>
                  <a:spcPct val="150000"/>
                </a:lnSpc>
              </a:pPr>
              <a:r>
                <a:rPr lang="zh-CN" altLang="en-US" sz="2800" b="1" dirty="0">
                  <a:latin typeface="Calibri" panose="020F0502020204030204" pitchFamily="34" charset="0"/>
                  <a:ea typeface="宋体" panose="02010600030101010101" pitchFamily="2" charset="-122"/>
                </a:rPr>
                <a:t>      狗熊   又 用 喇叭 大 声  喊：“ 明  天  上  午八 点，在森 林 广    场  开大会，请大 家 准 时 参 加！”</a:t>
              </a:r>
            </a:p>
          </p:txBody>
        </p:sp>
        <p:sp>
          <p:nvSpPr>
            <p:cNvPr id="16" name="TextBox 15"/>
            <p:cNvSpPr txBox="1"/>
            <p:nvPr/>
          </p:nvSpPr>
          <p:spPr>
            <a:xfrm>
              <a:off x="588688" y="2848375"/>
              <a:ext cx="7850289" cy="33793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sēn</a:t>
              </a:r>
              <a:r>
                <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lín</a:t>
              </a:r>
              <a:r>
                <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ɡuǎnɡ</a:t>
              </a:r>
              <a:r>
                <a:rPr kumimoji="0" lang="en-US" altLang="zh-CN"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chǎnɡ</a:t>
              </a:r>
              <a:r>
                <a:rPr kumimoji="0" lang="en-US" altLang="zh-CN"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kāi</a:t>
              </a:r>
              <a:r>
                <a:rPr kumimoji="0" lang="en-US" altLang="zh-CN"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dà</a:t>
              </a:r>
              <a:r>
                <a:rPr kumimoji="0" lang="en-US" altLang="zh-CN"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huì</a:t>
              </a:r>
              <a:r>
                <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qǐnɡ</a:t>
              </a:r>
              <a:r>
                <a:rPr kumimoji="0" lang="en-US" altLang="zh-CN"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dà</a:t>
              </a:r>
              <a:r>
                <a:rPr kumimoji="0" lang="en-US" altLang="zh-CN"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jiā</a:t>
              </a:r>
              <a:r>
                <a:rPr kumimoji="0" lang="en-US" altLang="zh-CN"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zhǔn</a:t>
              </a:r>
              <a:r>
                <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shí</a:t>
              </a:r>
              <a:r>
                <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cān</a:t>
              </a:r>
              <a:r>
                <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16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jiā</a:t>
              </a:r>
              <a:endParaRPr kumimoji="0" lang="zh-CN" altLang="en-US" sz="1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endParaRPr>
            </a:p>
          </p:txBody>
        </p:sp>
        <p:sp>
          <p:nvSpPr>
            <p:cNvPr id="17" name="TextBox 16"/>
            <p:cNvSpPr txBox="1"/>
            <p:nvPr/>
          </p:nvSpPr>
          <p:spPr>
            <a:xfrm>
              <a:off x="818879" y="2131253"/>
              <a:ext cx="8699612" cy="337935"/>
            </a:xfrm>
            <a:prstGeom prst="rect">
              <a:avLst/>
            </a:prstGeom>
            <a:noFill/>
          </p:spPr>
          <p:txBody>
            <a:bodyPr>
              <a:spAutoFit/>
            </a:bodyPr>
            <a:lstStyle/>
            <a:p>
              <a:pPr lvl="0" eaLnBrk="1" hangingPunct="1"/>
              <a:r>
                <a:rPr lang="en-US" altLang="zh-CN" sz="1600" b="1" dirty="0">
                  <a:latin typeface="宋体" panose="02010600030101010101" pitchFamily="2" charset="-122"/>
                  <a:ea typeface="宋体" panose="02010600030101010101" pitchFamily="2" charset="-122"/>
                </a:rPr>
                <a:t>  ɡǒu xiónɡ</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yòu yònɡ</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lǎ bā</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dà</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shēnɡ</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hǎn</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mínɡ tiān shànɡ wǔ  bā diǎn </a:t>
              </a:r>
              <a:r>
                <a:rPr lang="zh-CN" altLang="en-US" sz="1600" b="1" dirty="0">
                  <a:latin typeface="宋体" panose="02010600030101010101" pitchFamily="2" charset="-122"/>
                  <a:ea typeface="宋体" panose="02010600030101010101" pitchFamily="2" charset="-122"/>
                </a:rPr>
                <a:t>   </a:t>
              </a:r>
              <a:r>
                <a:rPr lang="en-US" altLang="zh-CN" sz="1600" b="1" dirty="0">
                  <a:latin typeface="宋体" panose="02010600030101010101" pitchFamily="2" charset="-122"/>
                  <a:ea typeface="宋体" panose="02010600030101010101" pitchFamily="2" charset="-122"/>
                </a:rPr>
                <a:t>zài</a:t>
              </a:r>
            </a:p>
          </p:txBody>
        </p:sp>
      </p:grpSp>
      <p:sp>
        <p:nvSpPr>
          <p:cNvPr id="10" name="TextBox 9"/>
          <p:cNvSpPr txBox="1"/>
          <p:nvPr/>
        </p:nvSpPr>
        <p:spPr>
          <a:xfrm>
            <a:off x="3132138" y="339725"/>
            <a:ext cx="2735263" cy="708025"/>
          </a:xfrm>
          <a:prstGeom prst="rect">
            <a:avLst/>
          </a:prstGeom>
          <a:ln w="34925" cmpd="dbl">
            <a:solidFill>
              <a:srgbClr val="00B050"/>
            </a:solidFill>
            <a:prstDash val="sysDot"/>
          </a:ln>
        </p:spPr>
        <p:style>
          <a:lnRef idx="1">
            <a:schemeClr val="accent3"/>
          </a:lnRef>
          <a:fillRef idx="2">
            <a:schemeClr val="accent3"/>
          </a:fillRef>
          <a:effectRef idx="1">
            <a:schemeClr val="accent3"/>
          </a:effectRef>
          <a:fontRef idx="minor">
            <a:schemeClr val="dk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rgbClr val="FF00FF"/>
                </a:solidFill>
                <a:effectLst/>
                <a:uLnTx/>
                <a:uFillTx/>
                <a:latin typeface="黑体" panose="02010609060101010101" pitchFamily="49" charset="-122"/>
                <a:ea typeface="黑体" panose="02010609060101010101" pitchFamily="49" charset="-122"/>
                <a:cs typeface="+mn-cs"/>
              </a:rPr>
              <a:t>第四次</a:t>
            </a:r>
          </a:p>
        </p:txBody>
      </p:sp>
      <p:sp>
        <p:nvSpPr>
          <p:cNvPr id="5" name="TextBox 4"/>
          <p:cNvSpPr txBox="1"/>
          <p:nvPr/>
        </p:nvSpPr>
        <p:spPr>
          <a:xfrm>
            <a:off x="611188" y="1263650"/>
            <a:ext cx="5956300" cy="522288"/>
          </a:xfrm>
          <a:prstGeom prst="rect">
            <a:avLst/>
          </a:prstGeom>
          <a:noFill/>
          <a:ln w="9525">
            <a:noFill/>
          </a:ln>
        </p:spPr>
        <p:txBody>
          <a:bodyPr wrap="none">
            <a:spAutoFit/>
          </a:bodyPr>
          <a:lstStyle/>
          <a:p>
            <a:pPr lvl="0" eaLnBrk="1" hangingPunct="1"/>
            <a:r>
              <a:rPr lang="zh-CN" altLang="en-US" sz="2800" b="1" dirty="0">
                <a:solidFill>
                  <a:srgbClr val="0000FF"/>
                </a:solidFill>
                <a:latin typeface="黑体" panose="02010609060101010101" pitchFamily="49" charset="-122"/>
                <a:ea typeface="黑体" panose="02010609060101010101" pitchFamily="49" charset="-122"/>
              </a:rPr>
              <a:t>最后狗熊是怎样成功地通知大家的？</a:t>
            </a:r>
            <a:endParaRPr lang="en-US" altLang="zh-CN" sz="2800" b="1" dirty="0">
              <a:solidFill>
                <a:srgbClr val="0000FF"/>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82713" y="123825"/>
            <a:ext cx="5276850" cy="2824163"/>
            <a:chOff x="1465514" y="231338"/>
            <a:chExt cx="5277650" cy="2824141"/>
          </a:xfrm>
        </p:grpSpPr>
        <p:pic>
          <p:nvPicPr>
            <p:cNvPr id="38931" name="Picture 2" descr="http://pic38.nipic.com/20140228/2531170_153015453000_2.jpg"/>
            <p:cNvPicPr>
              <a:picLocks noChangeAspect="1"/>
            </p:cNvPicPr>
            <p:nvPr/>
          </p:nvPicPr>
          <p:blipFill>
            <a:blip r:embed="rId2">
              <a:clrChange>
                <a:clrFrom>
                  <a:srgbClr val="FFFFFF"/>
                </a:clrFrom>
                <a:clrTo>
                  <a:srgbClr val="FFFFFF">
                    <a:alpha val="0"/>
                  </a:srgbClr>
                </a:clrTo>
              </a:clrChange>
            </a:blip>
            <a:srcRect b="4881"/>
            <a:stretch>
              <a:fillRect/>
            </a:stretch>
          </p:blipFill>
          <p:spPr>
            <a:xfrm>
              <a:off x="2627784" y="231338"/>
              <a:ext cx="2829563" cy="2594205"/>
            </a:xfrm>
            <a:prstGeom prst="rect">
              <a:avLst/>
            </a:prstGeom>
            <a:noFill/>
            <a:ln w="9525">
              <a:noFill/>
            </a:ln>
          </p:spPr>
        </p:pic>
        <p:sp>
          <p:nvSpPr>
            <p:cNvPr id="38932" name="TextBox 3"/>
            <p:cNvSpPr txBox="1"/>
            <p:nvPr/>
          </p:nvSpPr>
          <p:spPr>
            <a:xfrm>
              <a:off x="1465514" y="1670484"/>
              <a:ext cx="5277650" cy="1384995"/>
            </a:xfrm>
            <a:prstGeom prst="rect">
              <a:avLst/>
            </a:prstGeom>
            <a:solidFill>
              <a:srgbClr val="CCFFCC"/>
            </a:solidFill>
            <a:ln w="9525">
              <a:noFill/>
            </a:ln>
          </p:spPr>
          <p:txBody>
            <a:bodyPr>
              <a:spAutoFit/>
            </a:bodyPr>
            <a:lstStyle/>
            <a:p>
              <a:pPr lvl="0" eaLnBrk="1" hangingPunct="1">
                <a:lnSpc>
                  <a:spcPct val="150000"/>
                </a:lnSpc>
              </a:pPr>
              <a:r>
                <a:rPr lang="zh-CN" altLang="en-US" sz="2800" b="1" dirty="0">
                  <a:latin typeface="Calibri" panose="020F0502020204030204" pitchFamily="34" charset="0"/>
                  <a:ea typeface="宋体" panose="02010600030101010101" pitchFamily="2" charset="-122"/>
                </a:rPr>
                <a:t>        </a:t>
              </a:r>
              <a:r>
                <a:rPr lang="zh-CN" altLang="en-US" sz="2800" b="1" dirty="0">
                  <a:solidFill>
                    <a:srgbClr val="0000FF"/>
                  </a:solidFill>
                  <a:latin typeface="Calibri" panose="020F0502020204030204" pitchFamily="34" charset="0"/>
                  <a:ea typeface="宋体" panose="02010600030101010101" pitchFamily="2" charset="-122"/>
                </a:rPr>
                <a:t>明天上午八点，在森林广场开大会，请大家准时参加！</a:t>
              </a:r>
            </a:p>
          </p:txBody>
        </p:sp>
      </p:grpSp>
      <p:cxnSp>
        <p:nvCxnSpPr>
          <p:cNvPr id="6" name="直接连接符 5"/>
          <p:cNvCxnSpPr/>
          <p:nvPr/>
        </p:nvCxnSpPr>
        <p:spPr>
          <a:xfrm>
            <a:off x="2211388" y="2255838"/>
            <a:ext cx="2068513" cy="0"/>
          </a:xfrm>
          <a:prstGeom prst="line">
            <a:avLst/>
          </a:prstGeom>
          <a:ln w="44450">
            <a:solidFill>
              <a:srgbClr val="FF00FF"/>
            </a:solidFill>
          </a:ln>
        </p:spPr>
        <p:style>
          <a:lnRef idx="1">
            <a:schemeClr val="accent1"/>
          </a:lnRef>
          <a:fillRef idx="0">
            <a:schemeClr val="accent1"/>
          </a:fillRef>
          <a:effectRef idx="0">
            <a:schemeClr val="accent1"/>
          </a:effectRef>
          <a:fontRef idx="minor">
            <a:schemeClr val="tx1"/>
          </a:fontRef>
        </p:style>
      </p:cxnSp>
      <p:grpSp>
        <p:nvGrpSpPr>
          <p:cNvPr id="15" name="组合 18"/>
          <p:cNvGrpSpPr/>
          <p:nvPr/>
        </p:nvGrpSpPr>
        <p:grpSpPr>
          <a:xfrm>
            <a:off x="6553200" y="3189288"/>
            <a:ext cx="1317625" cy="1603375"/>
            <a:chOff x="7072364" y="1673906"/>
            <a:chExt cx="1318020" cy="1603248"/>
          </a:xfrm>
        </p:grpSpPr>
        <p:pic>
          <p:nvPicPr>
            <p:cNvPr id="38929" name="图片 13"/>
            <p:cNvPicPr>
              <a:picLocks noChangeAspect="1"/>
            </p:cNvPicPr>
            <p:nvPr/>
          </p:nvPicPr>
          <p:blipFill>
            <a:blip r:embed="rId3"/>
            <a:srcRect l="66737" b="50000"/>
            <a:stretch>
              <a:fillRect/>
            </a:stretch>
          </p:blipFill>
          <p:spPr>
            <a:xfrm>
              <a:off x="7072364" y="1673906"/>
              <a:ext cx="1318020" cy="1603248"/>
            </a:xfrm>
            <a:prstGeom prst="rect">
              <a:avLst/>
            </a:prstGeom>
            <a:noFill/>
            <a:ln w="9525">
              <a:noFill/>
            </a:ln>
          </p:spPr>
        </p:pic>
        <p:sp>
          <p:nvSpPr>
            <p:cNvPr id="17" name="矩形 16"/>
            <p:cNvSpPr/>
            <p:nvPr/>
          </p:nvSpPr>
          <p:spPr>
            <a:xfrm>
              <a:off x="7308973" y="2385050"/>
              <a:ext cx="1008364" cy="523834"/>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400" normalizeH="0" baseline="0" noProof="0" dirty="0">
                  <a:ln>
                    <a:noFill/>
                  </a:ln>
                  <a:solidFill>
                    <a:srgbClr val="FF00FF"/>
                  </a:solidFill>
                  <a:effectLst/>
                  <a:uLnTx/>
                  <a:uFillTx/>
                  <a:latin typeface="黑体" panose="02010609060101010101" pitchFamily="49" charset="-122"/>
                  <a:ea typeface="黑体" panose="02010609060101010101" pitchFamily="49" charset="-122"/>
                  <a:cs typeface="+mn-cs"/>
                </a:rPr>
                <a:t>人物</a:t>
              </a:r>
            </a:p>
          </p:txBody>
        </p:sp>
      </p:grpSp>
      <p:grpSp>
        <p:nvGrpSpPr>
          <p:cNvPr id="18" name="组合 17"/>
          <p:cNvGrpSpPr/>
          <p:nvPr/>
        </p:nvGrpSpPr>
        <p:grpSpPr>
          <a:xfrm>
            <a:off x="900113" y="3268663"/>
            <a:ext cx="1311275" cy="1603375"/>
            <a:chOff x="1604658" y="2067694"/>
            <a:chExt cx="1310972" cy="1603248"/>
          </a:xfrm>
        </p:grpSpPr>
        <p:pic>
          <p:nvPicPr>
            <p:cNvPr id="38927" name="图片 6"/>
            <p:cNvPicPr>
              <a:picLocks noChangeAspect="1"/>
            </p:cNvPicPr>
            <p:nvPr/>
          </p:nvPicPr>
          <p:blipFill>
            <a:blip r:embed="rId3"/>
            <a:srcRect r="66914" b="50000"/>
            <a:stretch>
              <a:fillRect/>
            </a:stretch>
          </p:blipFill>
          <p:spPr>
            <a:xfrm>
              <a:off x="1604658" y="2067694"/>
              <a:ext cx="1310972" cy="1603248"/>
            </a:xfrm>
            <a:prstGeom prst="rect">
              <a:avLst/>
            </a:prstGeom>
            <a:noFill/>
            <a:ln w="9525">
              <a:noFill/>
            </a:ln>
          </p:spPr>
        </p:pic>
        <p:sp>
          <p:nvSpPr>
            <p:cNvPr id="20" name="矩形 19"/>
            <p:cNvSpPr/>
            <p:nvPr/>
          </p:nvSpPr>
          <p:spPr>
            <a:xfrm>
              <a:off x="1801463" y="2782012"/>
              <a:ext cx="1009417" cy="523834"/>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400" normalizeH="0" baseline="0" noProof="0" dirty="0">
                  <a:ln>
                    <a:noFill/>
                  </a:ln>
                  <a:solidFill>
                    <a:srgbClr val="FF00FF"/>
                  </a:solidFill>
                  <a:effectLst/>
                  <a:uLnTx/>
                  <a:uFillTx/>
                  <a:latin typeface="黑体" panose="02010609060101010101" pitchFamily="49" charset="-122"/>
                  <a:ea typeface="黑体" panose="02010609060101010101" pitchFamily="49" charset="-122"/>
                  <a:cs typeface="+mn-cs"/>
                </a:rPr>
                <a:t>时间</a:t>
              </a:r>
            </a:p>
          </p:txBody>
        </p:sp>
      </p:grpSp>
      <p:grpSp>
        <p:nvGrpSpPr>
          <p:cNvPr id="21" name="组合 20"/>
          <p:cNvGrpSpPr/>
          <p:nvPr/>
        </p:nvGrpSpPr>
        <p:grpSpPr>
          <a:xfrm>
            <a:off x="2867025" y="3189288"/>
            <a:ext cx="1319213" cy="1603375"/>
            <a:chOff x="3347864" y="2252360"/>
            <a:chExt cx="1318020" cy="1603248"/>
          </a:xfrm>
        </p:grpSpPr>
        <p:pic>
          <p:nvPicPr>
            <p:cNvPr id="38925" name="图片 7"/>
            <p:cNvPicPr>
              <a:picLocks noChangeAspect="1"/>
            </p:cNvPicPr>
            <p:nvPr/>
          </p:nvPicPr>
          <p:blipFill>
            <a:blip r:embed="rId3"/>
            <a:srcRect l="66737" b="50000"/>
            <a:stretch>
              <a:fillRect/>
            </a:stretch>
          </p:blipFill>
          <p:spPr>
            <a:xfrm>
              <a:off x="3347864" y="2252360"/>
              <a:ext cx="1318020" cy="1603248"/>
            </a:xfrm>
            <a:prstGeom prst="rect">
              <a:avLst/>
            </a:prstGeom>
            <a:noFill/>
            <a:ln w="9525">
              <a:noFill/>
            </a:ln>
          </p:spPr>
        </p:pic>
        <p:sp>
          <p:nvSpPr>
            <p:cNvPr id="23" name="矩形 22"/>
            <p:cNvSpPr/>
            <p:nvPr/>
          </p:nvSpPr>
          <p:spPr>
            <a:xfrm>
              <a:off x="3563569" y="2965091"/>
              <a:ext cx="1008737" cy="523834"/>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400" normalizeH="0" baseline="0" noProof="0" dirty="0">
                  <a:ln>
                    <a:noFill/>
                  </a:ln>
                  <a:solidFill>
                    <a:srgbClr val="FF00FF"/>
                  </a:solidFill>
                  <a:effectLst/>
                  <a:uLnTx/>
                  <a:uFillTx/>
                  <a:latin typeface="黑体" panose="02010609060101010101" pitchFamily="49" charset="-122"/>
                  <a:ea typeface="黑体" panose="02010609060101010101" pitchFamily="49" charset="-122"/>
                  <a:cs typeface="+mn-cs"/>
                </a:rPr>
                <a:t>地点</a:t>
              </a:r>
            </a:p>
          </p:txBody>
        </p:sp>
      </p:grpSp>
      <p:grpSp>
        <p:nvGrpSpPr>
          <p:cNvPr id="24" name="组合 23"/>
          <p:cNvGrpSpPr/>
          <p:nvPr/>
        </p:nvGrpSpPr>
        <p:grpSpPr>
          <a:xfrm>
            <a:off x="4748213" y="3179763"/>
            <a:ext cx="1311275" cy="1603375"/>
            <a:chOff x="5329158" y="1489240"/>
            <a:chExt cx="1310972" cy="1603248"/>
          </a:xfrm>
        </p:grpSpPr>
        <p:pic>
          <p:nvPicPr>
            <p:cNvPr id="38923" name="图片 12"/>
            <p:cNvPicPr>
              <a:picLocks noChangeAspect="1"/>
            </p:cNvPicPr>
            <p:nvPr/>
          </p:nvPicPr>
          <p:blipFill>
            <a:blip r:embed="rId3"/>
            <a:srcRect r="66914" b="50000"/>
            <a:stretch>
              <a:fillRect/>
            </a:stretch>
          </p:blipFill>
          <p:spPr>
            <a:xfrm>
              <a:off x="5329158" y="1489240"/>
              <a:ext cx="1310972" cy="1603248"/>
            </a:xfrm>
            <a:prstGeom prst="rect">
              <a:avLst/>
            </a:prstGeom>
            <a:noFill/>
            <a:ln w="9525">
              <a:noFill/>
            </a:ln>
          </p:spPr>
        </p:pic>
        <p:sp>
          <p:nvSpPr>
            <p:cNvPr id="26" name="矩形 25"/>
            <p:cNvSpPr/>
            <p:nvPr/>
          </p:nvSpPr>
          <p:spPr>
            <a:xfrm>
              <a:off x="5500568" y="2186097"/>
              <a:ext cx="1007829" cy="523834"/>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400" normalizeH="0" baseline="0" noProof="0" dirty="0">
                  <a:ln>
                    <a:noFill/>
                  </a:ln>
                  <a:solidFill>
                    <a:srgbClr val="FF00FF"/>
                  </a:solidFill>
                  <a:effectLst/>
                  <a:uLnTx/>
                  <a:uFillTx/>
                  <a:latin typeface="黑体" panose="02010609060101010101" pitchFamily="49" charset="-122"/>
                  <a:ea typeface="黑体" panose="02010609060101010101" pitchFamily="49" charset="-122"/>
                  <a:cs typeface="+mn-cs"/>
                </a:rPr>
                <a:t>事情</a:t>
              </a:r>
            </a:p>
          </p:txBody>
        </p:sp>
      </p:grpSp>
      <p:cxnSp>
        <p:nvCxnSpPr>
          <p:cNvPr id="29" name="直接连接符 28"/>
          <p:cNvCxnSpPr/>
          <p:nvPr/>
        </p:nvCxnSpPr>
        <p:spPr>
          <a:xfrm>
            <a:off x="5024438" y="2211388"/>
            <a:ext cx="1419225" cy="0"/>
          </a:xfrm>
          <a:prstGeom prst="line">
            <a:avLst/>
          </a:prstGeom>
          <a:ln w="444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1543050" y="2787650"/>
            <a:ext cx="1001713" cy="0"/>
          </a:xfrm>
          <a:prstGeom prst="line">
            <a:avLst/>
          </a:prstGeom>
          <a:ln w="444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3282950" y="2816225"/>
            <a:ext cx="676275" cy="0"/>
          </a:xfrm>
          <a:prstGeom prst="line">
            <a:avLst/>
          </a:prstGeom>
          <a:ln w="44450">
            <a:solidFill>
              <a:srgbClr val="FF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inVertical)">
                                      <p:cBhvr>
                                        <p:cTn id="32" dur="500"/>
                                        <p:tgtEl>
                                          <p:spTgt spid="32"/>
                                        </p:tgtEl>
                                      </p:cBhvr>
                                    </p:animEffect>
                                  </p:childTnLst>
                                </p:cTn>
                              </p:par>
                            </p:childTnLst>
                          </p:cTn>
                        </p:par>
                        <p:par>
                          <p:cTn id="33" fill="hold">
                            <p:stCondLst>
                              <p:cond delay="500"/>
                            </p:stCondLst>
                            <p:childTnLst>
                              <p:par>
                                <p:cTn id="34" presetID="42"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barn(inVertical)">
                                      <p:cBhvr>
                                        <p:cTn id="43" dur="500"/>
                                        <p:tgtEl>
                                          <p:spTgt spid="35"/>
                                        </p:tgtEl>
                                      </p:cBhvr>
                                    </p:animEffect>
                                  </p:childTnLst>
                                </p:cTn>
                              </p:par>
                            </p:childTnLst>
                          </p:cTn>
                        </p:par>
                        <p:par>
                          <p:cTn id="44" fill="hold">
                            <p:stCondLst>
                              <p:cond delay="500"/>
                            </p:stCondLst>
                            <p:childTnLst>
                              <p:par>
                                <p:cTn id="45" presetID="22" presetClass="entr" presetSubtype="4"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p:nvPr/>
        </p:nvSpPr>
        <p:spPr>
          <a:xfrm>
            <a:off x="896938" y="674688"/>
            <a:ext cx="2347912" cy="522287"/>
          </a:xfrm>
          <a:prstGeom prst="rect">
            <a:avLst/>
          </a:prstGeom>
          <a:noFill/>
          <a:ln w="9525">
            <a:noFill/>
          </a:ln>
        </p:spPr>
        <p:txBody>
          <a:bodyPr wrap="none">
            <a:spAutoFit/>
          </a:bodyPr>
          <a:lstStyle/>
          <a:p>
            <a:pPr lvl="0" eaLnBrk="1" hangingPunct="1"/>
            <a:r>
              <a:rPr lang="zh-CN" altLang="en-US" sz="2800" b="1" dirty="0">
                <a:solidFill>
                  <a:srgbClr val="0000FF"/>
                </a:solidFill>
                <a:latin typeface="黑体" panose="02010609060101010101" pitchFamily="49" charset="-122"/>
                <a:ea typeface="黑体" panose="02010609060101010101" pitchFamily="49" charset="-122"/>
              </a:rPr>
              <a:t>结局是什么？</a:t>
            </a:r>
          </a:p>
        </p:txBody>
      </p:sp>
      <p:grpSp>
        <p:nvGrpSpPr>
          <p:cNvPr id="5" name="组合 4"/>
          <p:cNvGrpSpPr/>
          <p:nvPr/>
        </p:nvGrpSpPr>
        <p:grpSpPr>
          <a:xfrm>
            <a:off x="755650" y="1120775"/>
            <a:ext cx="7805738" cy="1538288"/>
            <a:chOff x="755576" y="1120407"/>
            <a:chExt cx="7806605" cy="1538400"/>
          </a:xfrm>
        </p:grpSpPr>
        <p:sp>
          <p:nvSpPr>
            <p:cNvPr id="4" name="TextBox 3"/>
            <p:cNvSpPr txBox="1"/>
            <p:nvPr/>
          </p:nvSpPr>
          <p:spPr>
            <a:xfrm>
              <a:off x="785742" y="1120407"/>
              <a:ext cx="7776439" cy="1200237"/>
            </a:xfrm>
            <a:prstGeom prst="rect">
              <a:avLst/>
            </a:prstGeom>
            <a:noFill/>
          </p:spPr>
          <p:txBody>
            <a:bodyPr>
              <a:spAutoFit/>
            </a:bodyPr>
            <a:lstStyle/>
            <a:p>
              <a:pPr lvl="0" eaLnBrk="1" hangingPunct="1">
                <a:lnSpc>
                  <a:spcPct val="200000"/>
                </a:lnSpc>
              </a:pPr>
              <a:r>
                <a:rPr lang="en-US" altLang="zh-CN" b="1" dirty="0">
                  <a:latin typeface="宋体" panose="02010600030101010101" pitchFamily="2" charset="-122"/>
                  <a:ea typeface="宋体" panose="02010600030101010101" pitchFamily="2" charset="-122"/>
                </a:rPr>
                <a:t>      dì</a:t>
              </a:r>
              <a:r>
                <a:rPr lang="zh-CN" altLang="en-US" b="1" dirty="0">
                  <a:latin typeface="宋体" panose="02010600030101010101" pitchFamily="2" charset="-122"/>
                  <a:ea typeface="宋体" panose="02010600030101010101" pitchFamily="2" charset="-122"/>
                </a:rPr>
                <a:t> </a:t>
              </a:r>
              <a:r>
                <a:rPr lang="en-US" altLang="zh-CN" b="1" dirty="0">
                  <a:latin typeface="宋体" panose="02010600030101010101" pitchFamily="2" charset="-122"/>
                  <a:ea typeface="宋体" panose="02010600030101010101" pitchFamily="2" charset="-122"/>
                </a:rPr>
                <a:t>èr</a:t>
              </a:r>
              <a:r>
                <a:rPr lang="zh-CN" altLang="en-US" b="1" dirty="0">
                  <a:latin typeface="宋体" panose="02010600030101010101" pitchFamily="2" charset="-122"/>
                  <a:ea typeface="宋体" panose="02010600030101010101" pitchFamily="2" charset="-122"/>
                </a:rPr>
                <a:t> </a:t>
              </a:r>
              <a:r>
                <a:rPr lang="en-US" altLang="zh-CN" b="1" dirty="0">
                  <a:latin typeface="宋体" panose="02010600030101010101" pitchFamily="2" charset="-122"/>
                  <a:ea typeface="宋体" panose="02010600030101010101" pitchFamily="2" charset="-122"/>
                </a:rPr>
                <a:t>tiān</a:t>
              </a:r>
              <a:r>
                <a:rPr lang="zh-CN" altLang="en-US" b="1" dirty="0">
                  <a:latin typeface="宋体" panose="02010600030101010101" pitchFamily="2" charset="-122"/>
                  <a:ea typeface="宋体" panose="02010600030101010101" pitchFamily="2" charset="-122"/>
                </a:rPr>
                <a:t> </a:t>
              </a:r>
              <a:r>
                <a:rPr lang="en-US" altLang="zh-CN" b="1" dirty="0">
                  <a:latin typeface="宋体" panose="02010600030101010101" pitchFamily="2" charset="-122"/>
                  <a:ea typeface="宋体" panose="02010600030101010101" pitchFamily="2" charset="-122"/>
                </a:rPr>
                <a:t>shànɡ</a:t>
              </a:r>
              <a:r>
                <a:rPr lang="zh-CN" altLang="en-US" b="1" dirty="0">
                  <a:latin typeface="宋体" panose="02010600030101010101" pitchFamily="2" charset="-122"/>
                  <a:ea typeface="宋体" panose="02010600030101010101" pitchFamily="2" charset="-122"/>
                </a:rPr>
                <a:t> </a:t>
              </a:r>
              <a:r>
                <a:rPr lang="en-US" altLang="zh-CN" b="1" dirty="0">
                  <a:latin typeface="宋体" panose="02010600030101010101" pitchFamily="2" charset="-122"/>
                  <a:ea typeface="宋体" panose="02010600030101010101" pitchFamily="2" charset="-122"/>
                </a:rPr>
                <a:t>wǔ   dònɡ</a:t>
              </a:r>
              <a:r>
                <a:rPr lang="zh-CN" altLang="en-US" b="1" dirty="0">
                  <a:latin typeface="宋体" panose="02010600030101010101" pitchFamily="2" charset="-122"/>
                  <a:ea typeface="宋体" panose="02010600030101010101" pitchFamily="2" charset="-122"/>
                </a:rPr>
                <a:t> </a:t>
              </a:r>
              <a:r>
                <a:rPr lang="en-US" altLang="zh-CN" b="1" dirty="0">
                  <a:latin typeface="宋体" panose="02010600030101010101" pitchFamily="2" charset="-122"/>
                  <a:ea typeface="宋体" panose="02010600030101010101" pitchFamily="2" charset="-122"/>
                </a:rPr>
                <a:t>wù</a:t>
              </a:r>
              <a:r>
                <a:rPr lang="zh-CN" altLang="en-US" b="1" dirty="0">
                  <a:latin typeface="宋体" panose="02010600030101010101" pitchFamily="2" charset="-122"/>
                  <a:ea typeface="宋体" panose="02010600030101010101" pitchFamily="2" charset="-122"/>
                </a:rPr>
                <a:t> </a:t>
              </a:r>
              <a:r>
                <a:rPr lang="en-US" altLang="zh-CN" b="1" dirty="0">
                  <a:latin typeface="宋体" panose="02010600030101010101" pitchFamily="2" charset="-122"/>
                  <a:ea typeface="宋体" panose="02010600030101010101" pitchFamily="2" charset="-122"/>
                </a:rPr>
                <a:t>men</a:t>
              </a:r>
              <a:r>
                <a:rPr lang="zh-CN" altLang="en-US" b="1" dirty="0">
                  <a:latin typeface="宋体" panose="02010600030101010101" pitchFamily="2" charset="-122"/>
                  <a:ea typeface="宋体" panose="02010600030101010101" pitchFamily="2" charset="-122"/>
                </a:rPr>
                <a:t> </a:t>
              </a:r>
              <a:r>
                <a:rPr lang="en-US" altLang="zh-CN" b="1" dirty="0">
                  <a:latin typeface="宋体" panose="02010600030101010101" pitchFamily="2" charset="-122"/>
                  <a:ea typeface="宋体" panose="02010600030101010101" pitchFamily="2" charset="-122"/>
                </a:rPr>
                <a:t>dōu lái</a:t>
              </a:r>
              <a:r>
                <a:rPr lang="zh-CN" altLang="en-US" b="1" dirty="0">
                  <a:latin typeface="宋体" panose="02010600030101010101" pitchFamily="2" charset="-122"/>
                  <a:ea typeface="宋体" panose="02010600030101010101" pitchFamily="2" charset="-122"/>
                </a:rPr>
                <a:t> </a:t>
              </a:r>
              <a:r>
                <a:rPr lang="en-US" altLang="zh-CN" b="1" dirty="0">
                  <a:latin typeface="宋体" panose="02010600030101010101" pitchFamily="2" charset="-122"/>
                  <a:ea typeface="宋体" panose="02010600030101010101" pitchFamily="2" charset="-122"/>
                </a:rPr>
                <a:t>dào</a:t>
              </a:r>
              <a:r>
                <a:rPr lang="zh-CN" altLang="en-US" b="1" dirty="0">
                  <a:latin typeface="宋体" panose="02010600030101010101" pitchFamily="2" charset="-122"/>
                  <a:ea typeface="宋体" panose="02010600030101010101" pitchFamily="2" charset="-122"/>
                </a:rPr>
                <a:t> </a:t>
              </a:r>
              <a:r>
                <a:rPr lang="en-US" altLang="zh-CN" b="1" dirty="0">
                  <a:latin typeface="宋体" panose="02010600030101010101" pitchFamily="2" charset="-122"/>
                  <a:ea typeface="宋体" panose="02010600030101010101" pitchFamily="2" charset="-122"/>
                </a:rPr>
                <a:t>sēn</a:t>
              </a:r>
              <a:r>
                <a:rPr lang="zh-CN" altLang="en-US" b="1" dirty="0">
                  <a:latin typeface="宋体" panose="02010600030101010101" pitchFamily="2" charset="-122"/>
                  <a:ea typeface="宋体" panose="02010600030101010101" pitchFamily="2" charset="-122"/>
                </a:rPr>
                <a:t> </a:t>
              </a:r>
              <a:r>
                <a:rPr lang="en-US" altLang="zh-CN" b="1" dirty="0">
                  <a:latin typeface="宋体" panose="02010600030101010101" pitchFamily="2" charset="-122"/>
                  <a:ea typeface="宋体" panose="02010600030101010101" pitchFamily="2" charset="-122"/>
                </a:rPr>
                <a:t>lín</a:t>
              </a:r>
              <a:r>
                <a:rPr lang="zh-CN" altLang="en-US" b="1" dirty="0">
                  <a:latin typeface="宋体" panose="02010600030101010101" pitchFamily="2" charset="-122"/>
                  <a:ea typeface="宋体" panose="02010600030101010101" pitchFamily="2" charset="-122"/>
                </a:rPr>
                <a:t> </a:t>
              </a:r>
              <a:r>
                <a:rPr lang="en-US" altLang="zh-CN" b="1" dirty="0">
                  <a:latin typeface="宋体" panose="02010600030101010101" pitchFamily="2" charset="-122"/>
                  <a:ea typeface="宋体" panose="02010600030101010101" pitchFamily="2" charset="-122"/>
                </a:rPr>
                <a:t>ɡǎnɡ</a:t>
              </a:r>
              <a:r>
                <a:rPr lang="zh-CN" altLang="en-US" b="1" dirty="0">
                  <a:latin typeface="宋体" panose="02010600030101010101" pitchFamily="2" charset="-122"/>
                  <a:ea typeface="宋体" panose="02010600030101010101" pitchFamily="2" charset="-122"/>
                </a:rPr>
                <a:t> </a:t>
              </a:r>
              <a:r>
                <a:rPr lang="en-US" altLang="zh-CN" b="1" dirty="0">
                  <a:latin typeface="宋体" panose="02010600030101010101" pitchFamily="2" charset="-122"/>
                  <a:ea typeface="宋体" panose="02010600030101010101" pitchFamily="2" charset="-122"/>
                </a:rPr>
                <a:t>chǎnɡ</a:t>
              </a:r>
              <a:r>
                <a:rPr lang="zh-CN" altLang="en-US" b="1" dirty="0">
                  <a:latin typeface="宋体" panose="02010600030101010101" pitchFamily="2" charset="-122"/>
                  <a:ea typeface="宋体" panose="02010600030101010101" pitchFamily="2" charset="-122"/>
                </a:rPr>
                <a:t> </a:t>
              </a:r>
              <a:r>
                <a:rPr lang="en-US" altLang="zh-CN" b="1" dirty="0">
                  <a:latin typeface="宋体" panose="02010600030101010101" pitchFamily="2" charset="-122"/>
                  <a:ea typeface="宋体" panose="02010600030101010101" pitchFamily="2" charset="-122"/>
                </a:rPr>
                <a:t>zhǔn</a:t>
              </a:r>
              <a:r>
                <a:rPr lang="zh-CN" altLang="en-US" b="1" dirty="0">
                  <a:latin typeface="宋体" panose="02010600030101010101" pitchFamily="2" charset="-122"/>
                  <a:ea typeface="宋体" panose="02010600030101010101" pitchFamily="2" charset="-122"/>
                </a:rPr>
                <a:t> </a:t>
              </a:r>
              <a:r>
                <a:rPr lang="en-US" altLang="zh-CN" b="1" dirty="0">
                  <a:latin typeface="宋体" panose="02010600030101010101" pitchFamily="2" charset="-122"/>
                  <a:ea typeface="宋体" panose="02010600030101010101" pitchFamily="2" charset="-122"/>
                </a:rPr>
                <a:t>shí</a:t>
              </a:r>
              <a:r>
                <a:rPr lang="zh-CN" altLang="en-US" b="1" dirty="0">
                  <a:latin typeface="宋体" panose="02010600030101010101" pitchFamily="2" charset="-122"/>
                  <a:ea typeface="宋体" panose="02010600030101010101" pitchFamily="2" charset="-122"/>
                </a:rPr>
                <a:t> </a:t>
              </a:r>
              <a:r>
                <a:rPr lang="en-US" altLang="zh-CN" b="1" dirty="0">
                  <a:latin typeface="宋体" panose="02010600030101010101" pitchFamily="2" charset="-122"/>
                  <a:ea typeface="宋体" panose="02010600030101010101" pitchFamily="2" charset="-122"/>
                </a:rPr>
                <a:t>cān</a:t>
              </a:r>
              <a:r>
                <a:rPr lang="zh-CN" altLang="en-US" b="1" dirty="0">
                  <a:latin typeface="宋体" panose="02010600030101010101" pitchFamily="2" charset="-122"/>
                  <a:ea typeface="宋体" panose="02010600030101010101" pitchFamily="2" charset="-122"/>
                </a:rPr>
                <a:t> </a:t>
              </a:r>
              <a:r>
                <a:rPr lang="en-US" altLang="zh-CN" b="1" dirty="0">
                  <a:latin typeface="宋体" panose="02010600030101010101" pitchFamily="2" charset="-122"/>
                  <a:ea typeface="宋体" panose="02010600030101010101" pitchFamily="2" charset="-122"/>
                </a:rPr>
                <a:t>jiā le</a:t>
              </a:r>
              <a:r>
                <a:rPr lang="zh-CN" altLang="en-US" b="1" dirty="0">
                  <a:latin typeface="宋体" panose="02010600030101010101" pitchFamily="2" charset="-122"/>
                  <a:ea typeface="宋体" panose="02010600030101010101" pitchFamily="2" charset="-122"/>
                </a:rPr>
                <a:t> </a:t>
              </a:r>
              <a:r>
                <a:rPr lang="en-US" altLang="zh-CN" b="1" dirty="0">
                  <a:latin typeface="宋体" panose="02010600030101010101" pitchFamily="2" charset="-122"/>
                  <a:ea typeface="宋体" panose="02010600030101010101" pitchFamily="2" charset="-122"/>
                </a:rPr>
                <a:t>dà</a:t>
              </a:r>
              <a:r>
                <a:rPr lang="zh-CN" altLang="en-US" b="1" dirty="0">
                  <a:latin typeface="宋体" panose="02010600030101010101" pitchFamily="2" charset="-122"/>
                  <a:ea typeface="宋体" panose="02010600030101010101" pitchFamily="2" charset="-122"/>
                </a:rPr>
                <a:t> </a:t>
              </a:r>
              <a:r>
                <a:rPr lang="en-US" altLang="zh-CN" b="1" dirty="0">
                  <a:latin typeface="宋体" panose="02010600030101010101" pitchFamily="2" charset="-122"/>
                  <a:ea typeface="宋体" panose="02010600030101010101" pitchFamily="2" charset="-122"/>
                </a:rPr>
                <a:t>huì</a:t>
              </a:r>
              <a:endParaRPr lang="zh-CN" altLang="en-US" b="1" dirty="0">
                <a:latin typeface="宋体" panose="02010600030101010101" pitchFamily="2" charset="-122"/>
                <a:ea typeface="宋体" panose="02010600030101010101" pitchFamily="2" charset="-122"/>
              </a:endParaRPr>
            </a:p>
          </p:txBody>
        </p:sp>
        <p:sp>
          <p:nvSpPr>
            <p:cNvPr id="39946" name="TextBox 2"/>
            <p:cNvSpPr txBox="1"/>
            <p:nvPr/>
          </p:nvSpPr>
          <p:spPr>
            <a:xfrm>
              <a:off x="755576" y="1347614"/>
              <a:ext cx="7776864" cy="1311193"/>
            </a:xfrm>
            <a:prstGeom prst="rect">
              <a:avLst/>
            </a:prstGeom>
            <a:noFill/>
            <a:ln w="9525">
              <a:noFill/>
            </a:ln>
          </p:spPr>
          <p:txBody>
            <a:bodyPr>
              <a:spAutoFit/>
            </a:bodyPr>
            <a:lstStyle/>
            <a:p>
              <a:pPr lvl="0" eaLnBrk="1" hangingPunct="1">
                <a:lnSpc>
                  <a:spcPct val="150000"/>
                </a:lnSpc>
              </a:pPr>
              <a:r>
                <a:rPr lang="zh-CN" altLang="en-US" sz="2800" b="1" dirty="0">
                  <a:solidFill>
                    <a:srgbClr val="00B050"/>
                  </a:solidFill>
                  <a:latin typeface="Calibri" panose="020F0502020204030204" pitchFamily="34" charset="0"/>
                  <a:ea typeface="宋体" panose="02010600030101010101" pitchFamily="2" charset="-122"/>
                </a:rPr>
                <a:t>        第二 天   上   午，动 物们  都 来  到 森 林  广场，准   时 参  加了大会。</a:t>
              </a:r>
            </a:p>
          </p:txBody>
        </p:sp>
      </p:grpSp>
      <p:sp>
        <p:nvSpPr>
          <p:cNvPr id="6" name="TextBox 5"/>
          <p:cNvSpPr txBox="1"/>
          <p:nvPr/>
        </p:nvSpPr>
        <p:spPr>
          <a:xfrm>
            <a:off x="896938" y="2732088"/>
            <a:ext cx="5954712" cy="523875"/>
          </a:xfrm>
          <a:prstGeom prst="rect">
            <a:avLst/>
          </a:prstGeom>
          <a:noFill/>
          <a:ln w="9525">
            <a:noFill/>
          </a:ln>
        </p:spPr>
        <p:txBody>
          <a:bodyPr wrap="none">
            <a:spAutoFit/>
          </a:bodyPr>
          <a:lstStyle/>
          <a:p>
            <a:pPr lvl="0" eaLnBrk="1" hangingPunct="1"/>
            <a:r>
              <a:rPr lang="zh-CN" altLang="en-US" sz="2800" b="1" dirty="0">
                <a:solidFill>
                  <a:srgbClr val="FF0000"/>
                </a:solidFill>
                <a:latin typeface="黑体" panose="02010609060101010101" pitchFamily="49" charset="-122"/>
                <a:ea typeface="黑体" panose="02010609060101010101" pitchFamily="49" charset="-122"/>
              </a:rPr>
              <a:t>为什么大家都可以准时来参加大会？</a:t>
            </a:r>
          </a:p>
        </p:txBody>
      </p:sp>
      <p:sp>
        <p:nvSpPr>
          <p:cNvPr id="36869" name="TextBox 6"/>
          <p:cNvSpPr txBox="1"/>
          <p:nvPr/>
        </p:nvSpPr>
        <p:spPr>
          <a:xfrm>
            <a:off x="846138" y="3282950"/>
            <a:ext cx="7613650" cy="1773238"/>
          </a:xfrm>
          <a:prstGeom prst="rect">
            <a:avLst/>
          </a:prstGeom>
          <a:noFill/>
          <a:ln w="9525">
            <a:noFill/>
          </a:ln>
        </p:spPr>
        <p:txBody>
          <a:bodyPr>
            <a:spAutoFit/>
          </a:bodyPr>
          <a:lstStyle/>
          <a:p>
            <a:pPr lvl="0" eaLnBrk="1" hangingPunct="1">
              <a:lnSpc>
                <a:spcPct val="130000"/>
              </a:lnSpc>
            </a:pPr>
            <a:r>
              <a:rPr lang="zh-CN" altLang="en-US" sz="2800" b="1" dirty="0">
                <a:latin typeface="黑体" panose="02010609060101010101" pitchFamily="49" charset="-122"/>
                <a:ea typeface="黑体" panose="02010609060101010101" pitchFamily="49" charset="-122"/>
              </a:rPr>
              <a:t>    这次大家能来参加森林大会是因为狗熊这次的通知把参加会议的</a:t>
            </a:r>
            <a:r>
              <a:rPr lang="en-US" altLang="zh-CN" sz="2800" b="1" dirty="0">
                <a:latin typeface="黑体" panose="02010609060101010101" pitchFamily="49" charset="-122"/>
                <a:ea typeface="黑体" panose="02010609060101010101" pitchFamily="49" charset="-122"/>
              </a:rPr>
              <a:t>_____</a:t>
            </a:r>
            <a:r>
              <a:rPr lang="zh-CN" altLang="en-US" sz="2800" b="1" dirty="0">
                <a:latin typeface="黑体" panose="02010609060101010101" pitchFamily="49" charset="-122"/>
                <a:ea typeface="黑体" panose="02010609060101010101" pitchFamily="49" charset="-122"/>
              </a:rPr>
              <a:t>、</a:t>
            </a:r>
            <a:r>
              <a:rPr lang="en-US" altLang="zh-CN" sz="2800" b="1" dirty="0">
                <a:latin typeface="黑体" panose="02010609060101010101" pitchFamily="49" charset="-122"/>
                <a:ea typeface="黑体" panose="02010609060101010101" pitchFamily="49" charset="-122"/>
              </a:rPr>
              <a:t>_____</a:t>
            </a:r>
            <a:r>
              <a:rPr lang="zh-CN" altLang="en-US" sz="2800" b="1" dirty="0">
                <a:latin typeface="黑体" panose="02010609060101010101" pitchFamily="49" charset="-122"/>
                <a:ea typeface="黑体" panose="02010609060101010101" pitchFamily="49" charset="-122"/>
              </a:rPr>
              <a:t>、</a:t>
            </a:r>
            <a:r>
              <a:rPr lang="en-US" altLang="zh-CN" sz="2800" b="1" dirty="0">
                <a:latin typeface="黑体" panose="02010609060101010101" pitchFamily="49" charset="-122"/>
                <a:ea typeface="黑体" panose="02010609060101010101" pitchFamily="49" charset="-122"/>
              </a:rPr>
              <a:t>_____</a:t>
            </a:r>
            <a:r>
              <a:rPr lang="zh-CN" altLang="en-US" sz="2800" b="1" dirty="0">
                <a:latin typeface="黑体" panose="02010609060101010101" pitchFamily="49" charset="-122"/>
                <a:ea typeface="黑体" panose="02010609060101010101" pitchFamily="49" charset="-122"/>
              </a:rPr>
              <a:t>都讲得很清楚。</a:t>
            </a:r>
          </a:p>
        </p:txBody>
      </p:sp>
      <p:sp>
        <p:nvSpPr>
          <p:cNvPr id="8" name="TextBox 7"/>
          <p:cNvSpPr txBox="1"/>
          <p:nvPr/>
        </p:nvSpPr>
        <p:spPr>
          <a:xfrm>
            <a:off x="4500563" y="3830638"/>
            <a:ext cx="855662" cy="492125"/>
          </a:xfrm>
          <a:prstGeom prst="rect">
            <a:avLst/>
          </a:prstGeom>
          <a:solidFill>
            <a:srgbClr val="00FFFF"/>
          </a:solidFill>
          <a:ln w="9525">
            <a:noFill/>
          </a:ln>
        </p:spPr>
        <p:txBody>
          <a:bodyPr wrap="none">
            <a:spAutoFit/>
          </a:bodyPr>
          <a:lstStyle/>
          <a:p>
            <a:pPr lvl="0" eaLnBrk="1" hangingPunct="1"/>
            <a:r>
              <a:rPr lang="zh-CN" altLang="en-US" sz="2600" b="1" dirty="0">
                <a:solidFill>
                  <a:srgbClr val="FF00FF"/>
                </a:solidFill>
                <a:latin typeface="黑体" panose="02010609060101010101" pitchFamily="49" charset="-122"/>
                <a:ea typeface="黑体" panose="02010609060101010101" pitchFamily="49" charset="-122"/>
              </a:rPr>
              <a:t>人员</a:t>
            </a:r>
          </a:p>
        </p:txBody>
      </p:sp>
      <p:sp>
        <p:nvSpPr>
          <p:cNvPr id="10" name="TextBox 9"/>
          <p:cNvSpPr txBox="1"/>
          <p:nvPr/>
        </p:nvSpPr>
        <p:spPr>
          <a:xfrm>
            <a:off x="5724525" y="3830638"/>
            <a:ext cx="854075" cy="493712"/>
          </a:xfrm>
          <a:prstGeom prst="rect">
            <a:avLst/>
          </a:prstGeom>
          <a:solidFill>
            <a:srgbClr val="00FFFF"/>
          </a:solidFill>
          <a:ln w="9525">
            <a:noFill/>
          </a:ln>
        </p:spPr>
        <p:txBody>
          <a:bodyPr wrap="none">
            <a:spAutoFit/>
          </a:bodyPr>
          <a:lstStyle/>
          <a:p>
            <a:pPr lvl="0" eaLnBrk="1" hangingPunct="1"/>
            <a:r>
              <a:rPr lang="zh-CN" altLang="en-US" sz="2600" b="1" dirty="0">
                <a:solidFill>
                  <a:srgbClr val="FF00FF"/>
                </a:solidFill>
                <a:latin typeface="黑体" panose="02010609060101010101" pitchFamily="49" charset="-122"/>
                <a:ea typeface="黑体" panose="02010609060101010101" pitchFamily="49" charset="-122"/>
              </a:rPr>
              <a:t>时间</a:t>
            </a:r>
          </a:p>
        </p:txBody>
      </p:sp>
      <p:sp>
        <p:nvSpPr>
          <p:cNvPr id="11" name="TextBox 10"/>
          <p:cNvSpPr txBox="1"/>
          <p:nvPr/>
        </p:nvSpPr>
        <p:spPr>
          <a:xfrm>
            <a:off x="7019925" y="3832225"/>
            <a:ext cx="854075" cy="492125"/>
          </a:xfrm>
          <a:prstGeom prst="rect">
            <a:avLst/>
          </a:prstGeom>
          <a:solidFill>
            <a:srgbClr val="00FFFF"/>
          </a:solidFill>
          <a:ln w="9525">
            <a:noFill/>
          </a:ln>
        </p:spPr>
        <p:txBody>
          <a:bodyPr wrap="none">
            <a:spAutoFit/>
          </a:bodyPr>
          <a:lstStyle/>
          <a:p>
            <a:pPr lvl="0" eaLnBrk="1" hangingPunct="1"/>
            <a:r>
              <a:rPr lang="zh-CN" altLang="en-US" sz="2600" b="1" dirty="0">
                <a:solidFill>
                  <a:srgbClr val="FF00FF"/>
                </a:solidFill>
                <a:latin typeface="黑体" panose="02010609060101010101" pitchFamily="49" charset="-122"/>
                <a:ea typeface="黑体" panose="02010609060101010101" pitchFamily="49" charset="-122"/>
              </a:rPr>
              <a:t>地点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6869"/>
                                        </p:tgtEl>
                                        <p:attrNameLst>
                                          <p:attrName>style.visibility</p:attrName>
                                        </p:attrNameLst>
                                      </p:cBhvr>
                                      <p:to>
                                        <p:strVal val="visible"/>
                                      </p:to>
                                    </p:set>
                                    <p:animEffect transition="in" filter="wheel(1)">
                                      <p:cBhvr>
                                        <p:cTn id="18" dur="2000"/>
                                        <p:tgtEl>
                                          <p:spTgt spid="36869"/>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80">
                                          <p:stCondLst>
                                            <p:cond delay="0"/>
                                          </p:stCondLst>
                                        </p:cTn>
                                        <p:tgtEl>
                                          <p:spTgt spid="10"/>
                                        </p:tgtEl>
                                      </p:cBhvr>
                                    </p:animEffect>
                                    <p:anim calcmode="lin" valueType="num">
                                      <p:cBhvr>
                                        <p:cTn id="4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7" dur="26">
                                          <p:stCondLst>
                                            <p:cond delay="650"/>
                                          </p:stCondLst>
                                        </p:cTn>
                                        <p:tgtEl>
                                          <p:spTgt spid="10"/>
                                        </p:tgtEl>
                                      </p:cBhvr>
                                      <p:to x="100000" y="60000"/>
                                    </p:animScale>
                                    <p:animScale>
                                      <p:cBhvr>
                                        <p:cTn id="48" dur="166" decel="50000">
                                          <p:stCondLst>
                                            <p:cond delay="676"/>
                                          </p:stCondLst>
                                        </p:cTn>
                                        <p:tgtEl>
                                          <p:spTgt spid="10"/>
                                        </p:tgtEl>
                                      </p:cBhvr>
                                      <p:to x="100000" y="100000"/>
                                    </p:animScale>
                                    <p:animScale>
                                      <p:cBhvr>
                                        <p:cTn id="49" dur="26">
                                          <p:stCondLst>
                                            <p:cond delay="1312"/>
                                          </p:stCondLst>
                                        </p:cTn>
                                        <p:tgtEl>
                                          <p:spTgt spid="10"/>
                                        </p:tgtEl>
                                      </p:cBhvr>
                                      <p:to x="100000" y="80000"/>
                                    </p:animScale>
                                    <p:animScale>
                                      <p:cBhvr>
                                        <p:cTn id="50" dur="166" decel="50000">
                                          <p:stCondLst>
                                            <p:cond delay="1338"/>
                                          </p:stCondLst>
                                        </p:cTn>
                                        <p:tgtEl>
                                          <p:spTgt spid="10"/>
                                        </p:tgtEl>
                                      </p:cBhvr>
                                      <p:to x="100000" y="100000"/>
                                    </p:animScale>
                                    <p:animScale>
                                      <p:cBhvr>
                                        <p:cTn id="51" dur="26">
                                          <p:stCondLst>
                                            <p:cond delay="1642"/>
                                          </p:stCondLst>
                                        </p:cTn>
                                        <p:tgtEl>
                                          <p:spTgt spid="10"/>
                                        </p:tgtEl>
                                      </p:cBhvr>
                                      <p:to x="100000" y="90000"/>
                                    </p:animScale>
                                    <p:animScale>
                                      <p:cBhvr>
                                        <p:cTn id="52" dur="166" decel="50000">
                                          <p:stCondLst>
                                            <p:cond delay="1668"/>
                                          </p:stCondLst>
                                        </p:cTn>
                                        <p:tgtEl>
                                          <p:spTgt spid="10"/>
                                        </p:tgtEl>
                                      </p:cBhvr>
                                      <p:to x="100000" y="100000"/>
                                    </p:animScale>
                                    <p:animScale>
                                      <p:cBhvr>
                                        <p:cTn id="53" dur="26">
                                          <p:stCondLst>
                                            <p:cond delay="1808"/>
                                          </p:stCondLst>
                                        </p:cTn>
                                        <p:tgtEl>
                                          <p:spTgt spid="10"/>
                                        </p:tgtEl>
                                      </p:cBhvr>
                                      <p:to x="100000" y="95000"/>
                                    </p:animScale>
                                    <p:animScale>
                                      <p:cBhvr>
                                        <p:cTn id="54" dur="166" decel="50000">
                                          <p:stCondLst>
                                            <p:cond delay="1834"/>
                                          </p:stCondLst>
                                        </p:cTn>
                                        <p:tgtEl>
                                          <p:spTgt spid="10"/>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down)">
                                      <p:cBhvr>
                                        <p:cTn id="59" dur="580">
                                          <p:stCondLst>
                                            <p:cond delay="0"/>
                                          </p:stCondLst>
                                        </p:cTn>
                                        <p:tgtEl>
                                          <p:spTgt spid="11"/>
                                        </p:tgtEl>
                                      </p:cBhvr>
                                    </p:animEffect>
                                    <p:anim calcmode="lin" valueType="num">
                                      <p:cBhvr>
                                        <p:cTn id="6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5" dur="26">
                                          <p:stCondLst>
                                            <p:cond delay="650"/>
                                          </p:stCondLst>
                                        </p:cTn>
                                        <p:tgtEl>
                                          <p:spTgt spid="11"/>
                                        </p:tgtEl>
                                      </p:cBhvr>
                                      <p:to x="100000" y="60000"/>
                                    </p:animScale>
                                    <p:animScale>
                                      <p:cBhvr>
                                        <p:cTn id="66" dur="166" decel="50000">
                                          <p:stCondLst>
                                            <p:cond delay="676"/>
                                          </p:stCondLst>
                                        </p:cTn>
                                        <p:tgtEl>
                                          <p:spTgt spid="11"/>
                                        </p:tgtEl>
                                      </p:cBhvr>
                                      <p:to x="100000" y="100000"/>
                                    </p:animScale>
                                    <p:animScale>
                                      <p:cBhvr>
                                        <p:cTn id="67" dur="26">
                                          <p:stCondLst>
                                            <p:cond delay="1312"/>
                                          </p:stCondLst>
                                        </p:cTn>
                                        <p:tgtEl>
                                          <p:spTgt spid="11"/>
                                        </p:tgtEl>
                                      </p:cBhvr>
                                      <p:to x="100000" y="80000"/>
                                    </p:animScale>
                                    <p:animScale>
                                      <p:cBhvr>
                                        <p:cTn id="68" dur="166" decel="50000">
                                          <p:stCondLst>
                                            <p:cond delay="1338"/>
                                          </p:stCondLst>
                                        </p:cTn>
                                        <p:tgtEl>
                                          <p:spTgt spid="11"/>
                                        </p:tgtEl>
                                      </p:cBhvr>
                                      <p:to x="100000" y="100000"/>
                                    </p:animScale>
                                    <p:animScale>
                                      <p:cBhvr>
                                        <p:cTn id="69" dur="26">
                                          <p:stCondLst>
                                            <p:cond delay="1642"/>
                                          </p:stCondLst>
                                        </p:cTn>
                                        <p:tgtEl>
                                          <p:spTgt spid="11"/>
                                        </p:tgtEl>
                                      </p:cBhvr>
                                      <p:to x="100000" y="90000"/>
                                    </p:animScale>
                                    <p:animScale>
                                      <p:cBhvr>
                                        <p:cTn id="70" dur="166" decel="50000">
                                          <p:stCondLst>
                                            <p:cond delay="1668"/>
                                          </p:stCondLst>
                                        </p:cTn>
                                        <p:tgtEl>
                                          <p:spTgt spid="11"/>
                                        </p:tgtEl>
                                      </p:cBhvr>
                                      <p:to x="100000" y="100000"/>
                                    </p:animScale>
                                    <p:animScale>
                                      <p:cBhvr>
                                        <p:cTn id="71" dur="26">
                                          <p:stCondLst>
                                            <p:cond delay="1808"/>
                                          </p:stCondLst>
                                        </p:cTn>
                                        <p:tgtEl>
                                          <p:spTgt spid="11"/>
                                        </p:tgtEl>
                                      </p:cBhvr>
                                      <p:to x="100000" y="95000"/>
                                    </p:animScale>
                                    <p:animScale>
                                      <p:cBhvr>
                                        <p:cTn id="72"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6869" grpId="0"/>
      <p:bldP spid="8" grpId="0" animBg="1"/>
      <p:bldP spid="10"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pica.nipic.com/2007-09-22/200792294927537_2.jpg"/>
          <p:cNvPicPr>
            <a:picLocks noChangeAspect="1"/>
          </p:cNvPicPr>
          <p:nvPr/>
        </p:nvPicPr>
        <p:blipFill>
          <a:blip r:embed="rId2"/>
          <a:stretch>
            <a:fillRect/>
          </a:stretch>
        </p:blipFill>
        <p:spPr>
          <a:xfrm>
            <a:off x="1227138" y="1139825"/>
            <a:ext cx="6462712" cy="3822700"/>
          </a:xfrm>
          <a:prstGeom prst="rect">
            <a:avLst/>
          </a:prstGeom>
          <a:noFill/>
          <a:ln w="9525">
            <a:noFill/>
          </a:ln>
        </p:spPr>
      </p:pic>
      <p:sp>
        <p:nvSpPr>
          <p:cNvPr id="40963" name="TextBox 1"/>
          <p:cNvSpPr txBox="1"/>
          <p:nvPr/>
        </p:nvSpPr>
        <p:spPr>
          <a:xfrm>
            <a:off x="900113" y="484188"/>
            <a:ext cx="6624637" cy="522287"/>
          </a:xfrm>
          <a:prstGeom prst="rect">
            <a:avLst/>
          </a:prstGeom>
          <a:noFill/>
          <a:ln w="9525">
            <a:noFill/>
          </a:ln>
        </p:spPr>
        <p:txBody>
          <a:bodyPr>
            <a:spAutoFit/>
          </a:bodyPr>
          <a:lstStyle/>
          <a:p>
            <a:pPr lvl="0" eaLnBrk="1" hangingPunct="1"/>
            <a:r>
              <a:rPr lang="zh-CN" altLang="en-US" sz="2800" b="1" dirty="0">
                <a:latin typeface="Calibri" panose="020F0502020204030204" pitchFamily="34" charset="0"/>
                <a:ea typeface="宋体" panose="02010600030101010101" pitchFamily="2" charset="-122"/>
              </a:rPr>
              <a:t>学了这篇课文，你明白了什么道理呢？</a:t>
            </a:r>
          </a:p>
        </p:txBody>
      </p:sp>
      <p:sp>
        <p:nvSpPr>
          <p:cNvPr id="3" name="TextBox 2"/>
          <p:cNvSpPr txBox="1"/>
          <p:nvPr/>
        </p:nvSpPr>
        <p:spPr>
          <a:xfrm>
            <a:off x="1763713" y="1773238"/>
            <a:ext cx="5256212" cy="2246312"/>
          </a:xfrm>
          <a:prstGeom prst="rect">
            <a:avLst/>
          </a:prstGeom>
          <a:noFill/>
          <a:ln w="9525">
            <a:noFill/>
          </a:ln>
        </p:spPr>
        <p:txBody>
          <a:bodyPr>
            <a:spAutoFit/>
          </a:bodyPr>
          <a:lstStyle/>
          <a:p>
            <a:pPr lvl="0" eaLnBrk="1" hangingPunct="1"/>
            <a:r>
              <a:rPr lang="zh-CN" altLang="en-US" sz="2800" b="1" dirty="0">
                <a:solidFill>
                  <a:srgbClr val="FF0000"/>
                </a:solidFill>
                <a:latin typeface="Calibri" panose="020F0502020204030204" pitchFamily="34" charset="0"/>
                <a:ea typeface="宋体" panose="02010600030101010101" pitchFamily="2" charset="-122"/>
              </a:rPr>
              <a:t>         写通知必须准确地告诉别人什么人在什么时间什么地点要干一件什么事，在生活中，我们一定要做个细心的人，不能会和犯狗熊同样的错误。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组合 6"/>
          <p:cNvGrpSpPr/>
          <p:nvPr/>
        </p:nvGrpSpPr>
        <p:grpSpPr>
          <a:xfrm>
            <a:off x="179388" y="84138"/>
            <a:ext cx="2927350" cy="1003300"/>
            <a:chOff x="179512" y="84330"/>
            <a:chExt cx="2927161" cy="1002532"/>
          </a:xfrm>
        </p:grpSpPr>
        <p:grpSp>
          <p:nvGrpSpPr>
            <p:cNvPr id="42003" name="组合 3"/>
            <p:cNvGrpSpPr/>
            <p:nvPr/>
          </p:nvGrpSpPr>
          <p:grpSpPr>
            <a:xfrm>
              <a:off x="885872" y="483518"/>
              <a:ext cx="2220801" cy="544595"/>
              <a:chOff x="1610558" y="939497"/>
              <a:chExt cx="2221001" cy="659622"/>
            </a:xfrm>
          </p:grpSpPr>
          <p:pic>
            <p:nvPicPr>
              <p:cNvPr id="42005" name="图片 1"/>
              <p:cNvPicPr>
                <a:picLocks noChangeAspect="1"/>
              </p:cNvPicPr>
              <p:nvPr/>
            </p:nvPicPr>
            <p:blipFill>
              <a:blip r:embed="rId2">
                <a:clrChange>
                  <a:clrFrom>
                    <a:srgbClr val="FFFEFD"/>
                  </a:clrFrom>
                  <a:clrTo>
                    <a:srgbClr val="FFFEFD">
                      <a:alpha val="0"/>
                    </a:srgbClr>
                  </a:clrTo>
                </a:clrChange>
              </a:blip>
              <a:stretch>
                <a:fillRect/>
              </a:stretch>
            </p:blipFill>
            <p:spPr>
              <a:xfrm>
                <a:off x="1743398" y="991683"/>
                <a:ext cx="2088161" cy="607436"/>
              </a:xfrm>
              <a:prstGeom prst="rect">
                <a:avLst/>
              </a:prstGeom>
              <a:noFill/>
              <a:ln w="9525">
                <a:noFill/>
              </a:ln>
            </p:spPr>
          </p:pic>
          <p:sp>
            <p:nvSpPr>
              <p:cNvPr id="42006" name="文本框 2"/>
              <p:cNvSpPr txBox="1"/>
              <p:nvPr/>
            </p:nvSpPr>
            <p:spPr>
              <a:xfrm>
                <a:off x="1610558" y="939497"/>
                <a:ext cx="1927143" cy="634109"/>
              </a:xfrm>
              <a:prstGeom prst="rect">
                <a:avLst/>
              </a:prstGeom>
              <a:noFill/>
              <a:ln w="9525">
                <a:noFill/>
              </a:ln>
            </p:spPr>
            <p:txBody>
              <a:bodyPr>
                <a:spAutoFit/>
              </a:bodyPr>
              <a:lstStyle/>
              <a:p>
                <a:pPr lvl="0" algn="ctr" eaLnBrk="1" hangingPunct="1"/>
                <a:r>
                  <a:rPr lang="zh-CN" altLang="en-US" sz="2800" b="1" dirty="0">
                    <a:solidFill>
                      <a:srgbClr val="0070C0"/>
                    </a:solidFill>
                    <a:latin typeface="黑体" panose="02010609060101010101" pitchFamily="49" charset="-122"/>
                    <a:ea typeface="黑体" panose="02010609060101010101" pitchFamily="49" charset="-122"/>
                  </a:rPr>
                  <a:t>结构梳理</a:t>
                </a:r>
              </a:p>
            </p:txBody>
          </p:sp>
        </p:grpSp>
        <p:pic>
          <p:nvPicPr>
            <p:cNvPr id="42004" name="Picture 8" descr="F:\外部文件\状元矢量无对联.png"/>
            <p:cNvPicPr>
              <a:picLocks noChangeAspect="1"/>
            </p:cNvPicPr>
            <p:nvPr/>
          </p:nvPicPr>
          <p:blipFill>
            <a:blip r:embed="rId3"/>
            <a:stretch>
              <a:fillRect/>
            </a:stretch>
          </p:blipFill>
          <p:spPr>
            <a:xfrm>
              <a:off x="179512" y="84330"/>
              <a:ext cx="991131" cy="1002532"/>
            </a:xfrm>
            <a:prstGeom prst="rect">
              <a:avLst/>
            </a:prstGeom>
            <a:noFill/>
            <a:ln w="9525">
              <a:noFill/>
            </a:ln>
          </p:spPr>
        </p:pic>
      </p:grpSp>
      <p:sp>
        <p:nvSpPr>
          <p:cNvPr id="10" name="左大括号 9"/>
          <p:cNvSpPr/>
          <p:nvPr/>
        </p:nvSpPr>
        <p:spPr>
          <a:xfrm>
            <a:off x="1511300" y="1474788"/>
            <a:ext cx="338138" cy="2384425"/>
          </a:xfrm>
          <a:prstGeom prst="lef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 name="左大括号 14"/>
          <p:cNvSpPr/>
          <p:nvPr/>
        </p:nvSpPr>
        <p:spPr>
          <a:xfrm rot="10800000">
            <a:off x="7458075" y="1346200"/>
            <a:ext cx="236538" cy="2433638"/>
          </a:xfrm>
          <a:prstGeom prst="lef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1989" name="TextBox 8"/>
          <p:cNvSpPr txBox="1"/>
          <p:nvPr/>
        </p:nvSpPr>
        <p:spPr>
          <a:xfrm>
            <a:off x="11113" y="2046288"/>
            <a:ext cx="1722437" cy="954087"/>
          </a:xfrm>
          <a:prstGeom prst="rect">
            <a:avLst/>
          </a:prstGeom>
          <a:noFill/>
          <a:ln w="9525">
            <a:noFill/>
          </a:ln>
        </p:spPr>
        <p:txBody>
          <a:bodyPr>
            <a:spAutoFit/>
          </a:bodyPr>
          <a:lstStyle/>
          <a:p>
            <a:pPr lvl="0" eaLnBrk="1" hangingPunct="1"/>
            <a:r>
              <a:rPr lang="zh-CN" altLang="en-US" sz="2800" b="1" dirty="0">
                <a:solidFill>
                  <a:srgbClr val="FF0000"/>
                </a:solidFill>
                <a:latin typeface="黑体" panose="02010609060101010101" pitchFamily="49" charset="-122"/>
                <a:ea typeface="黑体" panose="02010609060101010101" pitchFamily="49" charset="-122"/>
              </a:rPr>
              <a:t>动物王国开大会</a:t>
            </a:r>
          </a:p>
        </p:txBody>
      </p:sp>
      <p:grpSp>
        <p:nvGrpSpPr>
          <p:cNvPr id="5" name="组合 4"/>
          <p:cNvGrpSpPr/>
          <p:nvPr/>
        </p:nvGrpSpPr>
        <p:grpSpPr>
          <a:xfrm>
            <a:off x="1733550" y="1576388"/>
            <a:ext cx="1295400" cy="2298700"/>
            <a:chOff x="1923000" y="1647841"/>
            <a:chExt cx="1294651" cy="2298679"/>
          </a:xfrm>
        </p:grpSpPr>
        <p:sp>
          <p:nvSpPr>
            <p:cNvPr id="42001" name="TextBox 1"/>
            <p:cNvSpPr txBox="1"/>
            <p:nvPr/>
          </p:nvSpPr>
          <p:spPr>
            <a:xfrm>
              <a:off x="1923000" y="3115523"/>
              <a:ext cx="1294651" cy="830997"/>
            </a:xfrm>
            <a:prstGeom prst="rect">
              <a:avLst/>
            </a:prstGeom>
            <a:noFill/>
            <a:ln w="9525">
              <a:noFill/>
            </a:ln>
          </p:spPr>
          <p:txBody>
            <a:bodyPr>
              <a:spAutoFit/>
            </a:bodyPr>
            <a:lstStyle/>
            <a:p>
              <a:pPr lvl="0" algn="ctr" eaLnBrk="1" hangingPunct="1"/>
              <a:r>
                <a:rPr lang="zh-CN" altLang="en-US" sz="2400" b="1" dirty="0">
                  <a:latin typeface="Calibri" panose="020F0502020204030204" pitchFamily="34" charset="0"/>
                  <a:ea typeface="宋体" panose="02010600030101010101" pitchFamily="2" charset="-122"/>
                </a:rPr>
                <a:t>狗熊</a:t>
              </a:r>
              <a:endParaRPr lang="en-US" altLang="zh-CN" sz="2400" b="1" dirty="0">
                <a:latin typeface="Calibri" panose="020F0502020204030204" pitchFamily="34" charset="0"/>
                <a:ea typeface="宋体" panose="02010600030101010101" pitchFamily="2" charset="-122"/>
              </a:endParaRPr>
            </a:p>
            <a:p>
              <a:pPr lvl="0" algn="ctr" eaLnBrk="1" hangingPunct="1"/>
              <a:r>
                <a:rPr lang="zh-CN" altLang="en-US" sz="2400" b="1" dirty="0">
                  <a:latin typeface="Calibri" panose="020F0502020204030204" pitchFamily="34" charset="0"/>
                  <a:ea typeface="宋体" panose="02010600030101010101" pitchFamily="2" charset="-122"/>
                </a:rPr>
                <a:t>发通知</a:t>
              </a:r>
            </a:p>
          </p:txBody>
        </p:sp>
        <p:pic>
          <p:nvPicPr>
            <p:cNvPr id="42002" name="Picture 20" descr="C:\Documents and Settings\Administrator\桌面\人一语大课堂（下）\人一语大课堂正文\梳理17.TIF"/>
            <p:cNvPicPr>
              <a:picLocks noChangeAspect="1"/>
            </p:cNvPicPr>
            <p:nvPr/>
          </p:nvPicPr>
          <p:blipFill>
            <a:blip r:embed="rId4"/>
            <a:srcRect l="20401" r="68163" b="34042"/>
            <a:stretch>
              <a:fillRect/>
            </a:stretch>
          </p:blipFill>
          <p:spPr>
            <a:xfrm>
              <a:off x="1984609" y="1647841"/>
              <a:ext cx="1122129" cy="1467258"/>
            </a:xfrm>
            <a:prstGeom prst="rect">
              <a:avLst/>
            </a:prstGeom>
            <a:noFill/>
            <a:ln w="9525">
              <a:noFill/>
            </a:ln>
          </p:spPr>
        </p:pic>
      </p:grpSp>
      <p:grpSp>
        <p:nvGrpSpPr>
          <p:cNvPr id="8" name="组合 7"/>
          <p:cNvGrpSpPr/>
          <p:nvPr/>
        </p:nvGrpSpPr>
        <p:grpSpPr>
          <a:xfrm>
            <a:off x="5870575" y="1474788"/>
            <a:ext cx="1566863" cy="2632075"/>
            <a:chOff x="6102498" y="1512925"/>
            <a:chExt cx="1567195" cy="2632644"/>
          </a:xfrm>
        </p:grpSpPr>
        <p:sp>
          <p:nvSpPr>
            <p:cNvPr id="41999" name="TextBox 19"/>
            <p:cNvSpPr txBox="1"/>
            <p:nvPr/>
          </p:nvSpPr>
          <p:spPr>
            <a:xfrm>
              <a:off x="6213450" y="2945240"/>
              <a:ext cx="1456243" cy="1200329"/>
            </a:xfrm>
            <a:prstGeom prst="rect">
              <a:avLst/>
            </a:prstGeom>
            <a:noFill/>
            <a:ln w="9525">
              <a:noFill/>
            </a:ln>
          </p:spPr>
          <p:txBody>
            <a:bodyPr>
              <a:spAutoFit/>
            </a:bodyPr>
            <a:lstStyle/>
            <a:p>
              <a:pPr lvl="0" eaLnBrk="1" hangingPunct="1"/>
              <a:r>
                <a:rPr lang="zh-CN" altLang="en-US" sz="2400" b="1" dirty="0">
                  <a:latin typeface="Calibri" panose="020F0502020204030204" pitchFamily="34" charset="0"/>
                  <a:ea typeface="宋体" panose="02010600030101010101" pitchFamily="2" charset="-122"/>
                </a:rPr>
                <a:t>梅花鹿指出没告诉地点</a:t>
              </a:r>
            </a:p>
          </p:txBody>
        </p:sp>
        <p:pic>
          <p:nvPicPr>
            <p:cNvPr id="42000" name="Picture 20" descr="C:\Documents and Settings\Administrator\桌面\人一语大课堂（下）\人一语大课堂正文\梳理17.TIF"/>
            <p:cNvPicPr>
              <a:picLocks noChangeAspect="1"/>
            </p:cNvPicPr>
            <p:nvPr/>
          </p:nvPicPr>
          <p:blipFill>
            <a:blip r:embed="rId4"/>
            <a:srcRect l="68903" r="17535" b="36060"/>
            <a:stretch>
              <a:fillRect/>
            </a:stretch>
          </p:blipFill>
          <p:spPr>
            <a:xfrm>
              <a:off x="6102498" y="1512925"/>
              <a:ext cx="1330643" cy="1422399"/>
            </a:xfrm>
            <a:prstGeom prst="rect">
              <a:avLst/>
            </a:prstGeom>
            <a:noFill/>
            <a:ln w="9525">
              <a:noFill/>
            </a:ln>
          </p:spPr>
        </p:pic>
      </p:grpSp>
      <p:grpSp>
        <p:nvGrpSpPr>
          <p:cNvPr id="3" name="组合 2"/>
          <p:cNvGrpSpPr/>
          <p:nvPr/>
        </p:nvGrpSpPr>
        <p:grpSpPr>
          <a:xfrm>
            <a:off x="2571750" y="1392238"/>
            <a:ext cx="2100263" cy="2852737"/>
            <a:chOff x="3217652" y="1447006"/>
            <a:chExt cx="2098898" cy="2852918"/>
          </a:xfrm>
        </p:grpSpPr>
        <p:sp>
          <p:nvSpPr>
            <p:cNvPr id="41997" name="TextBox 13"/>
            <p:cNvSpPr txBox="1"/>
            <p:nvPr/>
          </p:nvSpPr>
          <p:spPr>
            <a:xfrm>
              <a:off x="3493937" y="3099595"/>
              <a:ext cx="1413101" cy="1200329"/>
            </a:xfrm>
            <a:prstGeom prst="rect">
              <a:avLst/>
            </a:prstGeom>
            <a:noFill/>
            <a:ln w="9525">
              <a:noFill/>
            </a:ln>
          </p:spPr>
          <p:txBody>
            <a:bodyPr>
              <a:spAutoFit/>
            </a:bodyPr>
            <a:lstStyle/>
            <a:p>
              <a:pPr lvl="0" eaLnBrk="1" hangingPunct="1"/>
              <a:r>
                <a:rPr lang="zh-CN" altLang="en-US" sz="2400" b="1" dirty="0">
                  <a:latin typeface="Calibri" panose="020F0502020204030204" pitchFamily="34" charset="0"/>
                  <a:ea typeface="宋体" panose="02010600030101010101" pitchFamily="2" charset="-122"/>
                </a:rPr>
                <a:t>狐狸指出没告诉时间</a:t>
              </a:r>
            </a:p>
          </p:txBody>
        </p:sp>
        <p:pic>
          <p:nvPicPr>
            <p:cNvPr id="41998" name="Picture 20" descr="C:\Documents and Settings\Administrator\桌面\人一语大课堂（下）\人一语大课堂正文\梳理17.TIF"/>
            <p:cNvPicPr>
              <a:picLocks noChangeAspect="1"/>
            </p:cNvPicPr>
            <p:nvPr/>
          </p:nvPicPr>
          <p:blipFill>
            <a:blip r:embed="rId4">
              <a:clrChange>
                <a:clrFrom>
                  <a:srgbClr val="FDFDFD"/>
                </a:clrFrom>
                <a:clrTo>
                  <a:srgbClr val="FDFDFD">
                    <a:alpha val="0"/>
                  </a:srgbClr>
                </a:clrTo>
              </a:clrChange>
            </a:blip>
            <a:srcRect l="32991" r="49332" b="36060"/>
            <a:stretch>
              <a:fillRect/>
            </a:stretch>
          </p:blipFill>
          <p:spPr>
            <a:xfrm>
              <a:off x="3217652" y="1447006"/>
              <a:ext cx="2098898" cy="1721103"/>
            </a:xfrm>
            <a:prstGeom prst="rect">
              <a:avLst/>
            </a:prstGeom>
            <a:noFill/>
            <a:ln w="9525">
              <a:noFill/>
            </a:ln>
          </p:spPr>
        </p:pic>
      </p:grpSp>
      <p:grpSp>
        <p:nvGrpSpPr>
          <p:cNvPr id="6" name="组合 5"/>
          <p:cNvGrpSpPr/>
          <p:nvPr/>
        </p:nvGrpSpPr>
        <p:grpSpPr>
          <a:xfrm>
            <a:off x="4081463" y="1219200"/>
            <a:ext cx="2079625" cy="2703513"/>
            <a:chOff x="4570331" y="1425754"/>
            <a:chExt cx="2079156" cy="2703409"/>
          </a:xfrm>
        </p:grpSpPr>
        <p:sp>
          <p:nvSpPr>
            <p:cNvPr id="41995" name="TextBox 20"/>
            <p:cNvSpPr txBox="1"/>
            <p:nvPr/>
          </p:nvSpPr>
          <p:spPr>
            <a:xfrm>
              <a:off x="4749934" y="3298166"/>
              <a:ext cx="1719950" cy="830997"/>
            </a:xfrm>
            <a:prstGeom prst="rect">
              <a:avLst/>
            </a:prstGeom>
            <a:noFill/>
            <a:ln w="9525">
              <a:noFill/>
            </a:ln>
          </p:spPr>
          <p:txBody>
            <a:bodyPr>
              <a:spAutoFit/>
            </a:bodyPr>
            <a:lstStyle/>
            <a:p>
              <a:pPr lvl="0" eaLnBrk="1" hangingPunct="1"/>
              <a:r>
                <a:rPr lang="zh-CN" altLang="en-US" sz="2400" b="1" dirty="0">
                  <a:latin typeface="Calibri" panose="020F0502020204030204" pitchFamily="34" charset="0"/>
                  <a:ea typeface="宋体" panose="02010600030101010101" pitchFamily="2" charset="-122"/>
                </a:rPr>
                <a:t>大灰狼指出时间不具体</a:t>
              </a:r>
            </a:p>
          </p:txBody>
        </p:sp>
        <p:pic>
          <p:nvPicPr>
            <p:cNvPr id="41996" name="Picture 20" descr="C:\Documents and Settings\Administrator\桌面\人一语大课堂（下）\人一语大课堂正文\梳理17.TIF"/>
            <p:cNvPicPr>
              <a:picLocks noChangeAspect="1"/>
            </p:cNvPicPr>
            <p:nvPr/>
          </p:nvPicPr>
          <p:blipFill>
            <a:blip r:embed="rId4">
              <a:clrChange>
                <a:clrFrom>
                  <a:srgbClr val="FDFDFD"/>
                </a:clrFrom>
                <a:clrTo>
                  <a:srgbClr val="FDFDFD">
                    <a:alpha val="0"/>
                  </a:srgbClr>
                </a:clrTo>
              </a:clrChange>
            </a:blip>
            <a:srcRect l="51524" r="30965" b="36060"/>
            <a:stretch>
              <a:fillRect/>
            </a:stretch>
          </p:blipFill>
          <p:spPr>
            <a:xfrm>
              <a:off x="4570331" y="1425754"/>
              <a:ext cx="2079156" cy="1721103"/>
            </a:xfrm>
            <a:prstGeom prst="rect">
              <a:avLst/>
            </a:prstGeom>
            <a:noFill/>
            <a:ln w="9525">
              <a:noFill/>
            </a:ln>
          </p:spPr>
        </p:pic>
      </p:grpSp>
      <p:sp>
        <p:nvSpPr>
          <p:cNvPr id="7" name="TextBox 6"/>
          <p:cNvSpPr txBox="1"/>
          <p:nvPr/>
        </p:nvSpPr>
        <p:spPr>
          <a:xfrm>
            <a:off x="7608888" y="2076450"/>
            <a:ext cx="1422400" cy="830263"/>
          </a:xfrm>
          <a:prstGeom prst="rect">
            <a:avLst/>
          </a:prstGeom>
          <a:noFill/>
          <a:ln w="9525">
            <a:noFill/>
          </a:ln>
        </p:spPr>
        <p:txBody>
          <a:bodyPr wrap="none">
            <a:spAutoFit/>
          </a:bodyPr>
          <a:lstStyle/>
          <a:p>
            <a:pPr lvl="0" eaLnBrk="1" hangingPunct="1"/>
            <a:r>
              <a:rPr lang="zh-CN" altLang="en-US" sz="2400" b="1" dirty="0">
                <a:solidFill>
                  <a:srgbClr val="0000FF"/>
                </a:solidFill>
                <a:latin typeface="楷体_GB2312" pitchFamily="49" charset="-122"/>
                <a:ea typeface="楷体_GB2312" pitchFamily="49" charset="-122"/>
              </a:rPr>
              <a:t>动物大会</a:t>
            </a:r>
            <a:endParaRPr lang="en-US" altLang="zh-CN" sz="2400" b="1" dirty="0">
              <a:solidFill>
                <a:srgbClr val="0000FF"/>
              </a:solidFill>
              <a:latin typeface="楷体_GB2312" pitchFamily="49" charset="-122"/>
              <a:ea typeface="楷体_GB2312" pitchFamily="49" charset="-122"/>
            </a:endParaRPr>
          </a:p>
          <a:p>
            <a:pPr lvl="0" eaLnBrk="1" hangingPunct="1"/>
            <a:r>
              <a:rPr lang="zh-CN" altLang="en-US" sz="2400" b="1" dirty="0">
                <a:solidFill>
                  <a:srgbClr val="0000FF"/>
                </a:solidFill>
                <a:latin typeface="楷体_GB2312" pitchFamily="49" charset="-122"/>
                <a:ea typeface="楷体_GB2312" pitchFamily="49" charset="-122"/>
              </a:rPr>
              <a:t>顺利召开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组合 6"/>
          <p:cNvGrpSpPr/>
          <p:nvPr/>
        </p:nvGrpSpPr>
        <p:grpSpPr>
          <a:xfrm>
            <a:off x="179388" y="84138"/>
            <a:ext cx="2927350" cy="1003300"/>
            <a:chOff x="179512" y="84330"/>
            <a:chExt cx="2927161" cy="1002532"/>
          </a:xfrm>
        </p:grpSpPr>
        <p:grpSp>
          <p:nvGrpSpPr>
            <p:cNvPr id="43013" name="组合 3"/>
            <p:cNvGrpSpPr/>
            <p:nvPr/>
          </p:nvGrpSpPr>
          <p:grpSpPr>
            <a:xfrm>
              <a:off x="885872" y="483518"/>
              <a:ext cx="2220801" cy="544595"/>
              <a:chOff x="1610558" y="939497"/>
              <a:chExt cx="2221001" cy="659622"/>
            </a:xfrm>
          </p:grpSpPr>
          <p:pic>
            <p:nvPicPr>
              <p:cNvPr id="43015" name="图片 1"/>
              <p:cNvPicPr>
                <a:picLocks noChangeAspect="1"/>
              </p:cNvPicPr>
              <p:nvPr/>
            </p:nvPicPr>
            <p:blipFill>
              <a:blip r:embed="rId2">
                <a:clrChange>
                  <a:clrFrom>
                    <a:srgbClr val="FFFEFD"/>
                  </a:clrFrom>
                  <a:clrTo>
                    <a:srgbClr val="FFFEFD">
                      <a:alpha val="0"/>
                    </a:srgbClr>
                  </a:clrTo>
                </a:clrChange>
              </a:blip>
              <a:stretch>
                <a:fillRect/>
              </a:stretch>
            </p:blipFill>
            <p:spPr>
              <a:xfrm>
                <a:off x="1743398" y="991683"/>
                <a:ext cx="2088161" cy="607436"/>
              </a:xfrm>
              <a:prstGeom prst="rect">
                <a:avLst/>
              </a:prstGeom>
              <a:noFill/>
              <a:ln w="9525">
                <a:noFill/>
              </a:ln>
            </p:spPr>
          </p:pic>
          <p:sp>
            <p:nvSpPr>
              <p:cNvPr id="43016" name="文本框 2"/>
              <p:cNvSpPr txBox="1"/>
              <p:nvPr/>
            </p:nvSpPr>
            <p:spPr>
              <a:xfrm>
                <a:off x="1610558" y="939497"/>
                <a:ext cx="1927143" cy="634109"/>
              </a:xfrm>
              <a:prstGeom prst="rect">
                <a:avLst/>
              </a:prstGeom>
              <a:noFill/>
              <a:ln w="9525">
                <a:noFill/>
              </a:ln>
            </p:spPr>
            <p:txBody>
              <a:bodyPr>
                <a:spAutoFit/>
              </a:bodyPr>
              <a:lstStyle/>
              <a:p>
                <a:pPr lvl="0" algn="ctr" eaLnBrk="1" hangingPunct="1"/>
                <a:r>
                  <a:rPr lang="zh-CN" altLang="en-US" sz="2800" b="1" dirty="0">
                    <a:solidFill>
                      <a:srgbClr val="0070C0"/>
                    </a:solidFill>
                    <a:latin typeface="黑体" panose="02010609060101010101" pitchFamily="49" charset="-122"/>
                    <a:ea typeface="黑体" panose="02010609060101010101" pitchFamily="49" charset="-122"/>
                  </a:rPr>
                  <a:t>拓展延伸</a:t>
                </a:r>
              </a:p>
            </p:txBody>
          </p:sp>
        </p:grpSp>
        <p:pic>
          <p:nvPicPr>
            <p:cNvPr id="43014" name="Picture 8" descr="F:\外部文件\状元矢量无对联.png"/>
            <p:cNvPicPr>
              <a:picLocks noChangeAspect="1"/>
            </p:cNvPicPr>
            <p:nvPr/>
          </p:nvPicPr>
          <p:blipFill>
            <a:blip r:embed="rId3"/>
            <a:stretch>
              <a:fillRect/>
            </a:stretch>
          </p:blipFill>
          <p:spPr>
            <a:xfrm>
              <a:off x="179512" y="84330"/>
              <a:ext cx="991131" cy="1002532"/>
            </a:xfrm>
            <a:prstGeom prst="rect">
              <a:avLst/>
            </a:prstGeom>
            <a:noFill/>
            <a:ln w="9525">
              <a:noFill/>
            </a:ln>
          </p:spPr>
        </p:pic>
      </p:grpSp>
      <p:sp>
        <p:nvSpPr>
          <p:cNvPr id="43011" name="TextBox 3"/>
          <p:cNvSpPr txBox="1"/>
          <p:nvPr/>
        </p:nvSpPr>
        <p:spPr>
          <a:xfrm>
            <a:off x="3375025" y="844550"/>
            <a:ext cx="2244725" cy="584200"/>
          </a:xfrm>
          <a:prstGeom prst="rect">
            <a:avLst/>
          </a:prstGeom>
          <a:noFill/>
          <a:ln w="9525">
            <a:noFill/>
          </a:ln>
        </p:spPr>
        <p:txBody>
          <a:bodyPr wrap="none">
            <a:spAutoFit/>
          </a:bodyPr>
          <a:lstStyle/>
          <a:p>
            <a:pPr lvl="0" eaLnBrk="1" hangingPunct="1"/>
            <a:r>
              <a:rPr lang="zh-CN" altLang="en-US" sz="3200" b="1" dirty="0">
                <a:solidFill>
                  <a:srgbClr val="FF00FF"/>
                </a:solidFill>
                <a:latin typeface="黑体" panose="02010609060101010101" pitchFamily="49" charset="-122"/>
                <a:ea typeface="黑体" panose="02010609060101010101" pitchFamily="49" charset="-122"/>
              </a:rPr>
              <a:t>怎么写通知</a:t>
            </a:r>
          </a:p>
        </p:txBody>
      </p:sp>
      <p:sp>
        <p:nvSpPr>
          <p:cNvPr id="5" name="TextBox 4"/>
          <p:cNvSpPr txBox="1"/>
          <p:nvPr/>
        </p:nvSpPr>
        <p:spPr>
          <a:xfrm>
            <a:off x="357188" y="1427163"/>
            <a:ext cx="8280400" cy="3454400"/>
          </a:xfrm>
          <a:prstGeom prst="rect">
            <a:avLst/>
          </a:prstGeom>
          <a:noFill/>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600" b="1"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rPr>
              <a:t>通知包括标题、正文、落款。</a:t>
            </a:r>
            <a:endParaRPr kumimoji="0" lang="en-US" altLang="zh-CN" sz="2600" b="1"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a:p>
            <a:pPr marL="514350" marR="0" lvl="0" indent="-514350" algn="l" defTabSz="914400" rtl="0" eaLnBrk="1" fontAlgn="base" latinLnBrk="0" hangingPunct="1">
              <a:lnSpc>
                <a:spcPct val="120000"/>
              </a:lnSpc>
              <a:spcBef>
                <a:spcPct val="0"/>
              </a:spcBef>
              <a:spcAft>
                <a:spcPct val="0"/>
              </a:spcAft>
              <a:buClrTx/>
              <a:buSzTx/>
              <a:buFont typeface="+mj-ea"/>
              <a:buAutoNum type="circleNumDbPlain"/>
              <a:defRPr/>
            </a:pPr>
            <a:r>
              <a:rPr kumimoji="0" lang="zh-CN" altLang="en-US" sz="2600" b="1" i="0" u="none" strike="noStrike" kern="120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cs typeface="+mn-cs"/>
              </a:rPr>
              <a:t>标题：</a:t>
            </a:r>
            <a:r>
              <a:rPr kumimoji="0" lang="zh-CN" altLang="en-US" sz="2600" b="1"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rPr>
              <a:t>写在第一行正中间，所以只写“通知”二字。</a:t>
            </a:r>
            <a:endParaRPr kumimoji="0" lang="en-US" altLang="zh-CN" sz="2600" b="1"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a:p>
            <a:pPr marL="514350" marR="0" lvl="0" indent="-514350" algn="l" defTabSz="914400" rtl="0" eaLnBrk="1" fontAlgn="base" latinLnBrk="0" hangingPunct="1">
              <a:lnSpc>
                <a:spcPct val="120000"/>
              </a:lnSpc>
              <a:spcBef>
                <a:spcPct val="0"/>
              </a:spcBef>
              <a:spcAft>
                <a:spcPct val="0"/>
              </a:spcAft>
              <a:buClrTx/>
              <a:buSzTx/>
              <a:buFont typeface="+mj-ea"/>
              <a:buAutoNum type="circleNumDbPlain"/>
              <a:defRPr/>
            </a:pPr>
            <a:r>
              <a:rPr kumimoji="0" lang="zh-CN" altLang="en-US" sz="2600" b="1" i="0" u="none" strike="noStrike" kern="120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cs typeface="+mn-cs"/>
              </a:rPr>
              <a:t>正文：</a:t>
            </a:r>
            <a:r>
              <a:rPr kumimoji="0" lang="zh-CN" altLang="en-US" sz="2600" b="1"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rPr>
              <a:t>另起一行，空两格写正文，要写清楚</a:t>
            </a:r>
            <a:r>
              <a:rPr kumimoji="0" lang="zh-CN" altLang="en-US" sz="2600" b="1" i="0" u="sng"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rPr>
              <a:t>通知什么人、什么时间、在什么地方做什么事</a:t>
            </a:r>
            <a:r>
              <a:rPr kumimoji="0" lang="zh-CN" altLang="en-US" sz="2600" b="1"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rPr>
              <a:t>，有时还要写清楚通知事件的目的、意义及具体要求和作法。</a:t>
            </a:r>
            <a:endParaRPr kumimoji="0" lang="en-US" altLang="zh-CN" sz="2600" b="1"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endParaRPr>
          </a:p>
          <a:p>
            <a:pPr marL="514350" marR="0" lvl="0" indent="-514350" algn="l" defTabSz="914400" rtl="0" eaLnBrk="1" fontAlgn="base" latinLnBrk="0" hangingPunct="1">
              <a:lnSpc>
                <a:spcPct val="120000"/>
              </a:lnSpc>
              <a:spcBef>
                <a:spcPct val="0"/>
              </a:spcBef>
              <a:spcAft>
                <a:spcPct val="0"/>
              </a:spcAft>
              <a:buClrTx/>
              <a:buSzTx/>
              <a:buFont typeface="+mj-ea"/>
              <a:buAutoNum type="circleNumDbPlain"/>
              <a:defRPr/>
            </a:pPr>
            <a:r>
              <a:rPr kumimoji="0" lang="zh-CN" altLang="en-US" sz="2600" b="1" i="0" u="none" strike="noStrike" kern="1200" cap="none" spc="0" normalizeH="0" baseline="0" noProof="0" dirty="0">
                <a:ln>
                  <a:noFill/>
                </a:ln>
                <a:solidFill>
                  <a:srgbClr val="0000FF"/>
                </a:solidFill>
                <a:effectLst/>
                <a:uLnTx/>
                <a:uFillTx/>
                <a:latin typeface="Calibri" panose="020F0502020204030204" pitchFamily="34" charset="0"/>
                <a:ea typeface="宋体" panose="02010600030101010101" pitchFamily="2" charset="-122"/>
                <a:cs typeface="+mn-cs"/>
              </a:rPr>
              <a:t>落款：</a:t>
            </a:r>
            <a:r>
              <a:rPr kumimoji="0" lang="zh-CN" altLang="en-US" sz="2600" b="1"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rPr>
              <a:t>分两行写在正文右下方，一行署名、一行写日期。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50838" y="820738"/>
            <a:ext cx="8531225" cy="3752850"/>
            <a:chOff x="350143" y="820728"/>
            <a:chExt cx="8531993" cy="3752900"/>
          </a:xfrm>
        </p:grpSpPr>
        <p:sp>
          <p:nvSpPr>
            <p:cNvPr id="2" name="横卷形 1"/>
            <p:cNvSpPr/>
            <p:nvPr/>
          </p:nvSpPr>
          <p:spPr>
            <a:xfrm>
              <a:off x="350143" y="820728"/>
              <a:ext cx="8531993" cy="3744962"/>
            </a:xfrm>
            <a:prstGeom prst="horizontalScroll">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4036" name="TextBox 2"/>
            <p:cNvSpPr txBox="1"/>
            <p:nvPr/>
          </p:nvSpPr>
          <p:spPr>
            <a:xfrm>
              <a:off x="971600" y="1206552"/>
              <a:ext cx="7739136" cy="3367076"/>
            </a:xfrm>
            <a:prstGeom prst="rect">
              <a:avLst/>
            </a:prstGeom>
            <a:noFill/>
            <a:ln w="9525">
              <a:noFill/>
            </a:ln>
          </p:spPr>
          <p:txBody>
            <a:bodyPr>
              <a:spAutoFit/>
            </a:bodyPr>
            <a:lstStyle/>
            <a:p>
              <a:pPr lvl="0" algn="ctr" eaLnBrk="1" hangingPunct="1"/>
              <a:r>
                <a:rPr lang="zh-CN" altLang="en-US" sz="2800" b="1" dirty="0">
                  <a:solidFill>
                    <a:srgbClr val="FF0000"/>
                  </a:solidFill>
                  <a:latin typeface="黑体" panose="02010609060101010101" pitchFamily="49" charset="-122"/>
                  <a:ea typeface="黑体" panose="02010609060101010101" pitchFamily="49" charset="-122"/>
                </a:rPr>
                <a:t>通知</a:t>
              </a:r>
              <a:endParaRPr lang="en-US" altLang="zh-CN" sz="2800" b="1" dirty="0">
                <a:solidFill>
                  <a:srgbClr val="FF0000"/>
                </a:solidFill>
                <a:latin typeface="黑体" panose="02010609060101010101" pitchFamily="49" charset="-122"/>
                <a:ea typeface="黑体" panose="02010609060101010101" pitchFamily="49" charset="-122"/>
              </a:endParaRPr>
            </a:p>
            <a:p>
              <a:pPr lvl="0" eaLnBrk="1" hangingPunct="1">
                <a:lnSpc>
                  <a:spcPct val="120000"/>
                </a:lnSpc>
              </a:pPr>
              <a:r>
                <a:rPr lang="zh-CN" altLang="en-US" sz="2800" b="1" dirty="0">
                  <a:latin typeface="楷体_GB2312" pitchFamily="49" charset="-122"/>
                  <a:ea typeface="楷体_GB2312" pitchFamily="49" charset="-122"/>
                </a:rPr>
                <a:t>    请参加“庆六一”文艺表演的同学，带好演出服装与道具，于明天上午八点到操场集合，进行彩排。</a:t>
              </a:r>
              <a:endParaRPr lang="en-US" altLang="zh-CN" sz="2800" b="1" dirty="0">
                <a:latin typeface="楷体_GB2312" pitchFamily="49" charset="-122"/>
                <a:ea typeface="楷体_GB2312" pitchFamily="49" charset="-122"/>
              </a:endParaRPr>
            </a:p>
            <a:p>
              <a:pPr lvl="0" algn="ctr" eaLnBrk="1" hangingPunct="1"/>
              <a:r>
                <a:rPr lang="zh-CN" altLang="en-US" sz="2800" b="1" dirty="0">
                  <a:latin typeface="楷体_GB2312" pitchFamily="49" charset="-122"/>
                  <a:ea typeface="楷体_GB2312" pitchFamily="49" charset="-122"/>
                </a:rPr>
                <a:t>                    少先队大部</a:t>
              </a:r>
              <a:r>
                <a:rPr lang="en-US" altLang="zh-CN" sz="2800" b="1" dirty="0">
                  <a:latin typeface="楷体_GB2312" pitchFamily="49" charset="-122"/>
                  <a:ea typeface="楷体_GB2312" pitchFamily="49" charset="-122"/>
                </a:rPr>
                <a:t>                              </a:t>
              </a:r>
            </a:p>
            <a:p>
              <a:pPr lvl="0" algn="ctr" eaLnBrk="1" hangingPunct="1"/>
              <a:r>
                <a:rPr lang="en-US" altLang="zh-CN" sz="2800" b="1" dirty="0">
                  <a:latin typeface="楷体_GB2312" pitchFamily="49" charset="-122"/>
                  <a:ea typeface="楷体_GB2312" pitchFamily="49" charset="-122"/>
                </a:rPr>
                <a:t>                      2017</a:t>
              </a:r>
              <a:r>
                <a:rPr lang="zh-CN" altLang="en-US" sz="2800" b="1" dirty="0">
                  <a:latin typeface="楷体_GB2312" pitchFamily="49" charset="-122"/>
                  <a:ea typeface="楷体_GB2312" pitchFamily="49" charset="-122"/>
                </a:rPr>
                <a:t>年</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月</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日</a:t>
              </a:r>
            </a:p>
            <a:p>
              <a:pPr lvl="0" eaLnBrk="1" hangingPunct="1"/>
              <a:endParaRPr lang="zh-CN" altLang="en-US" sz="2800" b="1" dirty="0">
                <a:latin typeface="Calibri" panose="020F050202020403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195513" y="339725"/>
            <a:ext cx="4392613" cy="576263"/>
          </a:xfrm>
          <a:prstGeom prst="roundRect">
            <a:avLst/>
          </a:prstGeom>
          <a:noFill/>
          <a:ln w="38100" cmpd="dbl">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defPPr>
              <a:defRPr lang="zh-CN"/>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FF00FF"/>
                </a:solidFill>
                <a:effectLst/>
                <a:uLnTx/>
                <a:uFillTx/>
                <a:latin typeface="黑体" panose="02010609060101010101" pitchFamily="49" charset="-122"/>
                <a:ea typeface="黑体" panose="02010609060101010101" pitchFamily="49" charset="-122"/>
                <a:cs typeface="+mn-cs"/>
              </a:rPr>
              <a:t>课后习题参考答案</a:t>
            </a:r>
          </a:p>
        </p:txBody>
      </p:sp>
      <p:sp>
        <p:nvSpPr>
          <p:cNvPr id="46083" name="TextBox 2"/>
          <p:cNvSpPr txBox="1"/>
          <p:nvPr/>
        </p:nvSpPr>
        <p:spPr>
          <a:xfrm>
            <a:off x="444500" y="1041400"/>
            <a:ext cx="3070225" cy="523875"/>
          </a:xfrm>
          <a:prstGeom prst="rect">
            <a:avLst/>
          </a:prstGeom>
          <a:noFill/>
          <a:ln w="9525">
            <a:noFill/>
          </a:ln>
        </p:spPr>
        <p:txBody>
          <a:bodyPr wrap="none">
            <a:spAutoFit/>
          </a:bodyPr>
          <a:lstStyle/>
          <a:p>
            <a:pPr lvl="0" eaLnBrk="1" hangingPunct="1"/>
            <a:r>
              <a:rPr lang="zh-CN" altLang="en-US" sz="2800" b="1" dirty="0">
                <a:latin typeface="黑体" panose="02010609060101010101" pitchFamily="49" charset="-122"/>
                <a:ea typeface="黑体" panose="02010609060101010101" pitchFamily="49" charset="-122"/>
              </a:rPr>
              <a:t>分角色朗读课文。</a:t>
            </a:r>
          </a:p>
        </p:txBody>
      </p:sp>
      <p:sp>
        <p:nvSpPr>
          <p:cNvPr id="5" name="矩形 4"/>
          <p:cNvSpPr/>
          <p:nvPr/>
        </p:nvSpPr>
        <p:spPr>
          <a:xfrm>
            <a:off x="441325" y="1563688"/>
            <a:ext cx="8388350" cy="3063875"/>
          </a:xfrm>
          <a:prstGeom prst="rect">
            <a:avLst/>
          </a:prstGeom>
          <a:solidFill>
            <a:schemeClr val="bg1">
              <a:alpha val="47058"/>
            </a:schemeClr>
          </a:solidFill>
          <a:ln w="9525">
            <a:noFill/>
          </a:ln>
        </p:spPr>
        <p:txBody>
          <a:bodyPr>
            <a:spAutoFit/>
          </a:bodyPr>
          <a:lstStyle/>
          <a:p>
            <a:pPr lvl="0" eaLnBrk="1" hangingPunct="1">
              <a:lnSpc>
                <a:spcPct val="120000"/>
              </a:lnSpc>
              <a:spcBef>
                <a:spcPts val="1200"/>
              </a:spcBef>
              <a:buFont typeface="Arial" panose="020B0604020202020204" pitchFamily="34" charset="0"/>
              <a:buNone/>
            </a:pPr>
            <a:r>
              <a:rPr lang="zh-CN" altLang="en-US" sz="2600" b="1" dirty="0">
                <a:solidFill>
                  <a:srgbClr val="FF0000"/>
                </a:solidFill>
                <a:latin typeface="楷体_GB2312" pitchFamily="49" charset="-122"/>
                <a:ea typeface="楷体_GB2312" pitchFamily="49" charset="-122"/>
              </a:rPr>
              <a:t>朗读指导：</a:t>
            </a:r>
          </a:p>
          <a:p>
            <a:pPr lvl="0" eaLnBrk="1" hangingPunct="1">
              <a:lnSpc>
                <a:spcPct val="120000"/>
              </a:lnSpc>
              <a:spcBef>
                <a:spcPts val="1200"/>
              </a:spcBef>
              <a:buFont typeface="Arial" panose="020B0604020202020204" pitchFamily="34" charset="0"/>
              <a:buNone/>
            </a:pPr>
            <a:r>
              <a:rPr lang="zh-CN" altLang="en-US" sz="2600" b="1" dirty="0">
                <a:solidFill>
                  <a:srgbClr val="0000FF"/>
                </a:solidFill>
                <a:latin typeface="楷体_GB2312" pitchFamily="49" charset="-122"/>
                <a:ea typeface="楷体_GB2312" pitchFamily="49" charset="-122"/>
              </a:rPr>
              <a:t>    本文是一篇童话，里面的人物很多，有老虎、狗熊、狐狸、大灰狼、梅花鹿，我们在朗读时应认真体会这些动物之间的对话，狗熊的话要读出他发现自己做错了后悔的心情，狐狸、大灰狼、梅花鹿的话要读出他们发现狗熊的错误后着急的心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2"/>
          <p:cNvSpPr txBox="1"/>
          <p:nvPr/>
        </p:nvSpPr>
        <p:spPr>
          <a:xfrm>
            <a:off x="395288" y="577850"/>
            <a:ext cx="8281987" cy="3970338"/>
          </a:xfrm>
          <a:prstGeom prst="rect">
            <a:avLst/>
          </a:prstGeom>
          <a:noFill/>
          <a:ln w="9525">
            <a:noFill/>
          </a:ln>
        </p:spPr>
        <p:txBody>
          <a:bodyPr>
            <a:spAutoFit/>
          </a:bodyPr>
          <a:lstStyle/>
          <a:p>
            <a:pPr lvl="0" eaLnBrk="1" hangingPunct="1">
              <a:lnSpc>
                <a:spcPct val="150000"/>
              </a:lnSpc>
            </a:pPr>
            <a:r>
              <a:rPr lang="zh-CN" altLang="en-US" sz="2800" b="1" dirty="0">
                <a:latin typeface="黑体" panose="02010609060101010101" pitchFamily="49" charset="-122"/>
                <a:ea typeface="黑体" panose="02010609060101010101" pitchFamily="49" charset="-122"/>
              </a:rPr>
              <a:t>读一读，说一说。</a:t>
            </a:r>
          </a:p>
          <a:p>
            <a:pPr lvl="0" algn="ctr" eaLnBrk="1" hangingPunct="1">
              <a:lnSpc>
                <a:spcPct val="150000"/>
              </a:lnSpc>
            </a:pPr>
            <a:r>
              <a:rPr lang="zh-CN" altLang="en-US" sz="2800" b="1" dirty="0">
                <a:latin typeface="黑体" panose="02010609060101010101" pitchFamily="49" charset="-122"/>
                <a:ea typeface="黑体" panose="02010609060101010101" pitchFamily="49" charset="-122"/>
              </a:rPr>
              <a:t>通知</a:t>
            </a:r>
            <a:endParaRPr lang="en-US" altLang="zh-CN" sz="2800" b="1" dirty="0">
              <a:latin typeface="黑体" panose="02010609060101010101" pitchFamily="49" charset="-122"/>
              <a:ea typeface="黑体" panose="02010609060101010101" pitchFamily="49" charset="-122"/>
            </a:endParaRPr>
          </a:p>
          <a:p>
            <a:pPr lvl="0" eaLnBrk="1" hangingPunct="1">
              <a:lnSpc>
                <a:spcPct val="150000"/>
              </a:lnSpc>
            </a:pPr>
            <a:r>
              <a:rPr lang="zh-CN" altLang="en-US" sz="2800" b="1" dirty="0">
                <a:latin typeface="黑体" panose="02010609060101010101" pitchFamily="49" charset="-122"/>
                <a:ea typeface="黑体" panose="02010609060101010101" pitchFamily="49" charset="-122"/>
              </a:rPr>
              <a:t>      本周五早上八点，请参加运动会入场式的各班同学，在教学楼门前集合。</a:t>
            </a:r>
            <a:endParaRPr lang="en-US" altLang="zh-CN" sz="2800" b="1" dirty="0">
              <a:latin typeface="黑体" panose="02010609060101010101" pitchFamily="49" charset="-122"/>
              <a:ea typeface="黑体" panose="02010609060101010101" pitchFamily="49" charset="-122"/>
            </a:endParaRPr>
          </a:p>
          <a:p>
            <a:pPr lvl="0" eaLnBrk="1" hangingPunct="1">
              <a:lnSpc>
                <a:spcPct val="150000"/>
              </a:lnSpc>
            </a:pPr>
            <a:r>
              <a:rPr lang="en-US" altLang="zh-CN" sz="2800" b="1" dirty="0">
                <a:latin typeface="黑体" panose="02010609060101010101" pitchFamily="49" charset="-122"/>
                <a:ea typeface="黑体" panose="02010609060101010101" pitchFamily="49" charset="-122"/>
              </a:rPr>
              <a:t>                              </a:t>
            </a:r>
            <a:r>
              <a:rPr lang="zh-CN" altLang="en-US" sz="2800" b="1" dirty="0">
                <a:latin typeface="黑体" panose="02010609060101010101" pitchFamily="49" charset="-122"/>
                <a:ea typeface="黑体" panose="02010609060101010101" pitchFamily="49" charset="-122"/>
              </a:rPr>
              <a:t>少先队大队部</a:t>
            </a:r>
            <a:endParaRPr lang="en-US" altLang="zh-CN" sz="2800" b="1" dirty="0">
              <a:latin typeface="黑体" panose="02010609060101010101" pitchFamily="49" charset="-122"/>
              <a:ea typeface="黑体" panose="02010609060101010101" pitchFamily="49" charset="-122"/>
            </a:endParaRPr>
          </a:p>
          <a:p>
            <a:pPr lvl="0" eaLnBrk="1" hangingPunct="1">
              <a:lnSpc>
                <a:spcPct val="150000"/>
              </a:lnSpc>
            </a:pPr>
            <a:r>
              <a:rPr lang="en-US" altLang="zh-CN" sz="2800" b="1" dirty="0">
                <a:latin typeface="黑体" panose="02010609060101010101" pitchFamily="49" charset="-122"/>
                <a:ea typeface="黑体" panose="02010609060101010101" pitchFamily="49" charset="-122"/>
              </a:rPr>
              <a:t>                              2016</a:t>
            </a:r>
            <a:r>
              <a:rPr lang="zh-CN" altLang="en-US" sz="2800" b="1" dirty="0">
                <a:latin typeface="黑体" panose="02010609060101010101" pitchFamily="49" charset="-122"/>
                <a:ea typeface="黑体" panose="02010609060101010101" pitchFamily="49" charset="-122"/>
              </a:rPr>
              <a:t>年</a:t>
            </a:r>
            <a:r>
              <a:rPr lang="en-US" altLang="zh-CN" sz="2800" b="1" dirty="0">
                <a:latin typeface="黑体" panose="02010609060101010101" pitchFamily="49" charset="-122"/>
                <a:ea typeface="黑体" panose="02010609060101010101" pitchFamily="49" charset="-122"/>
              </a:rPr>
              <a:t>4</a:t>
            </a:r>
            <a:r>
              <a:rPr lang="zh-CN" altLang="en-US" sz="2800" b="1" dirty="0">
                <a:latin typeface="黑体" panose="02010609060101010101" pitchFamily="49" charset="-122"/>
                <a:ea typeface="黑体" panose="02010609060101010101" pitchFamily="49" charset="-122"/>
              </a:rPr>
              <a:t>月</a:t>
            </a:r>
            <a:r>
              <a:rPr lang="en-US" altLang="zh-CN" sz="2800" b="1" dirty="0">
                <a:latin typeface="黑体" panose="02010609060101010101" pitchFamily="49" charset="-122"/>
                <a:ea typeface="黑体" panose="02010609060101010101" pitchFamily="49" charset="-122"/>
              </a:rPr>
              <a:t>20</a:t>
            </a:r>
            <a:r>
              <a:rPr lang="zh-CN" altLang="en-US" sz="2800" b="1" dirty="0">
                <a:latin typeface="黑体" panose="02010609060101010101" pitchFamily="49" charset="-122"/>
                <a:ea typeface="黑体" panose="02010609060101010101" pitchFamily="49" charset="-122"/>
              </a:rPr>
              <a:t>日</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2"/>
          <p:cNvSpPr txBox="1"/>
          <p:nvPr/>
        </p:nvSpPr>
        <p:spPr>
          <a:xfrm>
            <a:off x="827088" y="1058863"/>
            <a:ext cx="7993062" cy="4053840"/>
          </a:xfrm>
          <a:prstGeom prst="rect">
            <a:avLst/>
          </a:prstGeom>
          <a:noFill/>
          <a:ln w="9525">
            <a:noFill/>
          </a:ln>
        </p:spPr>
        <p:txBody>
          <a:bodyPr>
            <a:spAutoFit/>
          </a:bodyPr>
          <a:lstStyle/>
          <a:p>
            <a:pPr lvl="0" eaLnBrk="1" hangingPunct="1">
              <a:lnSpc>
                <a:spcPct val="200000"/>
              </a:lnSpc>
            </a:pPr>
            <a:r>
              <a:rPr lang="zh-CN" altLang="en-US" sz="2600" b="1" dirty="0">
                <a:solidFill>
                  <a:srgbClr val="0000FF"/>
                </a:solidFill>
                <a:latin typeface="楷体_GB2312" pitchFamily="49" charset="-122"/>
                <a:ea typeface="楷体_GB2312" pitchFamily="49" charset="-122"/>
              </a:rPr>
              <a:t>时间：</a:t>
            </a:r>
            <a:r>
              <a:rPr lang="zh-CN" altLang="en-US" sz="2600" b="1" u="sng" dirty="0">
                <a:solidFill>
                  <a:srgbClr val="0000FF"/>
                </a:solidFill>
                <a:latin typeface="楷体_GB2312" pitchFamily="49" charset="-122"/>
                <a:ea typeface="楷体_GB2312" pitchFamily="49" charset="-122"/>
              </a:rPr>
              <a:t>本周五早上八点</a:t>
            </a:r>
            <a:r>
              <a:rPr lang="en-US" altLang="zh-CN" sz="2600" b="1" dirty="0">
                <a:solidFill>
                  <a:srgbClr val="0000FF"/>
                </a:solidFill>
                <a:latin typeface="楷体_GB2312" pitchFamily="49" charset="-122"/>
                <a:ea typeface="楷体_GB2312" pitchFamily="49" charset="-122"/>
              </a:rPr>
              <a:t>   </a:t>
            </a:r>
            <a:r>
              <a:rPr lang="zh-CN" altLang="en-US" sz="2600" b="1" dirty="0">
                <a:solidFill>
                  <a:srgbClr val="0000FF"/>
                </a:solidFill>
                <a:latin typeface="楷体_GB2312" pitchFamily="49" charset="-122"/>
                <a:ea typeface="楷体_GB2312" pitchFamily="49" charset="-122"/>
              </a:rPr>
              <a:t>地点：</a:t>
            </a:r>
            <a:r>
              <a:rPr lang="zh-CN" altLang="en-US" sz="2600" b="1" u="sng" dirty="0">
                <a:solidFill>
                  <a:srgbClr val="0000FF"/>
                </a:solidFill>
                <a:latin typeface="楷体_GB2312" pitchFamily="49" charset="-122"/>
                <a:ea typeface="楷体_GB2312" pitchFamily="49" charset="-122"/>
              </a:rPr>
              <a:t>教学楼门前</a:t>
            </a:r>
          </a:p>
          <a:p>
            <a:pPr lvl="0" eaLnBrk="1" hangingPunct="1">
              <a:lnSpc>
                <a:spcPct val="200000"/>
              </a:lnSpc>
            </a:pPr>
            <a:r>
              <a:rPr lang="zh-CN" altLang="en-US" sz="2600" b="1" dirty="0">
                <a:solidFill>
                  <a:srgbClr val="0000FF"/>
                </a:solidFill>
                <a:latin typeface="楷体_GB2312" pitchFamily="49" charset="-122"/>
                <a:ea typeface="楷体_GB2312" pitchFamily="49" charset="-122"/>
              </a:rPr>
              <a:t>参加人：</a:t>
            </a:r>
            <a:r>
              <a:rPr lang="zh-CN" altLang="en-US" sz="2600" b="1" u="sng" dirty="0">
                <a:solidFill>
                  <a:srgbClr val="0000FF"/>
                </a:solidFill>
                <a:latin typeface="楷体_GB2312" pitchFamily="49" charset="-122"/>
                <a:ea typeface="楷体_GB2312" pitchFamily="49" charset="-122"/>
                <a:sym typeface="+mn-ea"/>
              </a:rPr>
              <a:t>参加运动会入场式的</a:t>
            </a:r>
            <a:r>
              <a:rPr lang="zh-CN" altLang="en-US" sz="2600" b="1" u="sng" dirty="0">
                <a:solidFill>
                  <a:srgbClr val="0000FF"/>
                </a:solidFill>
                <a:latin typeface="楷体_GB2312" pitchFamily="49" charset="-122"/>
                <a:ea typeface="楷体_GB2312" pitchFamily="49" charset="-122"/>
              </a:rPr>
              <a:t>各班同学</a:t>
            </a:r>
            <a:r>
              <a:rPr lang="zh-CN" altLang="en-US" sz="2600" b="1" dirty="0">
                <a:solidFill>
                  <a:srgbClr val="0000FF"/>
                </a:solidFill>
                <a:latin typeface="楷体_GB2312" pitchFamily="49" charset="-122"/>
                <a:ea typeface="楷体_GB2312" pitchFamily="49" charset="-122"/>
              </a:rPr>
              <a:t>    </a:t>
            </a:r>
          </a:p>
          <a:p>
            <a:pPr lvl="0" eaLnBrk="1" hangingPunct="1">
              <a:lnSpc>
                <a:spcPct val="200000"/>
              </a:lnSpc>
            </a:pPr>
            <a:r>
              <a:rPr lang="zh-CN" altLang="en-US" sz="2600" b="1" dirty="0">
                <a:solidFill>
                  <a:srgbClr val="0000FF"/>
                </a:solidFill>
                <a:latin typeface="楷体_GB2312" pitchFamily="49" charset="-122"/>
                <a:ea typeface="楷体_GB2312" pitchFamily="49" charset="-122"/>
              </a:rPr>
              <a:t>       事情：</a:t>
            </a:r>
            <a:r>
              <a:rPr lang="zh-CN" altLang="en-US" sz="2600" b="1" u="sng" dirty="0">
                <a:solidFill>
                  <a:srgbClr val="0000FF"/>
                </a:solidFill>
                <a:latin typeface="楷体_GB2312" pitchFamily="49" charset="-122"/>
                <a:ea typeface="楷体_GB2312" pitchFamily="49" charset="-122"/>
              </a:rPr>
              <a:t>集合</a:t>
            </a:r>
          </a:p>
          <a:p>
            <a:pPr lvl="0" eaLnBrk="1" hangingPunct="1">
              <a:lnSpc>
                <a:spcPct val="200000"/>
              </a:lnSpc>
            </a:pPr>
            <a:r>
              <a:rPr lang="zh-CN" altLang="en-US" sz="2600" b="1" dirty="0">
                <a:solidFill>
                  <a:srgbClr val="0000FF"/>
                </a:solidFill>
                <a:latin typeface="楷体_GB2312" pitchFamily="49" charset="-122"/>
                <a:ea typeface="楷体_GB2312" pitchFamily="49" charset="-122"/>
              </a:rPr>
              <a:t>通知人：</a:t>
            </a:r>
            <a:r>
              <a:rPr lang="zh-CN" altLang="en-US" sz="2600" b="1" u="sng" dirty="0">
                <a:solidFill>
                  <a:srgbClr val="0000FF"/>
                </a:solidFill>
                <a:latin typeface="楷体_GB2312" pitchFamily="49" charset="-122"/>
                <a:ea typeface="楷体_GB2312" pitchFamily="49" charset="-122"/>
              </a:rPr>
              <a:t>少先队大队部</a:t>
            </a:r>
          </a:p>
          <a:p>
            <a:pPr lvl="0" eaLnBrk="1" hangingPunct="1">
              <a:lnSpc>
                <a:spcPct val="200000"/>
              </a:lnSpc>
            </a:pPr>
            <a:r>
              <a:rPr lang="zh-CN" altLang="en-US" sz="2600" b="1" dirty="0">
                <a:solidFill>
                  <a:srgbClr val="0000FF"/>
                </a:solidFill>
                <a:latin typeface="楷体_GB2312" pitchFamily="49" charset="-122"/>
                <a:ea typeface="楷体_GB2312" pitchFamily="49" charset="-122"/>
              </a:rPr>
              <a:t>通知时间：</a:t>
            </a:r>
            <a:r>
              <a:rPr lang="en-US" altLang="zh-CN" sz="2600" b="1" u="sng" dirty="0">
                <a:solidFill>
                  <a:srgbClr val="0000FF"/>
                </a:solidFill>
                <a:latin typeface="楷体_GB2312" pitchFamily="49" charset="-122"/>
                <a:ea typeface="楷体_GB2312" pitchFamily="49" charset="-122"/>
              </a:rPr>
              <a:t>2016</a:t>
            </a:r>
            <a:r>
              <a:rPr lang="zh-CN" altLang="en-US" sz="2600" b="1" u="sng" dirty="0">
                <a:solidFill>
                  <a:srgbClr val="0000FF"/>
                </a:solidFill>
                <a:latin typeface="楷体_GB2312" pitchFamily="49" charset="-122"/>
                <a:ea typeface="楷体_GB2312" pitchFamily="49" charset="-122"/>
              </a:rPr>
              <a:t>年</a:t>
            </a:r>
            <a:r>
              <a:rPr lang="en-US" altLang="zh-CN" sz="2600" b="1" u="sng" dirty="0">
                <a:solidFill>
                  <a:srgbClr val="0000FF"/>
                </a:solidFill>
                <a:latin typeface="楷体_GB2312" pitchFamily="49" charset="-122"/>
                <a:ea typeface="楷体_GB2312" pitchFamily="49" charset="-122"/>
              </a:rPr>
              <a:t>4</a:t>
            </a:r>
            <a:r>
              <a:rPr lang="zh-CN" altLang="en-US" sz="2600" b="1" u="sng" dirty="0">
                <a:solidFill>
                  <a:srgbClr val="0000FF"/>
                </a:solidFill>
                <a:latin typeface="楷体_GB2312" pitchFamily="49" charset="-122"/>
                <a:ea typeface="楷体_GB2312" pitchFamily="49" charset="-122"/>
              </a:rPr>
              <a:t>月</a:t>
            </a:r>
            <a:r>
              <a:rPr lang="en-US" altLang="zh-CN" sz="2600" b="1" u="sng" dirty="0">
                <a:solidFill>
                  <a:srgbClr val="0000FF"/>
                </a:solidFill>
                <a:latin typeface="楷体_GB2312" pitchFamily="49" charset="-122"/>
                <a:ea typeface="楷体_GB2312" pitchFamily="49" charset="-122"/>
              </a:rPr>
              <a:t>20</a:t>
            </a:r>
            <a:r>
              <a:rPr lang="zh-CN" altLang="en-US" sz="2600" b="1" u="sng" dirty="0">
                <a:solidFill>
                  <a:srgbClr val="0000FF"/>
                </a:solidFill>
                <a:latin typeface="楷体_GB2312" pitchFamily="49" charset="-122"/>
                <a:ea typeface="楷体_GB2312" pitchFamily="49" charset="-122"/>
              </a:rPr>
              <a:t>日</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425450" y="1231900"/>
            <a:ext cx="8501063"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mj-ea"/>
                <a:ea typeface="+mj-ea"/>
                <a:cs typeface="+mn-cs"/>
              </a:rPr>
              <a:t>     </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狗熊 </a:t>
            </a:r>
            <a:r>
              <a:rPr kumimoji="0" lang="zh-CN" altLang="en-US" sz="2800" b="1" i="0" u="none" strike="noStrike" kern="1200" cap="none" spc="0" normalizeH="0" baseline="0" noProof="0" dirty="0">
                <a:ln>
                  <a:noFill/>
                </a:ln>
                <a:solidFill>
                  <a:srgbClr val="FF0000"/>
                </a:solidFill>
                <a:effectLst/>
                <a:uLnTx/>
                <a:uFillTx/>
                <a:latin typeface="+mj-ea"/>
                <a:ea typeface="+mj-ea"/>
                <a:cs typeface="+mn-cs"/>
              </a:rPr>
              <a:t> </a:t>
            </a:r>
            <a:r>
              <a:rPr kumimoji="0" lang="zh-CN" altLang="en-US" sz="2800" b="1" i="0" u="none" strike="noStrike" kern="1200" cap="none" spc="0" normalizeH="0" baseline="0" noProof="0" dirty="0">
                <a:ln>
                  <a:noFill/>
                </a:ln>
                <a:solidFill>
                  <a:srgbClr val="0000FF"/>
                </a:solidFill>
                <a:effectLst/>
                <a:uLnTx/>
                <a:uFillTx/>
                <a:latin typeface="+mj-ea"/>
                <a:ea typeface="+mj-ea"/>
                <a:cs typeface="+mn-cs"/>
              </a:rPr>
              <a:t> 英文名为</a:t>
            </a:r>
            <a:r>
              <a:rPr kumimoji="0" lang="en-US" altLang="zh-CN" sz="2800" b="1" i="0" u="none" strike="noStrike" kern="1200" cap="none" spc="0" normalizeH="0" baseline="0" noProof="0" dirty="0">
                <a:ln>
                  <a:noFill/>
                </a:ln>
                <a:solidFill>
                  <a:srgbClr val="0000FF"/>
                </a:solidFill>
                <a:effectLst/>
                <a:uLnTx/>
                <a:uFillTx/>
                <a:latin typeface="+mj-ea"/>
                <a:ea typeface="+mj-ea"/>
                <a:cs typeface="+mn-cs"/>
              </a:rPr>
              <a:t>Bear,</a:t>
            </a:r>
            <a:r>
              <a:rPr kumimoji="0" lang="zh-CN" altLang="en-US" sz="2800" b="1" i="0" u="none" strike="noStrike" kern="1200" cap="none" spc="0" normalizeH="0" baseline="0" noProof="0" dirty="0">
                <a:ln>
                  <a:noFill/>
                </a:ln>
                <a:solidFill>
                  <a:srgbClr val="0000FF"/>
                </a:solidFill>
                <a:effectLst/>
                <a:uLnTx/>
                <a:uFillTx/>
                <a:latin typeface="+mj-ea"/>
                <a:ea typeface="+mj-ea"/>
                <a:cs typeface="+mn-cs"/>
              </a:rPr>
              <a:t>是熊的一种，又称“黑熊”，哺乳动物，身体肥大，会游泳，能爬树。</a:t>
            </a:r>
          </a:p>
        </p:txBody>
      </p:sp>
      <p:grpSp>
        <p:nvGrpSpPr>
          <p:cNvPr id="5123" name="组合 1"/>
          <p:cNvGrpSpPr/>
          <p:nvPr/>
        </p:nvGrpSpPr>
        <p:grpSpPr>
          <a:xfrm>
            <a:off x="179388" y="84138"/>
            <a:ext cx="2927350" cy="1003300"/>
            <a:chOff x="179512" y="84330"/>
            <a:chExt cx="2927161" cy="1002532"/>
          </a:xfrm>
        </p:grpSpPr>
        <p:grpSp>
          <p:nvGrpSpPr>
            <p:cNvPr id="5125" name="组合 3"/>
            <p:cNvGrpSpPr/>
            <p:nvPr/>
          </p:nvGrpSpPr>
          <p:grpSpPr>
            <a:xfrm>
              <a:off x="885872" y="483518"/>
              <a:ext cx="2220801" cy="544595"/>
              <a:chOff x="1610558" y="939497"/>
              <a:chExt cx="2221001" cy="659622"/>
            </a:xfrm>
          </p:grpSpPr>
          <p:pic>
            <p:nvPicPr>
              <p:cNvPr id="5127" name="图片 1"/>
              <p:cNvPicPr>
                <a:picLocks noChangeAspect="1"/>
              </p:cNvPicPr>
              <p:nvPr/>
            </p:nvPicPr>
            <p:blipFill>
              <a:blip r:embed="rId2">
                <a:clrChange>
                  <a:clrFrom>
                    <a:srgbClr val="FFFEFD"/>
                  </a:clrFrom>
                  <a:clrTo>
                    <a:srgbClr val="FFFEFD">
                      <a:alpha val="0"/>
                    </a:srgbClr>
                  </a:clrTo>
                </a:clrChange>
              </a:blip>
              <a:stretch>
                <a:fillRect/>
              </a:stretch>
            </p:blipFill>
            <p:spPr>
              <a:xfrm>
                <a:off x="1743398" y="991683"/>
                <a:ext cx="2088161" cy="607436"/>
              </a:xfrm>
              <a:prstGeom prst="rect">
                <a:avLst/>
              </a:prstGeom>
              <a:noFill/>
              <a:ln w="9525">
                <a:noFill/>
              </a:ln>
            </p:spPr>
          </p:pic>
          <p:sp>
            <p:nvSpPr>
              <p:cNvPr id="5128" name="文本框 2"/>
              <p:cNvSpPr txBox="1"/>
              <p:nvPr/>
            </p:nvSpPr>
            <p:spPr>
              <a:xfrm>
                <a:off x="1610558" y="939497"/>
                <a:ext cx="1927143" cy="634109"/>
              </a:xfrm>
              <a:prstGeom prst="rect">
                <a:avLst/>
              </a:prstGeom>
              <a:noFill/>
              <a:ln w="9525">
                <a:noFill/>
              </a:ln>
            </p:spPr>
            <p:txBody>
              <a:bodyPr>
                <a:spAutoFit/>
              </a:bodyPr>
              <a:lstStyle/>
              <a:p>
                <a:pPr lvl="0" algn="ctr" eaLnBrk="1" hangingPunct="1"/>
                <a:r>
                  <a:rPr lang="zh-CN" altLang="en-US" sz="2800" b="1" dirty="0">
                    <a:solidFill>
                      <a:srgbClr val="0070C0"/>
                    </a:solidFill>
                    <a:latin typeface="黑体" panose="02010609060101010101" pitchFamily="49" charset="-122"/>
                    <a:ea typeface="黑体" panose="02010609060101010101" pitchFamily="49" charset="-122"/>
                  </a:rPr>
                  <a:t>知识备查</a:t>
                </a:r>
              </a:p>
            </p:txBody>
          </p:sp>
        </p:grpSp>
        <p:pic>
          <p:nvPicPr>
            <p:cNvPr id="5126" name="Picture 8" descr="F:\外部文件\状元矢量无对联.png"/>
            <p:cNvPicPr>
              <a:picLocks noChangeAspect="1"/>
            </p:cNvPicPr>
            <p:nvPr/>
          </p:nvPicPr>
          <p:blipFill>
            <a:blip r:embed="rId3"/>
            <a:stretch>
              <a:fillRect/>
            </a:stretch>
          </p:blipFill>
          <p:spPr>
            <a:xfrm>
              <a:off x="179512" y="84330"/>
              <a:ext cx="991131" cy="1002532"/>
            </a:xfrm>
            <a:prstGeom prst="rect">
              <a:avLst/>
            </a:prstGeom>
            <a:noFill/>
            <a:ln w="9525">
              <a:noFill/>
            </a:ln>
          </p:spPr>
        </p:pic>
      </p:grpSp>
      <p:pic>
        <p:nvPicPr>
          <p:cNvPr id="5133" name="Picture 13" descr="C:\Documents and Settings\Administrator\桌面\人一语大课堂（下）\人一语大课堂正文\续134.t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6993"/>
          <a:stretch>
            <a:fillRect/>
          </a:stretch>
        </p:blipFill>
        <p:spPr bwMode="auto">
          <a:xfrm>
            <a:off x="2796863" y="2283717"/>
            <a:ext cx="3597810" cy="27560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133"/>
                                        </p:tgtEl>
                                        <p:attrNameLst>
                                          <p:attrName>style.visibility</p:attrName>
                                        </p:attrNameLst>
                                      </p:cBhvr>
                                      <p:to>
                                        <p:strVal val="visible"/>
                                      </p:to>
                                    </p:set>
                                    <p:animEffect transition="in" filter="fade">
                                      <p:cBhvr>
                                        <p:cTn id="13" dur="5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未标题-1"/>
          <p:cNvPicPr>
            <a:picLocks noChangeAspect="1"/>
          </p:cNvPicPr>
          <p:nvPr/>
        </p:nvPicPr>
        <p:blipFill>
          <a:blip r:embed="rId4">
            <a:clrChange>
              <a:clrFrom>
                <a:srgbClr val="FEFAEE"/>
              </a:clrFrom>
              <a:clrTo>
                <a:srgbClr val="FEFAEE">
                  <a:alpha val="0"/>
                </a:srgbClr>
              </a:clrTo>
            </a:clrChange>
          </a:blip>
          <a:srcRect l="4132" t="-3078" b="18452"/>
          <a:stretch>
            <a:fillRect/>
          </a:stretch>
        </p:blipFill>
        <p:spPr>
          <a:xfrm>
            <a:off x="468313" y="411163"/>
            <a:ext cx="8080375" cy="4460875"/>
          </a:xfrm>
          <a:prstGeom prst="rect">
            <a:avLst/>
          </a:prstGeom>
          <a:noFill/>
          <a:ln w="9525">
            <a:noFill/>
          </a:ln>
        </p:spPr>
      </p:pic>
      <p:sp>
        <p:nvSpPr>
          <p:cNvPr id="49155" name="Text Box 5"/>
          <p:cNvSpPr txBox="1"/>
          <p:nvPr/>
        </p:nvSpPr>
        <p:spPr>
          <a:xfrm>
            <a:off x="-4762" y="0"/>
            <a:ext cx="9144000" cy="969963"/>
          </a:xfrm>
          <a:prstGeom prst="rect">
            <a:avLst/>
          </a:prstGeom>
          <a:gradFill rotWithShape="1">
            <a:gsLst>
              <a:gs pos="0">
                <a:schemeClr val="bg1"/>
              </a:gs>
              <a:gs pos="100000">
                <a:srgbClr val="FFFF99">
                  <a:alpha val="82001"/>
                </a:srgbClr>
              </a:gs>
            </a:gsLst>
            <a:lin ang="5400000" scaled="1"/>
            <a:tileRect/>
          </a:gradFill>
          <a:ln w="9525">
            <a:noFill/>
          </a:ln>
        </p:spPr>
        <p:txBody>
          <a:bodyPr>
            <a:spAutoFit/>
          </a:bodyPr>
          <a:lstStyle/>
          <a:p>
            <a:pPr lvl="0" eaLnBrk="1" hangingPunct="1">
              <a:spcBef>
                <a:spcPct val="50000"/>
              </a:spcBef>
            </a:pPr>
            <a:r>
              <a:rPr lang="zh-CN" altLang="en-US" sz="2700" b="1" dirty="0">
                <a:solidFill>
                  <a:srgbClr val="FF00FF"/>
                </a:solidFill>
                <a:latin typeface="Arial" panose="020B0604020202020204" pitchFamily="34" charset="0"/>
                <a:ea typeface="黑体" panose="02010609060101010101" pitchFamily="49" charset="-122"/>
              </a:rPr>
              <a:t>       同学们，这一课学习的生字你们都掌握了吗？现在大家来检验一下，点击下面的视频开始听写吧</a:t>
            </a:r>
            <a:r>
              <a:rPr lang="zh-CN" altLang="en-US" sz="3000" b="1" dirty="0">
                <a:solidFill>
                  <a:srgbClr val="FF00FF"/>
                </a:solidFill>
                <a:latin typeface="Arial" panose="020B0604020202020204" pitchFamily="34" charset="0"/>
                <a:ea typeface="黑体" panose="02010609060101010101" pitchFamily="49" charset="-122"/>
              </a:rPr>
              <a:t>！</a:t>
            </a:r>
          </a:p>
        </p:txBody>
      </p:sp>
      <p:pic>
        <p:nvPicPr>
          <p:cNvPr id="2" name="17 动物王国开大会（听写）.wmv">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2573338" y="1958975"/>
            <a:ext cx="4086225" cy="2724150"/>
          </a:xfrm>
          <a:prstGeom prst="rect">
            <a:avLst/>
          </a:prstGeom>
          <a:noFill/>
          <a:ln w="9525">
            <a:noFill/>
          </a:ln>
        </p:spPr>
      </p:pic>
    </p:spTree>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fullScrn="1">
              <p:cMediaNode vol="80000">
                <p:cTn id="7"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Documents and Settings\Administrator\桌面\人一语大课堂（下）\人一语大课堂正文\续134.tif"/>
          <p:cNvPicPr>
            <a:picLocks noChangeAspect="1"/>
          </p:cNvPicPr>
          <p:nvPr/>
        </p:nvPicPr>
        <p:blipFill>
          <a:blip r:embed="rId2"/>
          <a:srcRect t="33377" b="33244"/>
          <a:stretch>
            <a:fillRect/>
          </a:stretch>
        </p:blipFill>
        <p:spPr>
          <a:xfrm>
            <a:off x="2820988" y="2540000"/>
            <a:ext cx="3502025" cy="2630488"/>
          </a:xfrm>
          <a:prstGeom prst="rect">
            <a:avLst/>
          </a:prstGeom>
          <a:noFill/>
          <a:ln w="9525">
            <a:noFill/>
          </a:ln>
        </p:spPr>
      </p:pic>
      <p:sp>
        <p:nvSpPr>
          <p:cNvPr id="3" name="矩形 2"/>
          <p:cNvSpPr>
            <a:spLocks noChangeArrowheads="1"/>
          </p:cNvSpPr>
          <p:nvPr/>
        </p:nvSpPr>
        <p:spPr bwMode="auto">
          <a:xfrm>
            <a:off x="611188" y="804863"/>
            <a:ext cx="8353425"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mj-ea"/>
                <a:ea typeface="+mj-ea"/>
                <a:cs typeface="+mn-cs"/>
              </a:rPr>
              <a:t>     </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老虎 </a:t>
            </a:r>
            <a:r>
              <a:rPr kumimoji="0" lang="zh-CN" altLang="en-US" sz="2800" b="1" i="0" u="none" strike="noStrike" kern="1200" cap="none" spc="0" normalizeH="0" baseline="0" noProof="0" dirty="0">
                <a:ln>
                  <a:noFill/>
                </a:ln>
                <a:solidFill>
                  <a:srgbClr val="FF0000"/>
                </a:solidFill>
                <a:effectLst/>
                <a:uLnTx/>
                <a:uFillTx/>
                <a:latin typeface="+mj-ea"/>
                <a:ea typeface="+mj-ea"/>
                <a:cs typeface="+mn-cs"/>
              </a:rPr>
              <a:t> </a:t>
            </a:r>
            <a:r>
              <a:rPr kumimoji="0" lang="zh-CN" altLang="en-US" sz="2800" b="1" i="0" u="none" strike="noStrike" kern="1200" cap="none" spc="0" normalizeH="0" baseline="0" noProof="0" dirty="0">
                <a:ln>
                  <a:noFill/>
                </a:ln>
                <a:solidFill>
                  <a:srgbClr val="0000FF"/>
                </a:solidFill>
                <a:effectLst/>
                <a:uLnTx/>
                <a:uFillTx/>
                <a:latin typeface="+mj-ea"/>
                <a:ea typeface="+mj-ea"/>
                <a:cs typeface="+mn-cs"/>
              </a:rPr>
              <a:t> 英文名为</a:t>
            </a:r>
            <a:r>
              <a:rPr kumimoji="0" lang="en-US" altLang="zh-CN" sz="2800" b="1" i="0" u="none" strike="noStrike" kern="1200" cap="none" spc="0" normalizeH="0" baseline="0" noProof="0" dirty="0">
                <a:ln>
                  <a:noFill/>
                </a:ln>
                <a:solidFill>
                  <a:srgbClr val="0000FF"/>
                </a:solidFill>
                <a:effectLst/>
                <a:uLnTx/>
                <a:uFillTx/>
                <a:latin typeface="+mj-ea"/>
                <a:ea typeface="+mj-ea"/>
                <a:cs typeface="+mn-cs"/>
              </a:rPr>
              <a:t>tiger,</a:t>
            </a:r>
            <a:r>
              <a:rPr kumimoji="0" lang="zh-CN" altLang="en-US" sz="2800" b="1" i="0" u="none" strike="noStrike" kern="1200" cap="none" spc="0" normalizeH="0" baseline="0" noProof="0" dirty="0">
                <a:ln>
                  <a:noFill/>
                </a:ln>
                <a:solidFill>
                  <a:srgbClr val="0000FF"/>
                </a:solidFill>
                <a:effectLst/>
                <a:uLnTx/>
                <a:uFillTx/>
                <a:latin typeface="+mj-ea"/>
                <a:ea typeface="+mj-ea"/>
                <a:cs typeface="+mn-cs"/>
              </a:rPr>
              <a:t>大型猫科动物，毛发浅黄或棕黄色，有黑色条纹，头圆，耳短，四肢强壮，尾粗长，有黑色环纹。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9154"/>
                                        </p:tgtEl>
                                        <p:attrNameLst>
                                          <p:attrName>style.visibility</p:attrName>
                                        </p:attrNameLst>
                                      </p:cBhvr>
                                      <p:to>
                                        <p:strVal val="visible"/>
                                      </p:to>
                                    </p:set>
                                    <p:animEffect transition="in" filter="fade">
                                      <p:cBhvr>
                                        <p:cTn id="11" dur="1000"/>
                                        <p:tgtEl>
                                          <p:spTgt spid="49154"/>
                                        </p:tgtEl>
                                      </p:cBhvr>
                                    </p:animEffect>
                                    <p:anim calcmode="lin" valueType="num">
                                      <p:cBhvr>
                                        <p:cTn id="12" dur="1000" fill="hold"/>
                                        <p:tgtEl>
                                          <p:spTgt spid="49154"/>
                                        </p:tgtEl>
                                        <p:attrNameLst>
                                          <p:attrName>ppt_x</p:attrName>
                                        </p:attrNameLst>
                                      </p:cBhvr>
                                      <p:tavLst>
                                        <p:tav tm="0">
                                          <p:val>
                                            <p:strVal val="#ppt_x"/>
                                          </p:val>
                                        </p:tav>
                                        <p:tav tm="100000">
                                          <p:val>
                                            <p:strVal val="#ppt_x"/>
                                          </p:val>
                                        </p:tav>
                                      </p:tavLst>
                                    </p:anim>
                                    <p:anim calcmode="lin" valueType="num">
                                      <p:cBhvr>
                                        <p:cTn id="13" dur="1000" fill="hold"/>
                                        <p:tgtEl>
                                          <p:spTgt spid="491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Documents and Settings\Administrator\桌面\人一语大课堂（下）\人一语大课堂正文\续134.tif"/>
          <p:cNvPicPr>
            <a:picLocks noChangeAspect="1"/>
          </p:cNvPicPr>
          <p:nvPr/>
        </p:nvPicPr>
        <p:blipFill>
          <a:blip r:embed="rId2"/>
          <a:srcRect t="66556"/>
          <a:stretch>
            <a:fillRect/>
          </a:stretch>
        </p:blipFill>
        <p:spPr>
          <a:xfrm>
            <a:off x="2843213" y="2571750"/>
            <a:ext cx="3086100" cy="2395538"/>
          </a:xfrm>
          <a:prstGeom prst="rect">
            <a:avLst/>
          </a:prstGeom>
          <a:noFill/>
          <a:ln w="9525">
            <a:noFill/>
          </a:ln>
        </p:spPr>
      </p:pic>
      <p:sp>
        <p:nvSpPr>
          <p:cNvPr id="3" name="矩形 2"/>
          <p:cNvSpPr>
            <a:spLocks noChangeArrowheads="1"/>
          </p:cNvSpPr>
          <p:nvPr/>
        </p:nvSpPr>
        <p:spPr bwMode="auto">
          <a:xfrm>
            <a:off x="323850" y="793750"/>
            <a:ext cx="8501063"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mj-ea"/>
                <a:ea typeface="+mj-ea"/>
                <a:cs typeface="+mn-cs"/>
              </a:rPr>
              <a:t>     </a:t>
            </a:r>
            <a:r>
              <a:rPr kumimoji="0" lang="zh-CN" altLang="en-US" sz="28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梅花鹿 </a:t>
            </a:r>
            <a:r>
              <a:rPr kumimoji="0" lang="zh-CN" altLang="en-US" sz="2800" b="1" i="0" u="none" strike="noStrike" kern="1200" cap="none" spc="0" normalizeH="0" baseline="0" noProof="0" dirty="0">
                <a:ln>
                  <a:noFill/>
                </a:ln>
                <a:solidFill>
                  <a:srgbClr val="FF0000"/>
                </a:solidFill>
                <a:effectLst/>
                <a:uLnTx/>
                <a:uFillTx/>
                <a:latin typeface="+mj-ea"/>
                <a:ea typeface="+mj-ea"/>
                <a:cs typeface="+mn-cs"/>
              </a:rPr>
              <a:t> </a:t>
            </a:r>
            <a:r>
              <a:rPr kumimoji="0" lang="zh-CN" altLang="en-US" sz="2800" b="1" i="0" u="none" strike="noStrike" kern="1200" cap="none" spc="0" normalizeH="0" baseline="0" noProof="0" dirty="0">
                <a:ln>
                  <a:noFill/>
                </a:ln>
                <a:solidFill>
                  <a:srgbClr val="0000FF"/>
                </a:solidFill>
                <a:effectLst/>
                <a:uLnTx/>
                <a:uFillTx/>
                <a:latin typeface="+mj-ea"/>
                <a:ea typeface="+mj-ea"/>
                <a:cs typeface="+mn-cs"/>
              </a:rPr>
              <a:t> 英文名为</a:t>
            </a:r>
            <a:r>
              <a:rPr kumimoji="0" lang="en-US" altLang="zh-CN" sz="2800" b="1" i="0" u="none" strike="noStrike" kern="1200" cap="none" spc="0" normalizeH="0" baseline="0" noProof="0" dirty="0">
                <a:ln>
                  <a:noFill/>
                </a:ln>
                <a:solidFill>
                  <a:srgbClr val="0000FF"/>
                </a:solidFill>
                <a:effectLst/>
                <a:uLnTx/>
                <a:uFillTx/>
                <a:latin typeface="+mj-ea"/>
                <a:ea typeface="+mj-ea"/>
                <a:cs typeface="+mn-cs"/>
              </a:rPr>
              <a:t>deer</a:t>
            </a:r>
            <a:r>
              <a:rPr kumimoji="0" lang="zh-CN" altLang="en-US" sz="2800" b="1" i="0" u="none" strike="noStrike" kern="1200" cap="none" spc="0" normalizeH="0" baseline="0" noProof="0" dirty="0">
                <a:ln>
                  <a:noFill/>
                </a:ln>
                <a:solidFill>
                  <a:srgbClr val="0000FF"/>
                </a:solidFill>
                <a:effectLst/>
                <a:uLnTx/>
                <a:uFillTx/>
                <a:latin typeface="+mj-ea"/>
                <a:ea typeface="+mj-ea"/>
                <a:cs typeface="+mn-cs"/>
              </a:rPr>
              <a:t>，是一种中型鹿，体长</a:t>
            </a:r>
            <a:r>
              <a:rPr kumimoji="0" lang="en-US" altLang="zh-CN" sz="2800" b="1" i="0" u="none" strike="noStrike" kern="1200" cap="none" spc="0" normalizeH="0" baseline="0" noProof="0" dirty="0">
                <a:ln>
                  <a:noFill/>
                </a:ln>
                <a:solidFill>
                  <a:srgbClr val="0000FF"/>
                </a:solidFill>
                <a:effectLst/>
                <a:uLnTx/>
                <a:uFillTx/>
                <a:latin typeface="+mj-ea"/>
                <a:ea typeface="+mj-ea"/>
                <a:cs typeface="+mn-cs"/>
              </a:rPr>
              <a:t>140—170</a:t>
            </a:r>
            <a:r>
              <a:rPr kumimoji="0" lang="zh-CN" altLang="en-US" sz="2800" b="1" i="0" u="none" strike="noStrike" kern="1200" cap="none" spc="0" normalizeH="0" baseline="0" noProof="0" dirty="0">
                <a:ln>
                  <a:noFill/>
                </a:ln>
                <a:solidFill>
                  <a:srgbClr val="0000FF"/>
                </a:solidFill>
                <a:effectLst/>
                <a:uLnTx/>
                <a:uFillTx/>
                <a:latin typeface="+mj-ea"/>
                <a:ea typeface="+mj-ea"/>
                <a:cs typeface="+mn-cs"/>
              </a:rPr>
              <a:t>厘米。雌鹿较小，雄鹿有角。尾短，腹部白色。遍布鲜明的白色梅花鹿斑点，故称“梅花鹿”。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9154"/>
                                        </p:tgtEl>
                                        <p:attrNameLst>
                                          <p:attrName>style.visibility</p:attrName>
                                        </p:attrNameLst>
                                      </p:cBhvr>
                                      <p:to>
                                        <p:strVal val="visible"/>
                                      </p:to>
                                    </p:set>
                                    <p:animEffect transition="in" filter="fade">
                                      <p:cBhvr>
                                        <p:cTn id="11"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组合 27"/>
          <p:cNvGrpSpPr/>
          <p:nvPr/>
        </p:nvGrpSpPr>
        <p:grpSpPr>
          <a:xfrm>
            <a:off x="3635375" y="195263"/>
            <a:ext cx="1928813" cy="723900"/>
            <a:chOff x="2694384" y="508317"/>
            <a:chExt cx="1845563" cy="637982"/>
          </a:xfrm>
        </p:grpSpPr>
        <p:sp>
          <p:nvSpPr>
            <p:cNvPr id="24" name="矩形: 圆角 28"/>
            <p:cNvSpPr/>
            <p:nvPr/>
          </p:nvSpPr>
          <p:spPr bwMode="auto">
            <a:xfrm rot="19996946">
              <a:off x="2694384" y="609051"/>
              <a:ext cx="565061" cy="471491"/>
            </a:xfrm>
            <a:prstGeom prst="roundRect">
              <a:avLst/>
            </a:prstGeom>
            <a:solidFill>
              <a:schemeClr val="accent2">
                <a:lumMod val="20000"/>
                <a:lumOff val="80000"/>
              </a:schemeClr>
            </a:solidFill>
            <a:ln>
              <a:solidFill>
                <a:srgbClr val="FF9999">
                  <a:alpha val="30196"/>
                </a:srgb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我</a:t>
              </a:r>
            </a:p>
          </p:txBody>
        </p:sp>
        <p:sp>
          <p:nvSpPr>
            <p:cNvPr id="25" name="矩形: 圆角 29"/>
            <p:cNvSpPr/>
            <p:nvPr/>
          </p:nvSpPr>
          <p:spPr bwMode="auto">
            <a:xfrm rot="432022">
              <a:off x="3358179" y="508317"/>
              <a:ext cx="565061" cy="471491"/>
            </a:xfrm>
            <a:prstGeom prst="roundRect">
              <a:avLst/>
            </a:prstGeom>
            <a:solidFill>
              <a:srgbClr val="CCFFCC"/>
            </a:solidFill>
            <a:ln>
              <a:solidFill>
                <a:srgbClr val="99FF99">
                  <a:alpha val="20000"/>
                </a:srgb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会</a:t>
              </a:r>
            </a:p>
          </p:txBody>
        </p:sp>
        <p:sp>
          <p:nvSpPr>
            <p:cNvPr id="26" name="矩形: 圆角 30"/>
            <p:cNvSpPr/>
            <p:nvPr/>
          </p:nvSpPr>
          <p:spPr bwMode="auto">
            <a:xfrm rot="1932324">
              <a:off x="3973366" y="674807"/>
              <a:ext cx="566581" cy="471492"/>
            </a:xfrm>
            <a:prstGeom prst="roundRect">
              <a:avLst/>
            </a:prstGeom>
            <a:solidFill>
              <a:srgbClr val="FFCC99"/>
            </a:solidFill>
            <a:ln>
              <a:solidFill>
                <a:srgbClr val="FFCC66"/>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写</a:t>
              </a:r>
            </a:p>
          </p:txBody>
        </p:sp>
      </p:grpSp>
      <p:grpSp>
        <p:nvGrpSpPr>
          <p:cNvPr id="18" name="组合 4"/>
          <p:cNvGrpSpPr/>
          <p:nvPr/>
        </p:nvGrpSpPr>
        <p:grpSpPr>
          <a:xfrm>
            <a:off x="3908425" y="1538288"/>
            <a:ext cx="1887538" cy="1970087"/>
            <a:chOff x="317986" y="1665630"/>
            <a:chExt cx="1887537" cy="1970088"/>
          </a:xfrm>
        </p:grpSpPr>
        <p:pic>
          <p:nvPicPr>
            <p:cNvPr id="8209" name="图片 2"/>
            <p:cNvPicPr>
              <a:picLocks noChangeAspect="1"/>
            </p:cNvPicPr>
            <p:nvPr/>
          </p:nvPicPr>
          <p:blipFill>
            <a:blip r:embed="rId2"/>
            <a:stretch>
              <a:fillRect/>
            </a:stretch>
          </p:blipFill>
          <p:spPr>
            <a:xfrm>
              <a:off x="317986" y="1748180"/>
              <a:ext cx="1887537" cy="1887538"/>
            </a:xfrm>
            <a:prstGeom prst="rect">
              <a:avLst/>
            </a:prstGeom>
            <a:noFill/>
            <a:ln w="9525">
              <a:noFill/>
            </a:ln>
          </p:spPr>
        </p:pic>
        <p:sp>
          <p:nvSpPr>
            <p:cNvPr id="8210" name="TextBox 4"/>
            <p:cNvSpPr txBox="1"/>
            <p:nvPr/>
          </p:nvSpPr>
          <p:spPr>
            <a:xfrm>
              <a:off x="343617" y="1665630"/>
              <a:ext cx="1838325" cy="1938993"/>
            </a:xfrm>
            <a:prstGeom prst="rect">
              <a:avLst/>
            </a:prstGeom>
            <a:noFill/>
            <a:ln w="9525">
              <a:noFill/>
            </a:ln>
          </p:spPr>
          <p:txBody>
            <a:bodyPr anchor="t" anchorCtr="1">
              <a:spAutoFit/>
            </a:bodyPr>
            <a:lstStyle/>
            <a:p>
              <a:pPr lvl="0" eaLnBrk="1" hangingPunct="1"/>
              <a:r>
                <a:rPr lang="zh-CN" altLang="en-US" sz="12000" b="1" dirty="0">
                  <a:latin typeface="楷体_GB2312" pitchFamily="49" charset="-122"/>
                  <a:ea typeface="楷体_GB2312" pitchFamily="49" charset="-122"/>
                </a:rPr>
                <a:t>要</a:t>
              </a:r>
            </a:p>
          </p:txBody>
        </p:sp>
      </p:grpSp>
      <p:sp>
        <p:nvSpPr>
          <p:cNvPr id="21" name="矩形 20"/>
          <p:cNvSpPr/>
          <p:nvPr/>
        </p:nvSpPr>
        <p:spPr>
          <a:xfrm>
            <a:off x="4314825" y="822325"/>
            <a:ext cx="1117600" cy="8318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800" b="1" i="0" u="none" strike="noStrike" kern="1200" cap="none" spc="0" normalizeH="0" baseline="0" noProof="0" dirty="0" err="1">
                <a:ln>
                  <a:noFill/>
                </a:ln>
                <a:solidFill>
                  <a:srgbClr val="FF3300"/>
                </a:solidFill>
                <a:effectLst/>
                <a:uLnTx/>
                <a:uFillTx/>
                <a:latin typeface="+mn-ea"/>
                <a:ea typeface="+mn-ea"/>
                <a:cs typeface="+mn-cs"/>
              </a:rPr>
              <a:t>yào</a:t>
            </a:r>
            <a:endParaRPr kumimoji="0" lang="zh-CN" altLang="en-US" sz="4800" b="1" i="0" u="none" strike="noStrike" kern="1200" cap="none" spc="0" normalizeH="0" baseline="0" noProof="0" dirty="0">
              <a:ln>
                <a:noFill/>
              </a:ln>
              <a:solidFill>
                <a:srgbClr val="FF3300"/>
              </a:solidFill>
              <a:effectLst/>
              <a:uLnTx/>
              <a:uFillTx/>
              <a:latin typeface="+mn-ea"/>
              <a:ea typeface="+mn-ea"/>
              <a:cs typeface="+mn-cs"/>
            </a:endParaRPr>
          </a:p>
        </p:txBody>
      </p:sp>
      <p:sp>
        <p:nvSpPr>
          <p:cNvPr id="22" name="矩形 21"/>
          <p:cNvSpPr/>
          <p:nvPr/>
        </p:nvSpPr>
        <p:spPr>
          <a:xfrm>
            <a:off x="6323013" y="1420813"/>
            <a:ext cx="1814513" cy="1077913"/>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zhònɡ</a:t>
            </a:r>
            <a:r>
              <a:rPr kumimoji="0" lang="en-US" altLang="zh-CN" sz="28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28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yào</a:t>
            </a:r>
            <a:endParaRPr kumimoji="0" lang="en-US" altLang="zh-CN" sz="28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重  要</a:t>
            </a:r>
          </a:p>
        </p:txBody>
      </p:sp>
      <p:sp>
        <p:nvSpPr>
          <p:cNvPr id="27" name="矩形 26"/>
          <p:cNvSpPr/>
          <p:nvPr/>
        </p:nvSpPr>
        <p:spPr>
          <a:xfrm>
            <a:off x="6503988" y="2457450"/>
            <a:ext cx="1452563" cy="1077913"/>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zhǔ</a:t>
            </a:r>
            <a:r>
              <a:rPr kumimoji="0" lang="en-US" altLang="zh-CN" sz="28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28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yào</a:t>
            </a:r>
            <a:endParaRPr kumimoji="0" lang="en-US" altLang="zh-CN" sz="28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主 要</a:t>
            </a:r>
          </a:p>
        </p:txBody>
      </p:sp>
      <p:sp>
        <p:nvSpPr>
          <p:cNvPr id="28" name="矩形 10"/>
          <p:cNvSpPr/>
          <p:nvPr/>
        </p:nvSpPr>
        <p:spPr>
          <a:xfrm>
            <a:off x="395288" y="4406900"/>
            <a:ext cx="1081087" cy="571500"/>
          </a:xfrm>
          <a:prstGeom prst="rect">
            <a:avLst/>
          </a:prstGeom>
          <a:solidFill>
            <a:srgbClr val="FFFFFF">
              <a:alpha val="50980"/>
            </a:srgbClr>
          </a:solidFill>
          <a:ln w="9525">
            <a:noFill/>
          </a:ln>
        </p:spPr>
        <p:txBody>
          <a:bodyPr>
            <a:spAutoFit/>
          </a:bodyPr>
          <a:lstStyle/>
          <a:p>
            <a:pPr lvl="0" eaLnBrk="1" hangingPunct="1">
              <a:lnSpc>
                <a:spcPct val="120000"/>
              </a:lnSpc>
            </a:pPr>
            <a:r>
              <a:rPr lang="zh-CN" altLang="en-US" sz="2600" b="1" dirty="0">
                <a:solidFill>
                  <a:srgbClr val="FF0000"/>
                </a:solidFill>
                <a:latin typeface="黑体" panose="02010609060101010101" pitchFamily="49" charset="-122"/>
                <a:ea typeface="黑体" panose="02010609060101010101" pitchFamily="49" charset="-122"/>
              </a:rPr>
              <a:t>造句：</a:t>
            </a:r>
            <a:endParaRPr lang="zh-CN" altLang="en-US" sz="2600" b="1" dirty="0">
              <a:latin typeface="楷体_GB2312" pitchFamily="49" charset="-122"/>
              <a:ea typeface="楷体_GB2312" pitchFamily="49" charset="-122"/>
            </a:endParaRPr>
          </a:p>
        </p:txBody>
      </p:sp>
      <p:sp>
        <p:nvSpPr>
          <p:cNvPr id="29" name="矩形 10"/>
          <p:cNvSpPr/>
          <p:nvPr/>
        </p:nvSpPr>
        <p:spPr>
          <a:xfrm>
            <a:off x="1295400" y="4405313"/>
            <a:ext cx="6661150" cy="573087"/>
          </a:xfrm>
          <a:prstGeom prst="rect">
            <a:avLst/>
          </a:prstGeom>
          <a:solidFill>
            <a:srgbClr val="FFFFFF">
              <a:alpha val="50980"/>
            </a:srgbClr>
          </a:solidFill>
          <a:ln w="9525">
            <a:noFill/>
          </a:ln>
        </p:spPr>
        <p:txBody>
          <a:bodyPr>
            <a:spAutoFit/>
          </a:bodyPr>
          <a:lstStyle/>
          <a:p>
            <a:pPr lvl="0" eaLnBrk="1" hangingPunct="1">
              <a:lnSpc>
                <a:spcPct val="120000"/>
              </a:lnSpc>
            </a:pPr>
            <a:r>
              <a:rPr lang="zh-CN" altLang="en-US" sz="2600" b="1" dirty="0">
                <a:latin typeface="楷体_GB2312" pitchFamily="49" charset="-122"/>
                <a:ea typeface="楷体_GB2312" pitchFamily="49" charset="-122"/>
              </a:rPr>
              <a:t>小兔子玩耍时突然想起了一件</a:t>
            </a:r>
            <a:r>
              <a:rPr lang="zh-CN" altLang="en-US" sz="2600" b="1" dirty="0">
                <a:solidFill>
                  <a:srgbClr val="FF0000"/>
                </a:solidFill>
                <a:latin typeface="楷体_GB2312" pitchFamily="49" charset="-122"/>
                <a:ea typeface="楷体_GB2312" pitchFamily="49" charset="-122"/>
              </a:rPr>
              <a:t>重要</a:t>
            </a:r>
            <a:r>
              <a:rPr lang="zh-CN" altLang="en-US" sz="2600" b="1" dirty="0">
                <a:latin typeface="楷体_GB2312" pitchFamily="49" charset="-122"/>
                <a:ea typeface="楷体_GB2312" pitchFamily="49" charset="-122"/>
              </a:rPr>
              <a:t>的事情。</a:t>
            </a:r>
          </a:p>
        </p:txBody>
      </p:sp>
      <p:sp>
        <p:nvSpPr>
          <p:cNvPr id="19" name="矩形 10"/>
          <p:cNvSpPr/>
          <p:nvPr/>
        </p:nvSpPr>
        <p:spPr>
          <a:xfrm>
            <a:off x="388938" y="3800475"/>
            <a:ext cx="1081087" cy="509588"/>
          </a:xfrm>
          <a:prstGeom prst="rect">
            <a:avLst/>
          </a:prstGeom>
          <a:solidFill>
            <a:srgbClr val="FFFFFF">
              <a:alpha val="50980"/>
            </a:srgbClr>
          </a:solidFill>
          <a:ln w="9525">
            <a:noFill/>
          </a:ln>
        </p:spPr>
        <p:txBody>
          <a:bodyPr>
            <a:spAutoFit/>
          </a:bodyPr>
          <a:lstStyle/>
          <a:p>
            <a:pPr lvl="0" eaLnBrk="1" hangingPunct="1">
              <a:lnSpc>
                <a:spcPct val="120000"/>
              </a:lnSpc>
            </a:pPr>
            <a:r>
              <a:rPr lang="zh-CN" altLang="en-US" sz="2600" b="1" dirty="0">
                <a:solidFill>
                  <a:srgbClr val="FF0000"/>
                </a:solidFill>
                <a:latin typeface="黑体" panose="02010609060101010101" pitchFamily="49" charset="-122"/>
                <a:ea typeface="黑体" panose="02010609060101010101" pitchFamily="49" charset="-122"/>
              </a:rPr>
              <a:t>笔顺：</a:t>
            </a:r>
            <a:endParaRPr lang="zh-CN" altLang="en-US" sz="2600" b="1" dirty="0">
              <a:latin typeface="楷体_GB2312" pitchFamily="49" charset="-122"/>
              <a:ea typeface="楷体_GB2312" pitchFamily="49" charset="-122"/>
            </a:endParaRPr>
          </a:p>
        </p:txBody>
      </p:sp>
      <p:grpSp>
        <p:nvGrpSpPr>
          <p:cNvPr id="8202" name="组合 1"/>
          <p:cNvGrpSpPr/>
          <p:nvPr/>
        </p:nvGrpSpPr>
        <p:grpSpPr>
          <a:xfrm>
            <a:off x="179388" y="84138"/>
            <a:ext cx="2927350" cy="1003300"/>
            <a:chOff x="179512" y="84330"/>
            <a:chExt cx="2927161" cy="1002532"/>
          </a:xfrm>
        </p:grpSpPr>
        <p:grpSp>
          <p:nvGrpSpPr>
            <p:cNvPr id="8205" name="组合 3"/>
            <p:cNvGrpSpPr/>
            <p:nvPr/>
          </p:nvGrpSpPr>
          <p:grpSpPr>
            <a:xfrm>
              <a:off x="885872" y="483518"/>
              <a:ext cx="2220801" cy="544595"/>
              <a:chOff x="1610558" y="939497"/>
              <a:chExt cx="2221001" cy="659622"/>
            </a:xfrm>
          </p:grpSpPr>
          <p:pic>
            <p:nvPicPr>
              <p:cNvPr id="8207" name="图片 1"/>
              <p:cNvPicPr>
                <a:picLocks noChangeAspect="1"/>
              </p:cNvPicPr>
              <p:nvPr/>
            </p:nvPicPr>
            <p:blipFill>
              <a:blip r:embed="rId3">
                <a:clrChange>
                  <a:clrFrom>
                    <a:srgbClr val="FFFEFD"/>
                  </a:clrFrom>
                  <a:clrTo>
                    <a:srgbClr val="FFFEFD">
                      <a:alpha val="0"/>
                    </a:srgbClr>
                  </a:clrTo>
                </a:clrChange>
              </a:blip>
              <a:stretch>
                <a:fillRect/>
              </a:stretch>
            </p:blipFill>
            <p:spPr>
              <a:xfrm>
                <a:off x="1743398" y="991683"/>
                <a:ext cx="2088161" cy="607436"/>
              </a:xfrm>
              <a:prstGeom prst="rect">
                <a:avLst/>
              </a:prstGeom>
              <a:noFill/>
              <a:ln w="9525">
                <a:noFill/>
              </a:ln>
            </p:spPr>
          </p:pic>
          <p:sp>
            <p:nvSpPr>
              <p:cNvPr id="8208" name="文本框 2"/>
              <p:cNvSpPr txBox="1"/>
              <p:nvPr/>
            </p:nvSpPr>
            <p:spPr>
              <a:xfrm>
                <a:off x="1610558" y="939497"/>
                <a:ext cx="1927143" cy="634109"/>
              </a:xfrm>
              <a:prstGeom prst="rect">
                <a:avLst/>
              </a:prstGeom>
              <a:noFill/>
              <a:ln w="9525">
                <a:noFill/>
              </a:ln>
            </p:spPr>
            <p:txBody>
              <a:bodyPr>
                <a:spAutoFit/>
              </a:bodyPr>
              <a:lstStyle/>
              <a:p>
                <a:pPr lvl="0" algn="ctr" eaLnBrk="1" hangingPunct="1"/>
                <a:r>
                  <a:rPr lang="zh-CN" altLang="en-US" sz="2800" b="1" dirty="0">
                    <a:solidFill>
                      <a:srgbClr val="0070C0"/>
                    </a:solidFill>
                    <a:latin typeface="黑体" panose="02010609060101010101" pitchFamily="49" charset="-122"/>
                    <a:ea typeface="黑体" panose="02010609060101010101" pitchFamily="49" charset="-122"/>
                  </a:rPr>
                  <a:t>字词学习</a:t>
                </a:r>
              </a:p>
            </p:txBody>
          </p:sp>
        </p:grpSp>
        <p:pic>
          <p:nvPicPr>
            <p:cNvPr id="8206" name="Picture 8" descr="F:\外部文件\状元矢量无对联.png"/>
            <p:cNvPicPr>
              <a:picLocks noChangeAspect="1"/>
            </p:cNvPicPr>
            <p:nvPr/>
          </p:nvPicPr>
          <p:blipFill>
            <a:blip r:embed="rId4"/>
            <a:stretch>
              <a:fillRect/>
            </a:stretch>
          </p:blipFill>
          <p:spPr>
            <a:xfrm>
              <a:off x="179512" y="84330"/>
              <a:ext cx="991131" cy="1002532"/>
            </a:xfrm>
            <a:prstGeom prst="rect">
              <a:avLst/>
            </a:prstGeom>
            <a:noFill/>
            <a:ln w="9525">
              <a:noFill/>
            </a:ln>
          </p:spPr>
        </p:pic>
      </p:grpSp>
      <p:pic>
        <p:nvPicPr>
          <p:cNvPr id="2" name="Picture 22" descr="C:\Documents and Settings\Administrator\桌面\人一语大课堂（下）\人一语大课堂正文\要a.tif"/>
          <p:cNvPicPr>
            <a:picLocks noChangeAspect="1"/>
          </p:cNvPicPr>
          <p:nvPr/>
        </p:nvPicPr>
        <p:blipFill>
          <a:blip r:embed="rId5"/>
          <a:stretch>
            <a:fillRect/>
          </a:stretch>
        </p:blipFill>
        <p:spPr>
          <a:xfrm>
            <a:off x="1470025" y="3949700"/>
            <a:ext cx="4764088" cy="346075"/>
          </a:xfrm>
          <a:prstGeom prst="rect">
            <a:avLst/>
          </a:prstGeom>
          <a:noFill/>
          <a:ln w="9525">
            <a:noFill/>
          </a:ln>
        </p:spPr>
      </p:pic>
      <p:pic>
        <p:nvPicPr>
          <p:cNvPr id="3" name="Picture 23" descr="C:\Documents and Settings\Administrator\桌面\人一语大课堂（下）\人一语大课堂正文\重要.TIF"/>
          <p:cNvPicPr>
            <a:picLocks noChangeAspect="1"/>
          </p:cNvPicPr>
          <p:nvPr/>
        </p:nvPicPr>
        <p:blipFill>
          <a:blip r:embed="rId6"/>
          <a:stretch>
            <a:fillRect/>
          </a:stretch>
        </p:blipFill>
        <p:spPr>
          <a:xfrm>
            <a:off x="614363" y="1404938"/>
            <a:ext cx="2805112" cy="23336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par>
                                <p:cTn id="27" presetID="16" presetClass="entr" presetSubtype="21"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childTnLst>
                          </p:cTn>
                        </p:par>
                        <p:par>
                          <p:cTn id="47" fill="hold">
                            <p:stCondLst>
                              <p:cond delay="500"/>
                            </p:stCondLst>
                            <p:childTnLst>
                              <p:par>
                                <p:cTn id="48" presetID="16" presetClass="entr" presetSubtype="21"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barn(inVertical)">
                                      <p:cBhvr>
                                        <p:cTn id="5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7" grpId="0"/>
      <p:bldP spid="28" grpId="0" animBg="1"/>
      <p:bldP spid="29"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3908425" y="1250950"/>
            <a:ext cx="1887538" cy="1970088"/>
            <a:chOff x="317986" y="1665630"/>
            <a:chExt cx="1887537" cy="1970088"/>
          </a:xfrm>
        </p:grpSpPr>
        <p:pic>
          <p:nvPicPr>
            <p:cNvPr id="9227" name="图片 2"/>
            <p:cNvPicPr>
              <a:picLocks noChangeAspect="1"/>
            </p:cNvPicPr>
            <p:nvPr/>
          </p:nvPicPr>
          <p:blipFill>
            <a:blip r:embed="rId2"/>
            <a:stretch>
              <a:fillRect/>
            </a:stretch>
          </p:blipFill>
          <p:spPr>
            <a:xfrm>
              <a:off x="317986" y="1748180"/>
              <a:ext cx="1887537" cy="1887538"/>
            </a:xfrm>
            <a:prstGeom prst="rect">
              <a:avLst/>
            </a:prstGeom>
            <a:noFill/>
            <a:ln w="9525">
              <a:noFill/>
            </a:ln>
          </p:spPr>
        </p:pic>
        <p:sp>
          <p:nvSpPr>
            <p:cNvPr id="9228" name="TextBox 4"/>
            <p:cNvSpPr txBox="1"/>
            <p:nvPr/>
          </p:nvSpPr>
          <p:spPr>
            <a:xfrm>
              <a:off x="343617" y="1665630"/>
              <a:ext cx="1838325" cy="1938993"/>
            </a:xfrm>
            <a:prstGeom prst="rect">
              <a:avLst/>
            </a:prstGeom>
            <a:noFill/>
            <a:ln w="9525">
              <a:noFill/>
            </a:ln>
          </p:spPr>
          <p:txBody>
            <a:bodyPr anchor="t" anchorCtr="1">
              <a:spAutoFit/>
            </a:bodyPr>
            <a:lstStyle/>
            <a:p>
              <a:pPr lvl="0" eaLnBrk="1" hangingPunct="1"/>
              <a:r>
                <a:rPr lang="zh-CN" altLang="en-US" sz="12000" b="1" dirty="0">
                  <a:latin typeface="楷体_GB2312" pitchFamily="49" charset="-122"/>
                  <a:ea typeface="楷体_GB2312" pitchFamily="49" charset="-122"/>
                </a:rPr>
                <a:t>连</a:t>
              </a:r>
            </a:p>
          </p:txBody>
        </p:sp>
      </p:grpSp>
      <p:sp>
        <p:nvSpPr>
          <p:cNvPr id="5" name="矩形 4"/>
          <p:cNvSpPr/>
          <p:nvPr/>
        </p:nvSpPr>
        <p:spPr>
          <a:xfrm>
            <a:off x="4213225" y="517525"/>
            <a:ext cx="1428750" cy="830263"/>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4800" b="1" i="0" u="none" strike="noStrike" kern="1200" cap="none" spc="0" normalizeH="0" baseline="0" noProof="0" dirty="0" err="1">
                <a:ln>
                  <a:noFill/>
                </a:ln>
                <a:solidFill>
                  <a:srgbClr val="FF3300"/>
                </a:solidFill>
                <a:effectLst/>
                <a:uLnTx/>
                <a:uFillTx/>
                <a:latin typeface="+mn-ea"/>
                <a:ea typeface="+mn-ea"/>
                <a:cs typeface="+mn-cs"/>
              </a:rPr>
              <a:t>lián</a:t>
            </a:r>
            <a:endParaRPr kumimoji="0" lang="en-US" altLang="zh-CN" sz="4800" b="1" i="0" u="none" strike="noStrike" kern="1200" cap="none" spc="0" normalizeH="0" baseline="0" noProof="0" dirty="0">
              <a:ln>
                <a:noFill/>
              </a:ln>
              <a:solidFill>
                <a:srgbClr val="FF3300"/>
              </a:solidFill>
              <a:effectLst/>
              <a:uLnTx/>
              <a:uFillTx/>
              <a:latin typeface="+mn-ea"/>
              <a:ea typeface="+mn-ea"/>
              <a:cs typeface="+mn-cs"/>
            </a:endParaRPr>
          </a:p>
        </p:txBody>
      </p:sp>
      <p:sp>
        <p:nvSpPr>
          <p:cNvPr id="6" name="矩形 5"/>
          <p:cNvSpPr/>
          <p:nvPr/>
        </p:nvSpPr>
        <p:spPr>
          <a:xfrm>
            <a:off x="5878513" y="1250950"/>
            <a:ext cx="3276600" cy="1077913"/>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liú</a:t>
            </a:r>
            <a:r>
              <a:rPr kumimoji="0" lang="en-US" altLang="zh-CN" sz="28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28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lián</a:t>
            </a:r>
            <a:r>
              <a:rPr kumimoji="0" lang="en-US" altLang="zh-CN" sz="28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28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wànɡ</a:t>
            </a:r>
            <a:r>
              <a:rPr kumimoji="0" lang="en-US" altLang="zh-CN" sz="28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28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fǎn</a:t>
            </a:r>
            <a:endParaRPr kumimoji="0" lang="en-US" altLang="zh-CN" sz="28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流  连  忘返</a:t>
            </a:r>
          </a:p>
        </p:txBody>
      </p:sp>
      <p:sp>
        <p:nvSpPr>
          <p:cNvPr id="8" name="矩形 7"/>
          <p:cNvSpPr/>
          <p:nvPr/>
        </p:nvSpPr>
        <p:spPr>
          <a:xfrm>
            <a:off x="6483350" y="2335213"/>
            <a:ext cx="1865313" cy="12001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lián</a:t>
            </a:r>
            <a:r>
              <a:rPr kumimoji="0" lang="en-US" altLang="zh-CN" sz="28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r>
              <a:rPr kumimoji="0" lang="en-US" altLang="zh-CN" sz="2800" b="1" i="0" u="none" strike="noStrike" kern="1200" cap="none" spc="0" normalizeH="0" baseline="0" noProof="0" dirty="0" err="1">
                <a:ln>
                  <a:noFill/>
                </a:ln>
                <a:solidFill>
                  <a:schemeClr val="tx1"/>
                </a:solidFill>
                <a:effectLst/>
                <a:uLnTx/>
                <a:uFillTx/>
                <a:latin typeface="+mn-ea"/>
                <a:ea typeface="宋体" panose="02010600030101010101" pitchFamily="2" charset="-122"/>
                <a:cs typeface="+mn-cs"/>
              </a:rPr>
              <a:t>jiē</a:t>
            </a:r>
            <a:r>
              <a:rPr kumimoji="0" lang="zh-CN" altLang="en-US" sz="3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 </a:t>
            </a:r>
            <a:endParaRPr kumimoji="0" lang="en-US" altLang="zh-CN" sz="3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连  接</a:t>
            </a:r>
          </a:p>
        </p:txBody>
      </p:sp>
      <p:sp>
        <p:nvSpPr>
          <p:cNvPr id="9" name="矩形 10"/>
          <p:cNvSpPr/>
          <p:nvPr/>
        </p:nvSpPr>
        <p:spPr>
          <a:xfrm>
            <a:off x="395288" y="4119563"/>
            <a:ext cx="1081087" cy="571500"/>
          </a:xfrm>
          <a:prstGeom prst="rect">
            <a:avLst/>
          </a:prstGeom>
          <a:solidFill>
            <a:srgbClr val="FFFFFF">
              <a:alpha val="50980"/>
            </a:srgbClr>
          </a:solidFill>
          <a:ln w="9525">
            <a:noFill/>
          </a:ln>
        </p:spPr>
        <p:txBody>
          <a:bodyPr>
            <a:spAutoFit/>
          </a:bodyPr>
          <a:lstStyle/>
          <a:p>
            <a:pPr lvl="0" eaLnBrk="1" hangingPunct="1">
              <a:lnSpc>
                <a:spcPct val="120000"/>
              </a:lnSpc>
            </a:pPr>
            <a:r>
              <a:rPr lang="zh-CN" altLang="en-US" sz="2600" b="1" dirty="0">
                <a:solidFill>
                  <a:srgbClr val="FF0000"/>
                </a:solidFill>
                <a:latin typeface="黑体" panose="02010609060101010101" pitchFamily="49" charset="-122"/>
                <a:ea typeface="黑体" panose="02010609060101010101" pitchFamily="49" charset="-122"/>
              </a:rPr>
              <a:t>造句：</a:t>
            </a:r>
            <a:endParaRPr lang="zh-CN" altLang="en-US" sz="2600" b="1" dirty="0">
              <a:latin typeface="楷体_GB2312" pitchFamily="49" charset="-122"/>
              <a:ea typeface="楷体_GB2312" pitchFamily="49" charset="-122"/>
            </a:endParaRPr>
          </a:p>
        </p:txBody>
      </p:sp>
      <p:sp>
        <p:nvSpPr>
          <p:cNvPr id="10" name="矩形 10"/>
          <p:cNvSpPr/>
          <p:nvPr/>
        </p:nvSpPr>
        <p:spPr>
          <a:xfrm>
            <a:off x="1327150" y="4130675"/>
            <a:ext cx="7200900" cy="508000"/>
          </a:xfrm>
          <a:prstGeom prst="rect">
            <a:avLst/>
          </a:prstGeom>
          <a:solidFill>
            <a:srgbClr val="FFFFFF">
              <a:alpha val="50980"/>
            </a:srgbClr>
          </a:solidFill>
          <a:ln w="9525">
            <a:noFill/>
          </a:ln>
        </p:spPr>
        <p:txBody>
          <a:bodyPr>
            <a:spAutoFit/>
          </a:bodyPr>
          <a:lstStyle/>
          <a:p>
            <a:pPr lvl="0" eaLnBrk="1" hangingPunct="1">
              <a:lnSpc>
                <a:spcPct val="120000"/>
              </a:lnSpc>
            </a:pPr>
            <a:r>
              <a:rPr lang="zh-CN" altLang="en-US" sz="2600" b="1" dirty="0">
                <a:latin typeface="楷体_GB2312" pitchFamily="49" charset="-122"/>
                <a:ea typeface="楷体_GB2312" pitchFamily="49" charset="-122"/>
              </a:rPr>
              <a:t>这里的风景秀丽，令人</a:t>
            </a:r>
            <a:r>
              <a:rPr lang="zh-CN" altLang="en-US" sz="2600" b="1" dirty="0">
                <a:solidFill>
                  <a:srgbClr val="FF0000"/>
                </a:solidFill>
                <a:latin typeface="楷体_GB2312" pitchFamily="49" charset="-122"/>
                <a:ea typeface="楷体_GB2312" pitchFamily="49" charset="-122"/>
              </a:rPr>
              <a:t>流连忘返</a:t>
            </a:r>
            <a:r>
              <a:rPr lang="zh-CN" altLang="en-US" sz="2600" b="1" dirty="0">
                <a:latin typeface="楷体_GB2312" pitchFamily="49" charset="-122"/>
                <a:ea typeface="楷体_GB2312" pitchFamily="49" charset="-122"/>
              </a:rPr>
              <a:t>。</a:t>
            </a:r>
          </a:p>
        </p:txBody>
      </p:sp>
      <p:sp>
        <p:nvSpPr>
          <p:cNvPr id="11" name="矩形 10"/>
          <p:cNvSpPr/>
          <p:nvPr/>
        </p:nvSpPr>
        <p:spPr>
          <a:xfrm>
            <a:off x="388938" y="3513138"/>
            <a:ext cx="1081087" cy="509587"/>
          </a:xfrm>
          <a:prstGeom prst="rect">
            <a:avLst/>
          </a:prstGeom>
          <a:solidFill>
            <a:srgbClr val="FFFFFF">
              <a:alpha val="50980"/>
            </a:srgbClr>
          </a:solidFill>
          <a:ln w="9525">
            <a:noFill/>
          </a:ln>
        </p:spPr>
        <p:txBody>
          <a:bodyPr>
            <a:spAutoFit/>
          </a:bodyPr>
          <a:lstStyle/>
          <a:p>
            <a:pPr lvl="0" eaLnBrk="1" hangingPunct="1">
              <a:lnSpc>
                <a:spcPct val="120000"/>
              </a:lnSpc>
            </a:pPr>
            <a:r>
              <a:rPr lang="zh-CN" altLang="en-US" sz="2600" b="1" dirty="0">
                <a:solidFill>
                  <a:srgbClr val="FF0000"/>
                </a:solidFill>
                <a:latin typeface="黑体" panose="02010609060101010101" pitchFamily="49" charset="-122"/>
                <a:ea typeface="黑体" panose="02010609060101010101" pitchFamily="49" charset="-122"/>
              </a:rPr>
              <a:t>笔顺：</a:t>
            </a:r>
            <a:endParaRPr lang="zh-CN" altLang="en-US" sz="2600" b="1" dirty="0">
              <a:latin typeface="楷体_GB2312" pitchFamily="49" charset="-122"/>
              <a:ea typeface="楷体_GB2312" pitchFamily="49" charset="-122"/>
            </a:endParaRPr>
          </a:p>
        </p:txBody>
      </p:sp>
      <p:pic>
        <p:nvPicPr>
          <p:cNvPr id="3" name="Picture 13" descr="C:\Documents and Settings\Administrator\桌面\人一语大课堂（下）\人一语大课堂正文\连a.tif"/>
          <p:cNvPicPr>
            <a:picLocks noChangeAspect="1"/>
          </p:cNvPicPr>
          <p:nvPr/>
        </p:nvPicPr>
        <p:blipFill>
          <a:blip r:embed="rId3"/>
          <a:stretch>
            <a:fillRect/>
          </a:stretch>
        </p:blipFill>
        <p:spPr>
          <a:xfrm>
            <a:off x="1376363" y="3684588"/>
            <a:ext cx="3581400" cy="338137"/>
          </a:xfrm>
          <a:prstGeom prst="rect">
            <a:avLst/>
          </a:prstGeom>
          <a:noFill/>
          <a:ln w="9525">
            <a:noFill/>
          </a:ln>
        </p:spPr>
      </p:pic>
      <p:pic>
        <p:nvPicPr>
          <p:cNvPr id="4" name="Picture 14" descr="C:\Documents and Settings\Administrator\桌面\人一语大课堂（下）\人一语大课堂正文\流连忘返.TIF"/>
          <p:cNvPicPr>
            <a:picLocks noChangeAspect="1"/>
          </p:cNvPicPr>
          <p:nvPr/>
        </p:nvPicPr>
        <p:blipFill>
          <a:blip r:embed="rId4"/>
          <a:stretch>
            <a:fillRect/>
          </a:stretch>
        </p:blipFill>
        <p:spPr>
          <a:xfrm>
            <a:off x="636588" y="1171575"/>
            <a:ext cx="2798762" cy="22113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inVertical)">
                                      <p:cBhvr>
                                        <p:cTn id="46" dur="500"/>
                                        <p:tgtEl>
                                          <p:spTgt spid="9"/>
                                        </p:tgtEl>
                                      </p:cBhvr>
                                    </p:animEffect>
                                  </p:childTnLst>
                                </p:cTn>
                              </p:par>
                            </p:childTnLst>
                          </p:cTn>
                        </p:par>
                        <p:par>
                          <p:cTn id="47" fill="hold">
                            <p:stCondLst>
                              <p:cond delay="500"/>
                            </p:stCondLst>
                            <p:childTnLst>
                              <p:par>
                                <p:cTn id="48" presetID="16" presetClass="entr" presetSubtype="21"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inVertical)">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animBg="1"/>
      <p:bldP spid="10" grpId="0" animBg="1"/>
      <p:bldP spid="11"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800" b="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1829</Words>
  <Application>Microsoft Office PowerPoint</Application>
  <PresentationFormat>全屏显示(16:9)</PresentationFormat>
  <Paragraphs>263</Paragraphs>
  <Slides>50</Slides>
  <Notes>1</Notes>
  <HiddenSlides>0</HiddenSlides>
  <MMClips>1</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50</vt:i4>
      </vt:variant>
    </vt:vector>
  </HeadingPairs>
  <TitlesOfParts>
    <vt:vector size="58" baseType="lpstr">
      <vt:lpstr>黑体</vt:lpstr>
      <vt:lpstr>楷体_GB2312</vt:lpstr>
      <vt:lpstr>宋体</vt:lpstr>
      <vt:lpstr>Arial</vt:lpstr>
      <vt:lpstr>Calibri</vt:lpstr>
      <vt:lpstr>Times New Roman</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文洪波</cp:lastModifiedBy>
  <cp:revision>399</cp:revision>
  <dcterms:created xsi:type="dcterms:W3CDTF">2016-10-29T08:56:49Z</dcterms:created>
  <dcterms:modified xsi:type="dcterms:W3CDTF">2018-05-13T15:27:00Z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2052-10.1.0.6235</vt:lpwstr>
  </property>
</Properties>
</file>