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9" r:id="rId2"/>
    <p:sldId id="257" r:id="rId3"/>
    <p:sldId id="261" r:id="rId4"/>
    <p:sldId id="258" r:id="rId5"/>
    <p:sldId id="269" r:id="rId6"/>
    <p:sldId id="263" r:id="rId7"/>
    <p:sldId id="304" r:id="rId8"/>
    <p:sldId id="262" r:id="rId9"/>
    <p:sldId id="305" r:id="rId10"/>
    <p:sldId id="267" r:id="rId11"/>
    <p:sldId id="308" r:id="rId12"/>
    <p:sldId id="307" r:id="rId13"/>
    <p:sldId id="309" r:id="rId14"/>
    <p:sldId id="306" r:id="rId15"/>
    <p:sldId id="274" r:id="rId16"/>
    <p:sldId id="275" r:id="rId17"/>
    <p:sldId id="278" r:id="rId18"/>
    <p:sldId id="277" r:id="rId19"/>
    <p:sldId id="279" r:id="rId20"/>
    <p:sldId id="310" r:id="rId21"/>
    <p:sldId id="311" r:id="rId22"/>
    <p:sldId id="312" r:id="rId23"/>
    <p:sldId id="283" r:id="rId24"/>
    <p:sldId id="281" r:id="rId25"/>
    <p:sldId id="280" r:id="rId26"/>
    <p:sldId id="286" r:id="rId27"/>
    <p:sldId id="287" r:id="rId28"/>
    <p:sldId id="288" r:id="rId29"/>
    <p:sldId id="290" r:id="rId30"/>
    <p:sldId id="313" r:id="rId31"/>
    <p:sldId id="291" r:id="rId32"/>
    <p:sldId id="297" r:id="rId33"/>
    <p:sldId id="292" r:id="rId34"/>
    <p:sldId id="314" r:id="rId35"/>
    <p:sldId id="294" r:id="rId36"/>
    <p:sldId id="299" r:id="rId37"/>
    <p:sldId id="300" r:id="rId38"/>
    <p:sldId id="302" r:id="rId39"/>
    <p:sldId id="303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kb1.com" initials="x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:/Users/Administrator/AppData/Local/Temp/360zip$Temp/360$2/http:/t2.baidu.com/it/u=3782286802,2262209071&amp;fm=23&amp;gp=0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C:/Users/Administrator/AppData/Local/Temp/360zip$Temp/360$2/http:/t2.baidu.com/it/u=3782286802,2262209071&amp;fm=23&amp;gp=0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1962150" y="1671638"/>
            <a:ext cx="4357688" cy="37449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嘴巴尖尖，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头顶红冠，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爱吃小虫和大米，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说起话来叽叽叽。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（猜一小动物）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15942" y="214313"/>
            <a:ext cx="2249805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猜一猜</a:t>
            </a:r>
            <a:endParaRPr kumimoji="0" lang="zh-CN" altLang="en-US" sz="5400" b="1" i="0" u="none" strike="noStrike" kern="1200" cap="none" spc="0" normalizeH="0" baseline="0" noProof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076" name="WordArt 7"/>
          <p:cNvSpPr>
            <a:spLocks noTextEdit="1"/>
          </p:cNvSpPr>
          <p:nvPr/>
        </p:nvSpPr>
        <p:spPr>
          <a:xfrm>
            <a:off x="9120188" y="6308725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 lnSpcReduction="10000"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077" name="Group 2"/>
          <p:cNvGrpSpPr>
            <a:grpSpLocks noChangeAspect="1"/>
          </p:cNvGrpSpPr>
          <p:nvPr/>
        </p:nvGrpSpPr>
        <p:grpSpPr>
          <a:xfrm>
            <a:off x="50165" y="-166370"/>
            <a:ext cx="12270740" cy="6858000"/>
            <a:chOff x="0" y="0"/>
            <a:chExt cx="6576" cy="4320"/>
          </a:xfrm>
        </p:grpSpPr>
        <p:grpSp>
          <p:nvGrpSpPr>
            <p:cNvPr id="3078" name="Group 3"/>
            <p:cNvGrpSpPr>
              <a:grpSpLocks noChangeAspect="1"/>
            </p:cNvGrpSpPr>
            <p:nvPr/>
          </p:nvGrpSpPr>
          <p:grpSpPr>
            <a:xfrm>
              <a:off x="0" y="0"/>
              <a:ext cx="6576" cy="4320"/>
              <a:chOff x="0" y="0"/>
              <a:chExt cx="6576" cy="4320"/>
            </a:xfrm>
          </p:grpSpPr>
          <p:pic>
            <p:nvPicPr>
              <p:cNvPr id="3096" name="Picture 5" descr="200553122947734[1]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40"/>
                <a:ext cx="1296" cy="12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081" name="Group 7"/>
              <p:cNvGrpSpPr>
                <a:grpSpLocks noChangeAspect="1"/>
              </p:cNvGrpSpPr>
              <p:nvPr/>
            </p:nvGrpSpPr>
            <p:grpSpPr>
              <a:xfrm>
                <a:off x="3360" y="0"/>
                <a:ext cx="3216" cy="1250"/>
                <a:chOff x="0" y="0"/>
                <a:chExt cx="3216" cy="1250"/>
              </a:xfrm>
            </p:grpSpPr>
            <p:pic>
              <p:nvPicPr>
                <p:cNvPr id="3094" name="Picture 8" descr="200553122947734[1]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48"/>
                  <a:ext cx="1296" cy="12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095" name="Picture 9" descr="200553122947734[1]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968" y="0"/>
                  <a:ext cx="1248" cy="11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3092" name="Picture 11" descr="200553122947734[1]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728"/>
                <a:ext cx="1296" cy="12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90" name="Picture 14" descr="200553122947734[1]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118"/>
                <a:ext cx="1296" cy="12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89" name="Picture 18" descr="200553122947734[1]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92" y="1536"/>
                <a:ext cx="1248" cy="115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87" name="Picture 21" descr="200553122947734[1]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36" y="2784"/>
                <a:ext cx="1248" cy="115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079" name="Picture 22" descr="花边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748"/>
              <a:ext cx="5760" cy="56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内容占位符 2"/>
          <p:cNvSpPr txBox="1"/>
          <p:nvPr/>
        </p:nvSpPr>
        <p:spPr>
          <a:xfrm>
            <a:off x="6908483" y="1657668"/>
            <a:ext cx="3889375" cy="37449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嘴像小铲子，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脚像小扇子，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爱在水里游，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捉鱼翘尾巴。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（猜一小动物）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90" name="Picture 18" descr="033413a554c7b4200000158fc1574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5883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8" descr="033413a554c7b4200000158fc1574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123" y="7620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8" descr="033413a554c7b4200000158fc1574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336165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8" descr="033413a554c7b4200000158fc1574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13" y="2336165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8" descr="033413a554c7b4200000158fc1574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10" y="2335848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8" descr="033413a554c7b4200000158fc1574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440" y="2335848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8" descr="033413a554c7b4200000158fc1574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440" y="470662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8" descr="033413a554c7b4200000158fc1574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10" y="470662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8" descr="033413a554c7b4200000158fc1574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730" y="470662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8" descr="033413a554c7b4200000158fc1574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70662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8" descr="033413a554c7b4200000158fc1574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13" y="7620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8" descr="033413a554c7b4200000158fc1574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10" y="7620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9" name="文本框 24591"/>
          <p:cNvSpPr txBox="1"/>
          <p:nvPr/>
        </p:nvSpPr>
        <p:spPr>
          <a:xfrm>
            <a:off x="1821180" y="500380"/>
            <a:ext cx="9784080" cy="6187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1" hangingPunct="1"/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块   捉  急   直 </a:t>
            </a:r>
          </a:p>
          <a:p>
            <a:pPr lvl="0" eaLnBrk="1" hangingPunct="1"/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</a:p>
          <a:p>
            <a:pPr lvl="0" eaLnBrk="1" hangingPunct="1"/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河   行  死   信</a:t>
            </a:r>
          </a:p>
          <a:p>
            <a:pPr lvl="0" eaLnBrk="1" hangingPunct="1"/>
            <a:endParaRPr lang="zh-CN" altLang="en-US" sz="8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跟   忽  喊   身</a:t>
            </a:r>
            <a:endParaRPr lang="zh-CN" altLang="en-US" sz="8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表格1"/>
          <p:cNvGraphicFramePr>
            <a:graphicFrameLocks noGrp="1"/>
          </p:cNvGraphicFramePr>
          <p:nvPr>
            <p:ph idx="1"/>
          </p:nvPr>
        </p:nvGraphicFramePr>
        <p:xfrm>
          <a:off x="4432300" y="1616075"/>
          <a:ext cx="3538220" cy="3813175"/>
        </p:xfrm>
        <a:graphic>
          <a:graphicData uri="http://schemas.openxmlformats.org/drawingml/2006/table">
            <a:tbl>
              <a:tblPr/>
              <a:tblGrid>
                <a:gridCol w="176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6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44" name="文本框2"/>
          <p:cNvSpPr txBox="1"/>
          <p:nvPr/>
        </p:nvSpPr>
        <p:spPr>
          <a:xfrm>
            <a:off x="4788853" y="1891348"/>
            <a:ext cx="2824480" cy="32613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eaLnBrk="0" hangingPunct="0"/>
            <a:r>
              <a:rPr lang="zh-CN" altLang="en-US" sz="20800" dirty="0"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</a:p>
        </p:txBody>
      </p:sp>
      <p:sp>
        <p:nvSpPr>
          <p:cNvPr id="18445" name="文本框 3"/>
          <p:cNvSpPr txBox="1"/>
          <p:nvPr/>
        </p:nvSpPr>
        <p:spPr>
          <a:xfrm>
            <a:off x="3996427" y="5684632"/>
            <a:ext cx="4067175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（也许    也好    也是）</a:t>
            </a:r>
          </a:p>
        </p:txBody>
      </p:sp>
      <p:sp>
        <p:nvSpPr>
          <p:cNvPr id="18446" name="文本框 1"/>
          <p:cNvSpPr txBox="1"/>
          <p:nvPr/>
        </p:nvSpPr>
        <p:spPr>
          <a:xfrm>
            <a:off x="4733925" y="184150"/>
            <a:ext cx="2933700" cy="1432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en-US" altLang="zh-CN" sz="8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yě</a:t>
            </a:r>
          </a:p>
        </p:txBody>
      </p:sp>
    </p:spTree>
    <p:extLst>
      <p:ext uri="{BB962C8B-B14F-4D97-AF65-F5344CB8AC3E}">
        <p14:creationId xmlns:p14="http://schemas.microsoft.com/office/powerpoint/2010/main" val="308172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表格1"/>
          <p:cNvGraphicFramePr>
            <a:graphicFrameLocks noGrp="1"/>
          </p:cNvGraphicFramePr>
          <p:nvPr>
            <p:ph idx="1"/>
          </p:nvPr>
        </p:nvGraphicFramePr>
        <p:xfrm>
          <a:off x="4271010" y="1673543"/>
          <a:ext cx="3835400" cy="3946525"/>
        </p:xfrm>
        <a:graphic>
          <a:graphicData uri="http://schemas.openxmlformats.org/drawingml/2006/table">
            <a:tbl>
              <a:tblPr/>
              <a:tblGrid>
                <a:gridCol w="19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72" name="文本框2"/>
          <p:cNvSpPr txBox="1"/>
          <p:nvPr/>
        </p:nvSpPr>
        <p:spPr>
          <a:xfrm>
            <a:off x="4776470" y="1990700"/>
            <a:ext cx="2824480" cy="32613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eaLnBrk="0" hangingPunct="0"/>
            <a:r>
              <a:rPr lang="zh-CN" altLang="en-US" sz="20800" dirty="0"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</a:p>
        </p:txBody>
      </p:sp>
      <p:sp>
        <p:nvSpPr>
          <p:cNvPr id="15373" name="文本框 3"/>
          <p:cNvSpPr txBox="1"/>
          <p:nvPr/>
        </p:nvSpPr>
        <p:spPr>
          <a:xfrm>
            <a:off x="3693795" y="5849620"/>
            <a:ext cx="5634355" cy="701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4000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（他们、他的、他人）</a:t>
            </a:r>
          </a:p>
        </p:txBody>
      </p:sp>
      <p:sp>
        <p:nvSpPr>
          <p:cNvPr id="15374" name="文本框 2"/>
          <p:cNvSpPr txBox="1"/>
          <p:nvPr/>
        </p:nvSpPr>
        <p:spPr>
          <a:xfrm>
            <a:off x="5061268" y="240983"/>
            <a:ext cx="1846262" cy="1432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en-US" altLang="zh-CN" sz="8800">
                <a:solidFill>
                  <a:srgbClr val="FF0000"/>
                </a:solidFill>
                <a:latin typeface="锐字云字库中等线体1.0" panose="02010604000000000000" charset="-122"/>
                <a:ea typeface="锐字云字库中等线体1.0" panose="02010604000000000000" charset="-122"/>
              </a:rPr>
              <a:t>tā</a:t>
            </a:r>
          </a:p>
        </p:txBody>
      </p:sp>
    </p:spTree>
    <p:extLst>
      <p:ext uri="{BB962C8B-B14F-4D97-AF65-F5344CB8AC3E}">
        <p14:creationId xmlns:p14="http://schemas.microsoft.com/office/powerpoint/2010/main" val="234716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表格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800318"/>
              </p:ext>
            </p:extLst>
          </p:nvPr>
        </p:nvGraphicFramePr>
        <p:xfrm>
          <a:off x="4297514" y="1647039"/>
          <a:ext cx="3835400" cy="3946525"/>
        </p:xfrm>
        <a:graphic>
          <a:graphicData uri="http://schemas.openxmlformats.org/drawingml/2006/table">
            <a:tbl>
              <a:tblPr/>
              <a:tblGrid>
                <a:gridCol w="19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72" name="文本框2"/>
          <p:cNvSpPr txBox="1"/>
          <p:nvPr/>
        </p:nvSpPr>
        <p:spPr>
          <a:xfrm>
            <a:off x="4776470" y="1911188"/>
            <a:ext cx="2852063" cy="329320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eaLnBrk="0" hangingPunct="0"/>
            <a:r>
              <a:rPr lang="zh-CN" altLang="en-US" sz="20800" dirty="0"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</a:p>
        </p:txBody>
      </p:sp>
      <p:sp>
        <p:nvSpPr>
          <p:cNvPr id="15373" name="文本框 3"/>
          <p:cNvSpPr txBox="1"/>
          <p:nvPr/>
        </p:nvSpPr>
        <p:spPr>
          <a:xfrm>
            <a:off x="2408334" y="5831209"/>
            <a:ext cx="7954866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（大地   土地   天地   田地    林地）</a:t>
            </a:r>
          </a:p>
        </p:txBody>
      </p:sp>
      <p:sp>
        <p:nvSpPr>
          <p:cNvPr id="15374" name="文本框 2"/>
          <p:cNvSpPr txBox="1"/>
          <p:nvPr/>
        </p:nvSpPr>
        <p:spPr>
          <a:xfrm>
            <a:off x="5061268" y="240983"/>
            <a:ext cx="1846262" cy="1432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en-US" altLang="zh-CN" sz="8800" dirty="0" err="1">
                <a:solidFill>
                  <a:srgbClr val="FF0000"/>
                </a:solidFill>
                <a:latin typeface="锐字云字库中等线体1.0" panose="02010604000000000000" charset="-122"/>
                <a:ea typeface="锐字云字库中等线体1.0" panose="02010604000000000000" charset="-122"/>
              </a:rPr>
              <a:t>dÌ</a:t>
            </a:r>
            <a:endParaRPr lang="en-US" altLang="zh-CN" sz="8800" dirty="0">
              <a:solidFill>
                <a:srgbClr val="FF0000"/>
              </a:solidFill>
              <a:latin typeface="锐字云字库中等线体1.0" panose="02010604000000000000" charset="-122"/>
              <a:ea typeface="锐字云字库中等线体1.0" panose="02010604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680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1535" y="624205"/>
            <a:ext cx="9547225" cy="949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ā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        h</a:t>
            </a:r>
            <a:r>
              <a:rPr lang="zh-CN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é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shu</a:t>
            </a:r>
            <a:r>
              <a:rPr lang="zh-CN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ō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 y</a:t>
            </a:r>
            <a:r>
              <a:rPr lang="zh-CN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ě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                de     t</a:t>
            </a:r>
            <a:r>
              <a:rPr lang="zh-CN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ī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n</a:t>
            </a:r>
            <a:r>
              <a:rPr lang="zh-CN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ɡ</a:t>
            </a:r>
            <a:endParaRPr lang="en-US" altLang="zh-CN" sz="240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lvl="0" algn="just" eaLnBrk="1" hangingPunct="1"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2771" name="矩形 2"/>
          <p:cNvSpPr/>
          <p:nvPr/>
        </p:nvSpPr>
        <p:spPr>
          <a:xfrm>
            <a:off x="851535" y="1419860"/>
            <a:ext cx="112045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buFont typeface="Arial" panose="020B0604020202020204" pitchFamily="34" charset="0"/>
              <a:buNone/>
            </a:pPr>
            <a:r>
              <a:rPr lang="zh-CN" altLang="zh-CN" sz="3600" dirty="0">
                <a:latin typeface="Calibri" panose="020F0502020204030204" charset="0"/>
                <a:ea typeface="宋体" panose="02010600030101010101" pitchFamily="2" charset="-122"/>
              </a:rPr>
              <a:t>他们</a:t>
            </a:r>
            <a:r>
              <a:rPr lang="en-US" altLang="zh-CN" sz="3600" dirty="0">
                <a:latin typeface="Calibri" panose="020F0502020204030204" charset="0"/>
                <a:ea typeface="宋体" panose="02010600030101010101" pitchFamily="2" charset="-122"/>
              </a:rPr>
              <a:t>    </a:t>
            </a:r>
            <a:r>
              <a:rPr lang="zh-CN" altLang="zh-CN" sz="3600" dirty="0">
                <a:latin typeface="Calibri" panose="020F0502020204030204" charset="0"/>
                <a:ea typeface="宋体" panose="02010600030101010101" pitchFamily="2" charset="-122"/>
              </a:rPr>
              <a:t>小 河</a:t>
            </a:r>
            <a:r>
              <a:rPr lang="en-US" altLang="zh-CN" sz="3600" dirty="0">
                <a:latin typeface="Calibri" panose="020F0502020204030204" charset="0"/>
                <a:ea typeface="宋体" panose="02010600030101010101" pitchFamily="2" charset="-122"/>
              </a:rPr>
              <a:t>     </a:t>
            </a:r>
            <a:r>
              <a:rPr lang="zh-CN" altLang="zh-CN" sz="3600" dirty="0">
                <a:latin typeface="Calibri" panose="020F0502020204030204" charset="0"/>
                <a:ea typeface="宋体" panose="02010600030101010101" pitchFamily="2" charset="-122"/>
              </a:rPr>
              <a:t>说 话</a:t>
            </a:r>
            <a:r>
              <a:rPr lang="en-US" altLang="zh-CN" sz="3600" dirty="0">
                <a:latin typeface="Calibri" panose="020F0502020204030204" charset="0"/>
                <a:ea typeface="宋体" panose="02010600030101010101" pitchFamily="2" charset="-122"/>
              </a:rPr>
              <a:t>     </a:t>
            </a:r>
            <a:r>
              <a:rPr lang="zh-CN" altLang="zh-CN" sz="3600" dirty="0">
                <a:latin typeface="Calibri" panose="020F0502020204030204" charset="0"/>
                <a:ea typeface="宋体" panose="02010600030101010101" pitchFamily="2" charset="-122"/>
              </a:rPr>
              <a:t>也 是</a:t>
            </a:r>
            <a:r>
              <a:rPr lang="en-US" altLang="zh-CN" sz="3600" dirty="0">
                <a:latin typeface="Calibri" panose="020F0502020204030204" charset="0"/>
                <a:ea typeface="宋体" panose="02010600030101010101" pitchFamily="2" charset="-122"/>
              </a:rPr>
              <a:t>     </a:t>
            </a:r>
            <a:r>
              <a:rPr lang="zh-CN" altLang="zh-CN" sz="3600" dirty="0">
                <a:latin typeface="Calibri" panose="020F0502020204030204" charset="0"/>
                <a:ea typeface="宋体" panose="02010600030101010101" pitchFamily="2" charset="-122"/>
              </a:rPr>
              <a:t>飞快地</a:t>
            </a:r>
            <a:r>
              <a:rPr lang="en-US" altLang="zh-CN" sz="3600" dirty="0">
                <a:latin typeface="Calibri" panose="020F0502020204030204" charset="0"/>
                <a:ea typeface="宋体" panose="02010600030101010101" pitchFamily="2" charset="-122"/>
              </a:rPr>
              <a:t>     </a:t>
            </a:r>
            <a:r>
              <a:rPr lang="zh-CN" altLang="zh-CN" sz="3600" dirty="0">
                <a:latin typeface="Calibri" panose="020F0502020204030204" charset="0"/>
                <a:ea typeface="宋体" panose="02010600030101010101" pitchFamily="2" charset="-122"/>
              </a:rPr>
              <a:t>听 见 </a:t>
            </a:r>
            <a:endParaRPr lang="zh-CN" altLang="en-US" sz="3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4620" y="2312035"/>
            <a:ext cx="91363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ku</a:t>
            </a:r>
            <a:r>
              <a:rPr lang="zh-CN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à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i       zhu</a:t>
            </a:r>
            <a:r>
              <a:rPr lang="zh-CN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ō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      j</a:t>
            </a:r>
            <a:r>
              <a:rPr lang="zh-CN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í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    zh</a:t>
            </a:r>
            <a:r>
              <a:rPr lang="zh-CN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í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       x</a:t>
            </a:r>
            <a:r>
              <a:rPr lang="zh-CN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í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n</a:t>
            </a:r>
            <a:r>
              <a:rPr lang="zh-CN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ɡ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    s</a:t>
            </a:r>
            <a:r>
              <a:rPr lang="zh-CN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ǐ</a:t>
            </a:r>
            <a:endParaRPr lang="en-US" altLang="zh-CN" sz="240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2773" name="矩形 4"/>
          <p:cNvSpPr/>
          <p:nvPr/>
        </p:nvSpPr>
        <p:spPr>
          <a:xfrm>
            <a:off x="851535" y="2895600"/>
            <a:ext cx="96894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latin typeface="Calibri" panose="020F0502020204030204" charset="0"/>
                <a:ea typeface="宋体" panose="02010600030101010101" pitchFamily="2" charset="-122"/>
              </a:rPr>
              <a:t>一 块儿   捉虫子     急得    直 哭     不 行     淹死 </a:t>
            </a:r>
          </a:p>
        </p:txBody>
      </p:sp>
      <p:sp>
        <p:nvSpPr>
          <p:cNvPr id="6" name="矩形 5"/>
          <p:cNvSpPr/>
          <p:nvPr/>
        </p:nvSpPr>
        <p:spPr>
          <a:xfrm>
            <a:off x="995680" y="3778250"/>
            <a:ext cx="91522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ɡēn           hū           hǎn         shēn          ɡē            xìn </a:t>
            </a:r>
            <a:endParaRPr lang="en-US" altLang="zh-CN" sz="240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2775" name="矩形 6"/>
          <p:cNvSpPr/>
          <p:nvPr/>
        </p:nvSpPr>
        <p:spPr>
          <a:xfrm>
            <a:off x="995680" y="4361815"/>
            <a:ext cx="99453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buFont typeface="Arial" panose="020B0604020202020204" pitchFamily="34" charset="0"/>
              <a:buNone/>
            </a:pPr>
            <a:r>
              <a:rPr lang="zh-CN" altLang="zh-CN" sz="3600" dirty="0">
                <a:latin typeface="Calibri" panose="020F0502020204030204" charset="0"/>
                <a:ea typeface="宋体" panose="02010600030101010101" pitchFamily="2" charset="-122"/>
              </a:rPr>
              <a:t>跟 着  </a:t>
            </a:r>
            <a:r>
              <a:rPr lang="en-US" altLang="zh-CN" sz="3600" dirty="0">
                <a:latin typeface="Calibri" panose="020F0502020204030204" charset="0"/>
                <a:ea typeface="宋体" panose="02010600030101010101" pitchFamily="2" charset="-122"/>
              </a:rPr>
              <a:t>    </a:t>
            </a:r>
            <a:r>
              <a:rPr lang="zh-CN" altLang="zh-CN" sz="3600" dirty="0">
                <a:latin typeface="Calibri" panose="020F0502020204030204" charset="0"/>
                <a:ea typeface="宋体" panose="02010600030101010101" pitchFamily="2" charset="-122"/>
              </a:rPr>
              <a:t>忽 然</a:t>
            </a:r>
            <a:r>
              <a:rPr lang="en-US" altLang="zh-CN" sz="3600" dirty="0">
                <a:latin typeface="Calibri" panose="020F0502020204030204" charset="0"/>
                <a:ea typeface="宋体" panose="02010600030101010101" pitchFamily="2" charset="-122"/>
              </a:rPr>
              <a:t>     </a:t>
            </a:r>
            <a:r>
              <a:rPr lang="zh-CN" altLang="zh-CN" sz="3600" dirty="0">
                <a:latin typeface="Calibri" panose="020F0502020204030204" charset="0"/>
                <a:ea typeface="宋体" panose="02010600030101010101" pitchFamily="2" charset="-122"/>
              </a:rPr>
              <a:t>喊 叫</a:t>
            </a:r>
            <a:r>
              <a:rPr lang="en-US" altLang="zh-CN" sz="3600" dirty="0">
                <a:latin typeface="Calibri" panose="020F0502020204030204" charset="0"/>
                <a:ea typeface="宋体" panose="02010600030101010101" pitchFamily="2" charset="-122"/>
              </a:rPr>
              <a:t>     </a:t>
            </a:r>
            <a:r>
              <a:rPr lang="zh-CN" altLang="zh-CN" sz="3600" dirty="0">
                <a:latin typeface="Calibri" panose="020F0502020204030204" charset="0"/>
                <a:ea typeface="宋体" panose="02010600030101010101" pitchFamily="2" charset="-122"/>
              </a:rPr>
              <a:t>身 边</a:t>
            </a:r>
            <a:r>
              <a:rPr lang="en-US" altLang="zh-CN" sz="3600" dirty="0">
                <a:latin typeface="Calibri" panose="020F0502020204030204" charset="0"/>
                <a:ea typeface="宋体" panose="02010600030101010101" pitchFamily="2" charset="-122"/>
              </a:rPr>
              <a:t>     </a:t>
            </a:r>
            <a:r>
              <a:rPr lang="zh-CN" altLang="zh-CN" sz="3600" dirty="0">
                <a:latin typeface="Calibri" panose="020F0502020204030204" charset="0"/>
                <a:ea typeface="宋体" panose="02010600030101010101" pitchFamily="2" charset="-122"/>
              </a:rPr>
              <a:t>哥 哥</a:t>
            </a:r>
            <a:r>
              <a:rPr lang="en-US" altLang="zh-CN" sz="3600" dirty="0">
                <a:latin typeface="Calibri" panose="020F0502020204030204" charset="0"/>
                <a:ea typeface="宋体" panose="02010600030101010101" pitchFamily="2" charset="-122"/>
              </a:rPr>
              <a:t>     </a:t>
            </a:r>
            <a:r>
              <a:rPr lang="zh-CN" altLang="zh-CN" sz="3600" dirty="0">
                <a:latin typeface="Calibri" panose="020F0502020204030204" charset="0"/>
                <a:ea typeface="宋体" panose="02010600030101010101" pitchFamily="2" charset="-122"/>
              </a:rPr>
              <a:t>不信</a:t>
            </a:r>
            <a:endParaRPr lang="zh-CN" altLang="en-US" sz="3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824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532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3252" name="图片 53251" descr="1_爱奇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" y="-404495"/>
            <a:ext cx="12122785" cy="7666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矩形 53252"/>
          <p:cNvSpPr/>
          <p:nvPr/>
        </p:nvSpPr>
        <p:spPr>
          <a:xfrm>
            <a:off x="4367213" y="0"/>
            <a:ext cx="6300787" cy="3931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小公鸡和小鸭子一块儿出去玩。</a:t>
            </a:r>
            <a:endParaRPr lang="en-US" altLang="zh-CN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/>
            <a:r>
              <a: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他们走进草地里。小公鸡找到了许多虫子，吃得很欢。小鸭子捉不到虫子，急得直哭。小公鸡看见了，捉到虫子就给小鸭子吃。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67530" y="0"/>
            <a:ext cx="641985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6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67530" y="1111885"/>
            <a:ext cx="591185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54273" descr="2_爱奇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10" y="1465580"/>
            <a:ext cx="12349480" cy="553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标题 54274"/>
          <p:cNvSpPr>
            <a:spLocks noGrp="1"/>
          </p:cNvSpPr>
          <p:nvPr>
            <p:ph type="title"/>
          </p:nvPr>
        </p:nvSpPr>
        <p:spPr>
          <a:xfrm>
            <a:off x="1524000" y="620713"/>
            <a:ext cx="9144000" cy="3441700"/>
          </a:xfrm>
        </p:spPr>
        <p:txBody>
          <a:bodyPr>
            <a:normAutofit fontScale="90000"/>
          </a:bodyPr>
          <a:lstStyle/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他们走到小河边。小鸭子说：“公鸡弟弟，我到河里捉鱼给你吃。”小公鸡说：“我也去。”小鸭子说：“不行，不行，你不会游泳，会淹死的！”小公鸡不信，偷偷地跟在小鸭子后面，也下了水。   </a:t>
            </a:r>
            <a:b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小鸭子正在水里捉鱼，忽然，听见小公鸡喊救命。它飞快地游到小公鸡身边，让小公鸡爬到自己的背上。小公鸡上了岸，笑着对小鸭子说：“鸭子哥哥，谢谢你。”</a:t>
            </a:r>
            <a:b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4000" y="2308225"/>
            <a:ext cx="78994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rgbClr val="0066FF"/>
                </a:solidFill>
                <a:sym typeface="+mn-ea"/>
              </a:rPr>
              <a:t>④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24000" y="123825"/>
            <a:ext cx="7226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0070C0"/>
                </a:solidFill>
                <a:sym typeface="+mn-ea"/>
              </a:rPr>
              <a:t>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60" y="2865438"/>
            <a:ext cx="3648075" cy="403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33" y="2865438"/>
            <a:ext cx="3419475" cy="400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矩形 1"/>
          <p:cNvSpPr/>
          <p:nvPr/>
        </p:nvSpPr>
        <p:spPr>
          <a:xfrm>
            <a:off x="1371600" y="391160"/>
            <a:ext cx="7643813" cy="10972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小公鸡和小鸭子一块儿出去玩。</a:t>
            </a:r>
            <a:endParaRPr lang="zh-CN" altLang="en-US" sz="4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6615" y="1989455"/>
            <a:ext cx="9797415" cy="762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   ）和（    ）一块儿（      ）。</a:t>
            </a:r>
          </a:p>
        </p:txBody>
      </p:sp>
      <p:sp>
        <p:nvSpPr>
          <p:cNvPr id="8197" name="WordArt 6"/>
          <p:cNvSpPr>
            <a:spLocks noTextEdit="1"/>
          </p:cNvSpPr>
          <p:nvPr/>
        </p:nvSpPr>
        <p:spPr>
          <a:xfrm>
            <a:off x="9120188" y="6308725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 lnSpcReduction="10000"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9" name="矩形 9"/>
          <p:cNvSpPr/>
          <p:nvPr/>
        </p:nvSpPr>
        <p:spPr>
          <a:xfrm>
            <a:off x="5877560" y="251460"/>
            <a:ext cx="10356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ku</a:t>
            </a:r>
            <a:r>
              <a:rPr lang="zh-CN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à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ir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5" name="Rectangle 1"/>
          <p:cNvSpPr/>
          <p:nvPr/>
        </p:nvSpPr>
        <p:spPr>
          <a:xfrm>
            <a:off x="5493385" y="1349217"/>
            <a:ext cx="3857625" cy="6400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0" hangingPunct="0"/>
            <a:r>
              <a:rPr lang="zh-CN" altLang="en-US" sz="3600" b="1" dirty="0">
                <a:solidFill>
                  <a:srgbClr val="00CC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（一起）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7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图片 53251" descr="1_爱奇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" y="-404495"/>
            <a:ext cx="12122785" cy="7666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Text Box 3"/>
          <p:cNvSpPr txBox="1"/>
          <p:nvPr/>
        </p:nvSpPr>
        <p:spPr>
          <a:xfrm>
            <a:off x="3429000" y="3276600"/>
            <a:ext cx="3962400" cy="3657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>
              <a:spcBef>
                <a:spcPct val="50000"/>
              </a:spcBef>
              <a:buClrTx/>
              <a:buFont typeface="Monotype Sorts" pitchFamily="2" charset="2"/>
              <a:buNone/>
            </a:pPr>
            <a:endParaRPr lang="zh-CN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2532" name="Rectangle 5"/>
          <p:cNvSpPr/>
          <p:nvPr/>
        </p:nvSpPr>
        <p:spPr>
          <a:xfrm>
            <a:off x="5426552" y="287020"/>
            <a:ext cx="607758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>
              <a:buClrTx/>
              <a:buFont typeface="Monotype Sorts" pitchFamily="2" charset="2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看一看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仔细观察图，图上有什么？</a:t>
            </a:r>
          </a:p>
        </p:txBody>
      </p:sp>
      <p:sp>
        <p:nvSpPr>
          <p:cNvPr id="22533" name="Text Box 6"/>
          <p:cNvSpPr txBox="1"/>
          <p:nvPr/>
        </p:nvSpPr>
        <p:spPr>
          <a:xfrm>
            <a:off x="4754245" y="1078865"/>
            <a:ext cx="7848600" cy="11582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>
              <a:spcBef>
                <a:spcPct val="50000"/>
              </a:spcBef>
              <a:buClrTx/>
              <a:buFont typeface="Monotype Sorts" pitchFamily="2" charset="2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说一说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相互说说他们来到了什么地方？</a:t>
            </a:r>
          </a:p>
          <a:p>
            <a:pPr lvl="0" indent="0" algn="ctr">
              <a:spcBef>
                <a:spcPct val="50000"/>
              </a:spcBef>
              <a:buClrTx/>
              <a:buFont typeface="Monotype Sorts" pitchFamily="2" charset="2"/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图片 53251" descr="1_爱奇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80" y="-404495"/>
            <a:ext cx="12461875" cy="739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Rectangle 4"/>
          <p:cNvSpPr/>
          <p:nvPr/>
        </p:nvSpPr>
        <p:spPr>
          <a:xfrm>
            <a:off x="4418330" y="428625"/>
            <a:ext cx="7284085" cy="1188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/>
              <a:t>    </a:t>
            </a:r>
            <a:r>
              <a:rPr lang="zh-CN" altLang="en-US" sz="3600" b="1" dirty="0">
                <a:solidFill>
                  <a:schemeClr val="tx1"/>
                </a:solidFill>
              </a:rPr>
              <a:t>小公鸡找到了</a:t>
            </a:r>
            <a:r>
              <a:rPr lang="zh-CN" altLang="en-US" sz="3600" b="1" dirty="0">
                <a:solidFill>
                  <a:srgbClr val="FF0000"/>
                </a:solidFill>
              </a:rPr>
              <a:t>许多</a:t>
            </a:r>
            <a:r>
              <a:rPr lang="zh-CN" altLang="en-US" sz="3600" b="1" dirty="0">
                <a:solidFill>
                  <a:schemeClr val="tx1"/>
                </a:solidFill>
              </a:rPr>
              <a:t>虫子，</a:t>
            </a:r>
            <a:r>
              <a:rPr lang="zh-CN" altLang="en-US" sz="3600" b="1" dirty="0">
                <a:solidFill>
                  <a:srgbClr val="FF0000"/>
                </a:solidFill>
              </a:rPr>
              <a:t>吃得很欢</a:t>
            </a:r>
            <a:r>
              <a:rPr lang="zh-CN" altLang="en-US" sz="3600" b="1" dirty="0">
                <a:solidFill>
                  <a:schemeClr val="tx1"/>
                </a:solidFill>
              </a:rPr>
              <a:t>。小鸭子捉不到虫子，</a:t>
            </a:r>
            <a:r>
              <a:rPr lang="zh-CN" altLang="en-US" sz="3600" b="1" dirty="0">
                <a:solidFill>
                  <a:srgbClr val="FF0000"/>
                </a:solidFill>
              </a:rPr>
              <a:t>急得直哭</a:t>
            </a:r>
            <a:r>
              <a:rPr lang="zh-CN" altLang="en-US" sz="3600" b="1" dirty="0">
                <a:solidFill>
                  <a:schemeClr val="tx1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文本占位符 48130"/>
          <p:cNvPicPr>
            <a:picLocks noGrp="1"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-15875" y="-12065"/>
            <a:ext cx="12348845" cy="6870065"/>
          </a:xfrm>
        </p:spPr>
      </p:pic>
      <p:sp>
        <p:nvSpPr>
          <p:cNvPr id="48133" name="矩形 48132"/>
          <p:cNvSpPr/>
          <p:nvPr/>
        </p:nvSpPr>
        <p:spPr>
          <a:xfrm>
            <a:off x="4470400" y="750253"/>
            <a:ext cx="58674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5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小公鸡和小鸭子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图片 53251" descr="1_爱奇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80" y="-404495"/>
            <a:ext cx="12461875" cy="739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1303867" y="10372"/>
            <a:ext cx="9215967" cy="180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1.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为什么小公鸡捉到很多虫子？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2.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为什么小鸭子捉不到虫子？</a:t>
            </a:r>
          </a:p>
        </p:txBody>
      </p:sp>
      <p:pic>
        <p:nvPicPr>
          <p:cNvPr id="2457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392" y="10372"/>
            <a:ext cx="2080683" cy="192828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39794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1" y="1604433"/>
            <a:ext cx="3608916" cy="42587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24844" t="5202" r="18512"/>
          <a:stretch>
            <a:fillRect/>
          </a:stretch>
        </p:blipFill>
        <p:spPr>
          <a:xfrm>
            <a:off x="6959600" y="1604433"/>
            <a:ext cx="3738033" cy="4440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文本框 3"/>
          <p:cNvSpPr txBox="1"/>
          <p:nvPr/>
        </p:nvSpPr>
        <p:spPr>
          <a:xfrm>
            <a:off x="1301751" y="683684"/>
            <a:ext cx="9215967" cy="661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3735" b="1" dirty="0">
                <a:latin typeface="Calibri" panose="020F0502020204030204" charset="0"/>
                <a:ea typeface="宋体" panose="02010600030101010101" pitchFamily="2" charset="-122"/>
              </a:rPr>
              <a:t>仔细观察两幅图，你能发现什么？</a:t>
            </a:r>
          </a:p>
        </p:txBody>
      </p:sp>
      <p:sp>
        <p:nvSpPr>
          <p:cNvPr id="6" name="椭圆 5"/>
          <p:cNvSpPr/>
          <p:nvPr/>
        </p:nvSpPr>
        <p:spPr>
          <a:xfrm>
            <a:off x="1191684" y="2110317"/>
            <a:ext cx="1270000" cy="812800"/>
          </a:xfrm>
          <a:prstGeom prst="ellipse">
            <a:avLst/>
          </a:prstGeom>
          <a:noFill/>
          <a:ln w="57150">
            <a:solidFill>
              <a:srgbClr val="CC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970617" y="5200651"/>
            <a:ext cx="1536700" cy="893233"/>
          </a:xfrm>
          <a:prstGeom prst="ellipse">
            <a:avLst/>
          </a:prstGeom>
          <a:noFill/>
          <a:ln w="57150">
            <a:solidFill>
              <a:srgbClr val="CC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93417" y="1972733"/>
            <a:ext cx="1399117" cy="1081617"/>
          </a:xfrm>
          <a:prstGeom prst="ellipse">
            <a:avLst/>
          </a:prstGeom>
          <a:noFill/>
          <a:ln w="57150">
            <a:solidFill>
              <a:srgbClr val="CC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721600" y="4762500"/>
            <a:ext cx="1860551" cy="1191684"/>
          </a:xfrm>
          <a:prstGeom prst="ellipse">
            <a:avLst/>
          </a:prstGeom>
          <a:noFill/>
          <a:ln w="57150">
            <a:solidFill>
              <a:srgbClr val="CC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8100" y="1623484"/>
            <a:ext cx="1727200" cy="661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73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尖尖的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91251" y="3128433"/>
            <a:ext cx="1729316" cy="661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73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扁扁的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71333" y="5060951"/>
            <a:ext cx="1729317" cy="661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73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分开的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96000" y="5010151"/>
            <a:ext cx="1729317" cy="661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73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相连的</a:t>
            </a:r>
          </a:p>
        </p:txBody>
      </p:sp>
    </p:spTree>
    <p:extLst>
      <p:ext uri="{BB962C8B-B14F-4D97-AF65-F5344CB8AC3E}">
        <p14:creationId xmlns:p14="http://schemas.microsoft.com/office/powerpoint/2010/main" val="23263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2284" y="1221317"/>
            <a:ext cx="10752667" cy="3663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因为小公鸡的脚趾（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zhǐ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）是分开的，跑得快，而他的嘴又是尖尖的，所以小公鸡很好捉到虫子。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小鸭子的脚趾间有蹼（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pú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）相连，在地上跑不快，他的嘴又是扁扁的，所以捉不到虫子。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65917" y="5253567"/>
            <a:ext cx="6906684" cy="6610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因为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所以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……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图片 53251" descr="1_爱奇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80" y="-404495"/>
            <a:ext cx="12461875" cy="739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矩形 20"/>
          <p:cNvSpPr/>
          <p:nvPr/>
        </p:nvSpPr>
        <p:spPr>
          <a:xfrm>
            <a:off x="3574098" y="1117283"/>
            <a:ext cx="764381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小鸭子捉不到虫子，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急得直哭</a:t>
            </a:r>
            <a:r>
              <a:rPr lang="zh-CN" altLang="zh-CN" sz="3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659813" y="105410"/>
            <a:ext cx="714375" cy="10972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</a:t>
            </a:r>
            <a:endParaRPr lang="zh-CN" altLang="zh-CN" sz="4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189605" y="2503488"/>
            <a:ext cx="7772400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CC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小鸭子心想：</a:t>
            </a:r>
            <a:r>
              <a:rPr lang="zh-CN" altLang="en-US" sz="3600" b="1" dirty="0">
                <a:solidFill>
                  <a:srgbClr val="CC00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（               ）</a:t>
            </a:r>
            <a:r>
              <a:rPr lang="zh-CN" altLang="en-US" sz="3600" b="1" dirty="0">
                <a:solidFill>
                  <a:srgbClr val="CC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图片 53251" descr="1_爱奇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80" y="-404495"/>
            <a:ext cx="12461875" cy="739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217545" y="34925"/>
            <a:ext cx="8429625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-4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小公鸡看见了，</a:t>
            </a:r>
            <a:r>
              <a:rPr kumimoji="0" lang="zh-CN" altLang="en-US" sz="4000" b="1" i="0" u="none" strike="noStrike" kern="1200" cap="none" spc="-4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捉</a:t>
            </a:r>
            <a:r>
              <a:rPr kumimoji="0" lang="zh-CN" altLang="en-US" sz="4000" b="1" i="0" u="none" strike="noStrike" kern="1200" cap="none" spc="-4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到虫子就给小鸭子吃</a:t>
            </a:r>
            <a:r>
              <a:rPr kumimoji="0" lang="zh-CN" altLang="zh-CN" sz="4000" b="1" i="0" u="none" strike="noStrike" kern="1200" cap="none" spc="-4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50005" y="1445578"/>
            <a:ext cx="7643813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-7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这是一只（          ）的小公鸡</a:t>
            </a:r>
            <a:r>
              <a:rPr kumimoji="0" lang="zh-CN" altLang="zh-CN" sz="3600" b="1" i="0" u="none" strike="noStrike" kern="1200" cap="none" spc="-7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图片 53251" descr="1_爱奇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80" y="-404495"/>
            <a:ext cx="12461875" cy="739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2"/>
          <p:cNvSpPr txBox="1">
            <a:spLocks noChangeArrowheads="1"/>
          </p:cNvSpPr>
          <p:nvPr/>
        </p:nvSpPr>
        <p:spPr bwMode="auto">
          <a:xfrm>
            <a:off x="3774758" y="121920"/>
            <a:ext cx="6643688" cy="2474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4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他们走进草地里。小公鸡找到了许多虫子，吃得很欢。小鸭子捉不到虫子，急得直哭。小公鸡看见了，捉到虫子就给小鸭子吃。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 noChangeArrowheads="1"/>
          </p:cNvSpPr>
          <p:nvPr>
            <p:ph idx="1"/>
          </p:nvPr>
        </p:nvSpPr>
        <p:spPr>
          <a:xfrm>
            <a:off x="151130" y="203835"/>
            <a:ext cx="12059285" cy="2376170"/>
          </a:xfrm>
        </p:spPr>
        <p:txBody>
          <a:bodyPr vert="horz" wrap="square" lIns="91440" tIns="45720" rIns="91440" bIns="45720" numCol="1" anchor="t" anchorCtr="0" compatLnSpc="1"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ts val="4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-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r>
              <a:rPr kumimoji="0" lang="zh-CN" altLang="en-US" sz="9600" b="1" i="0" u="none" strike="noStrike" kern="0" cap="none" spc="-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3600" b="1" i="0" u="none" strike="noStrike" kern="0" cap="none" spc="-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他们走到小河边。小鸭子说：“公鸡弟弟，我到河里捉鱼给你吃。”小公鸡说：“我也去。”小鸭子说：“不行，不行，你不会游泳，会淹死的！”小公鸡不信，</a:t>
            </a:r>
            <a:r>
              <a:rPr kumimoji="0" lang="zh-CN" altLang="en-US" sz="3600" b="1" i="0" u="none" strike="noStrike" kern="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偷偷地</a:t>
            </a:r>
            <a:r>
              <a:rPr kumimoji="0" lang="zh-CN" altLang="en-US" sz="3600" b="1" i="0" u="none" strike="noStrike" kern="0" cap="none" spc="-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跟在小鸭子后面，也下了水。</a:t>
            </a:r>
          </a:p>
        </p:txBody>
      </p:sp>
      <p:pic>
        <p:nvPicPr>
          <p:cNvPr id="512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0" y="2681605"/>
            <a:ext cx="4015105" cy="400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2681605"/>
            <a:ext cx="4003040" cy="403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verImg" descr="http://t2.baidu.com/it/u=3782286802,2262209071&amp;fm=23&amp;gp=0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1905" y="0"/>
            <a:ext cx="121951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云形标注 36867"/>
          <p:cNvSpPr>
            <a:spLocks noChangeArrowheads="1"/>
          </p:cNvSpPr>
          <p:nvPr/>
        </p:nvSpPr>
        <p:spPr bwMode="auto">
          <a:xfrm rot="12035119">
            <a:off x="4542155" y="374015"/>
            <a:ext cx="3976370" cy="2125345"/>
          </a:xfrm>
          <a:prstGeom prst="cloudCallout">
            <a:avLst>
              <a:gd name="adj1" fmla="val 24273"/>
              <a:gd name="adj2" fmla="val -72532"/>
            </a:avLst>
          </a:prstGeom>
          <a:solidFill>
            <a:srgbClr val="A56AD2"/>
          </a:solidFill>
          <a:ln w="9525">
            <a:noFill/>
            <a:round/>
          </a:ln>
        </p:spPr>
        <p:txBody>
          <a:bodyPr/>
          <a:lstStyle/>
          <a:p>
            <a:pPr lvl="0" algn="ctr" eaLnBrk="1" hangingPunct="1"/>
            <a:endParaRPr lang="zh-CN" altLang="en-US" sz="3000" dirty="0">
              <a:solidFill>
                <a:srgbClr val="000099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4753293" y="842010"/>
            <a:ext cx="32861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公鸡弟弟，我到河里捉鱼给你吃。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hoverImg" descr="http://t2.baidu.com/it/u=3782286802,2262209071&amp;fm=23&amp;gp=0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22860" y="0"/>
            <a:ext cx="1223708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36867"/>
          <p:cNvSpPr>
            <a:spLocks noChangeArrowheads="1"/>
          </p:cNvSpPr>
          <p:nvPr/>
        </p:nvSpPr>
        <p:spPr bwMode="auto">
          <a:xfrm rot="12035119">
            <a:off x="4492625" y="300038"/>
            <a:ext cx="3941763" cy="2451100"/>
          </a:xfrm>
          <a:prstGeom prst="cloudCallout">
            <a:avLst>
              <a:gd name="adj1" fmla="val 24273"/>
              <a:gd name="adj2" fmla="val -72532"/>
            </a:avLst>
          </a:prstGeom>
          <a:solidFill>
            <a:srgbClr val="A56AD2"/>
          </a:solidFill>
          <a:ln w="9525">
            <a:noFill/>
            <a:round/>
          </a:ln>
        </p:spPr>
        <p:txBody>
          <a:bodyPr/>
          <a:lstStyle/>
          <a:p>
            <a:pPr lvl="0" algn="ctr" eaLnBrk="1" hangingPunct="1"/>
            <a:endParaRPr lang="zh-CN" altLang="en-US" sz="3000" dirty="0">
              <a:solidFill>
                <a:srgbClr val="000099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10125" y="714375"/>
            <a:ext cx="3214688" cy="1737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不</a:t>
            </a:r>
            <a:r>
              <a:rPr kumimoji="0" lang="zh-CN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行</a:t>
            </a:r>
            <a:r>
              <a:rPr kumimoji="0" lang="zh-CN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，不</a:t>
            </a:r>
            <a:r>
              <a:rPr kumimoji="0" lang="zh-CN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行</a:t>
            </a:r>
            <a:r>
              <a:rPr kumimoji="0" lang="zh-CN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，你不会游泳，会淹死的！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1"/>
          <p:cNvSpPr/>
          <p:nvPr/>
        </p:nvSpPr>
        <p:spPr>
          <a:xfrm>
            <a:off x="706120" y="963295"/>
            <a:ext cx="11287125" cy="228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l">
              <a:buClrTx/>
              <a:buFont typeface="Monotype Sorts" pitchFamily="2" charset="2"/>
              <a:buNone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     它们走到小河边。小鸭子说：“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公鸡弟弟，我到河里捉鱼给你吃。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”小公鸡说：“</a:t>
            </a:r>
            <a:r>
              <a:rPr lang="zh-CN" altLang="en-US" sz="3600" b="1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我也去。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”小鸭子说：“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不行，不行，你不会游泳，会淹死的！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”小公鸡不信，偷偷地跟在小鸭子后面，也下了水。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/>
          </p:cNvSpPr>
          <p:nvPr/>
        </p:nvSpPr>
        <p:spPr>
          <a:xfrm>
            <a:off x="4037965" y="1147445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读书要求</a:t>
            </a:r>
          </a:p>
        </p:txBody>
      </p:sp>
      <p:sp>
        <p:nvSpPr>
          <p:cNvPr id="6148" name="Rectangle 3"/>
          <p:cNvSpPr>
            <a:spLocks noGrp="1"/>
          </p:cNvSpPr>
          <p:nvPr/>
        </p:nvSpPr>
        <p:spPr>
          <a:xfrm>
            <a:off x="2628583" y="2332038"/>
            <a:ext cx="693420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spcBef>
                <a:spcPct val="20000"/>
              </a:spcBef>
            </a:pPr>
            <a:r>
              <a:rPr lang="zh-CN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自由朗读课文，注意读准字音，读通句子，难读的句子多读几遍。</a:t>
            </a:r>
          </a:p>
        </p:txBody>
      </p:sp>
    </p:spTree>
  </p:cSld>
  <p:clrMapOvr>
    <a:masterClrMapping/>
  </p:clrMapOvr>
  <p:transition spd="slow">
    <p:whee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https://wkretype.bdimg.com/retype/zoom/e5163b175acfa1c7aa00ccc4?pn=9&amp;x=0&amp;y=0&amp;raww=1080&amp;rawh=810&amp;o=jpg_6&amp;type=pic&amp;aimh=360&amp;md5sum=ce12cd7f42c923ad68a32c49b002a15e&amp;sign=5dfcf2ee67&amp;zoom=&amp;png=594198-826946&amp;jpg=1389147-1549451"/>
          <p:cNvPicPr>
            <a:picLocks noChangeAspect="1"/>
          </p:cNvPicPr>
          <p:nvPr/>
        </p:nvPicPr>
        <p:blipFill>
          <a:blip r:embed="rId2"/>
          <a:srcRect l="2561" t="14700" r="49090" b="29207"/>
          <a:stretch>
            <a:fillRect/>
          </a:stretch>
        </p:blipFill>
        <p:spPr>
          <a:xfrm>
            <a:off x="-29845" y="-31115"/>
            <a:ext cx="12216130" cy="6938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2"/>
          <p:cNvSpPr>
            <a:spLocks noGrp="1" noChangeArrowheads="1"/>
          </p:cNvSpPr>
          <p:nvPr>
            <p:ph idx="1"/>
          </p:nvPr>
        </p:nvSpPr>
        <p:spPr>
          <a:xfrm>
            <a:off x="536575" y="596900"/>
            <a:ext cx="11008360" cy="1471295"/>
          </a:xfrm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ts val="3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1" i="0" u="none" strike="noStrike" kern="0" cap="none" spc="-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小公鸡不信，偷偷地跟在小鸭子后面，也下了水。</a:t>
            </a:r>
            <a:br>
              <a:rPr kumimoji="0" lang="en-US" sz="3600" b="1" i="0" u="none" strike="noStrike" kern="0" cap="none" spc="-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endParaRPr kumimoji="0" lang="en-US" sz="3600" b="1" i="0" u="none" strike="noStrike" kern="0" cap="none" spc="-5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6600" b="1" i="0" u="none" strike="noStrike" kern="0" cap="none" spc="-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小公鸡不信，跟在小鸭子后面，也下了水。</a:t>
            </a:r>
            <a:endParaRPr kumimoji="0" lang="zh-CN" altLang="zh-CN" sz="16600" b="1" i="0" u="none" strike="noStrike" kern="0" cap="none" spc="-5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1" i="0" u="none" strike="noStrike" kern="0" cap="none" spc="-5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0" cap="none" spc="-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　　　　</a:t>
            </a:r>
            <a:br>
              <a:rPr kumimoji="0" lang="en-US" sz="3600" b="1" i="0" u="none" strike="noStrike" kern="0" cap="none" spc="-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endParaRPr kumimoji="0" lang="zh-CN" altLang="en-US" sz="3600" b="1" i="0" u="none" strike="noStrike" kern="0" cap="none" spc="-5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399155" y="469265"/>
            <a:ext cx="1524000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-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偷偷地</a:t>
            </a:r>
          </a:p>
        </p:txBody>
      </p:sp>
    </p:spTree>
    <p:extLst>
      <p:ext uri="{BB962C8B-B14F-4D97-AF65-F5344CB8AC3E}">
        <p14:creationId xmlns:p14="http://schemas.microsoft.com/office/powerpoint/2010/main" val="24992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54273" descr="2_爱奇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46990"/>
            <a:ext cx="12286615" cy="6955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69" name="矩形 1"/>
          <p:cNvSpPr/>
          <p:nvPr/>
        </p:nvSpPr>
        <p:spPr>
          <a:xfrm>
            <a:off x="77470" y="46990"/>
            <a:ext cx="12096115" cy="1554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l">
              <a:buClrTx/>
              <a:buFont typeface="Monotype Sorts" pitchFamily="2" charset="2"/>
              <a:buNone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      小鸭子正在水里捉鱼，忽然，听见小公鸡喊救命。它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飞快地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游到小公鸡身边，让小公鸡爬到自己的背上。小公鸡上了岸，笑着对小鸭子说：“鸭子哥哥，谢谢你。”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1"/>
          <p:cNvSpPr txBox="1"/>
          <p:nvPr/>
        </p:nvSpPr>
        <p:spPr>
          <a:xfrm>
            <a:off x="814917" y="1221317"/>
            <a:ext cx="10945283" cy="155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ts val="1200"/>
              </a:spcBef>
            </a:pPr>
            <a:r>
              <a:rPr lang="en-US" altLang="zh-CN" sz="4265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4265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小鸭子游到小公鸡身边。</a:t>
            </a:r>
            <a:endParaRPr lang="en-US" altLang="zh-CN" sz="4265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eaLnBrk="1" hangingPunct="1">
              <a:spcBef>
                <a:spcPts val="1200"/>
              </a:spcBef>
            </a:pPr>
            <a:r>
              <a:rPr lang="en-US" altLang="zh-CN" sz="4265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4265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小鸭子</a:t>
            </a:r>
            <a:r>
              <a:rPr lang="zh-CN" altLang="en-US" sz="4265" b="1" u="sng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飞快地</a:t>
            </a:r>
            <a:r>
              <a:rPr lang="zh-CN" altLang="en-US" sz="4265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游到小公鸡身边。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54273" descr="2_爱奇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46990"/>
            <a:ext cx="12286615" cy="6955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文本占位符 57346"/>
          <p:cNvSpPr>
            <a:spLocks noGrp="1"/>
          </p:cNvSpPr>
          <p:nvPr/>
        </p:nvSpPr>
        <p:spPr>
          <a:xfrm>
            <a:off x="753110" y="2838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zh-CN" altLang="en-US" dirty="0"/>
          </a:p>
          <a:p>
            <a:r>
              <a:rPr lang="zh-CN" altLang="en-US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小鸭子到河里</a:t>
            </a:r>
            <a:r>
              <a:rPr lang="en-US" altLang="zh-CN" sz="3900" b="1">
                <a:latin typeface="楷体" panose="02010609060101010101" pitchFamily="49" charset="-122"/>
                <a:ea typeface="楷体" panose="02010609060101010101" pitchFamily="49" charset="-122"/>
              </a:rPr>
              <a:t>____________</a:t>
            </a:r>
            <a:r>
              <a:rPr lang="zh-CN" altLang="en-US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，小公鸡也到河里，差点儿</a:t>
            </a:r>
            <a:r>
              <a:rPr lang="en-US" altLang="zh-CN" sz="3900" b="1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900" b="1">
                <a:latin typeface="楷体" panose="02010609060101010101" pitchFamily="49" charset="-122"/>
                <a:ea typeface="楷体" panose="02010609060101010101" pitchFamily="49" charset="-122"/>
              </a:rPr>
              <a:t>____________</a:t>
            </a:r>
            <a:r>
              <a:rPr lang="zh-CN" altLang="en-US" sz="3900" b="1" dirty="0">
                <a:latin typeface="楷体" panose="02010609060101010101" pitchFamily="49" charset="-122"/>
                <a:ea typeface="楷体" panose="02010609060101010101" pitchFamily="49" charset="-122"/>
              </a:rPr>
              <a:t>救了他。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E3F7941-A2C5-4B80-A682-F4FB65436FF4}"/>
              </a:ext>
            </a:extLst>
          </p:cNvPr>
          <p:cNvSpPr txBox="1"/>
          <p:nvPr/>
        </p:nvSpPr>
        <p:spPr>
          <a:xfrm>
            <a:off x="159031" y="1311966"/>
            <a:ext cx="127297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/>
              <a:t>    小公鸡</a:t>
            </a:r>
            <a:r>
              <a:rPr lang="zh-CN" altLang="en-US" sz="6000" b="1" u="sng" dirty="0"/>
              <a:t>              </a:t>
            </a:r>
            <a:r>
              <a:rPr lang="zh-CN" altLang="en-US" sz="6000" b="1" dirty="0"/>
              <a:t>地对小鸭子说：</a:t>
            </a:r>
            <a:endParaRPr lang="en-US" altLang="zh-CN" sz="6000" b="1" dirty="0"/>
          </a:p>
          <a:p>
            <a:r>
              <a:rPr lang="zh-CN" altLang="en-US" sz="6000" b="1" dirty="0"/>
              <a:t>“鸭子哥哥，谢谢你。”</a:t>
            </a:r>
            <a:endParaRPr lang="en-US" altLang="zh-CN" sz="6000" b="1" dirty="0"/>
          </a:p>
          <a:p>
            <a:r>
              <a:rPr lang="en-US" altLang="zh-CN" sz="6000" b="1" dirty="0"/>
              <a:t>    </a:t>
            </a:r>
            <a:r>
              <a:rPr lang="zh-CN" altLang="en-US" sz="6000" b="1" dirty="0"/>
              <a:t>小鸭子</a:t>
            </a:r>
            <a:r>
              <a:rPr lang="zh-CN" altLang="en-US" sz="6000" b="1" u="sng" dirty="0"/>
              <a:t>               </a:t>
            </a:r>
            <a:r>
              <a:rPr lang="zh-CN" altLang="en-US" sz="6000" b="1" dirty="0"/>
              <a:t>地说：“</a:t>
            </a:r>
            <a:r>
              <a:rPr lang="zh-CN" altLang="en-US" sz="6000" b="1" u="sng" dirty="0"/>
              <a:t>             </a:t>
            </a:r>
            <a:r>
              <a:rPr lang="zh-CN" altLang="en-US" sz="6000" b="1" dirty="0"/>
              <a:t>。”</a:t>
            </a:r>
          </a:p>
        </p:txBody>
      </p:sp>
    </p:spTree>
    <p:extLst>
      <p:ext uri="{BB962C8B-B14F-4D97-AF65-F5344CB8AC3E}">
        <p14:creationId xmlns:p14="http://schemas.microsoft.com/office/powerpoint/2010/main" val="2174946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54273" descr="2_爱奇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05" y="46990"/>
            <a:ext cx="12286615" cy="6955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 Box 8"/>
          <p:cNvSpPr txBox="1"/>
          <p:nvPr/>
        </p:nvSpPr>
        <p:spPr>
          <a:xfrm>
            <a:off x="4367213" y="1052513"/>
            <a:ext cx="30988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zh-CN" altLang="zh-CN" b="1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6628" name="Group 11"/>
          <p:cNvGrpSpPr/>
          <p:nvPr/>
        </p:nvGrpSpPr>
        <p:grpSpPr>
          <a:xfrm>
            <a:off x="1024160" y="450481"/>
            <a:ext cx="10208446" cy="1302282"/>
            <a:chOff x="1087" y="788"/>
            <a:chExt cx="3189" cy="898"/>
          </a:xfrm>
        </p:grpSpPr>
        <p:sp>
          <p:nvSpPr>
            <p:cNvPr id="26636" name="Text Box 7"/>
            <p:cNvSpPr txBox="1"/>
            <p:nvPr/>
          </p:nvSpPr>
          <p:spPr>
            <a:xfrm>
              <a:off x="1625" y="788"/>
              <a:ext cx="2010" cy="1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200" b="1">
                  <a:solidFill>
                    <a:srgbClr val="0066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   </a:t>
              </a:r>
              <a:endParaRPr lang="en-US" altLang="zh-CN" sz="32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34" name="Text Box 9"/>
            <p:cNvSpPr txBox="1"/>
            <p:nvPr/>
          </p:nvSpPr>
          <p:spPr>
            <a:xfrm>
              <a:off x="1087" y="1203"/>
              <a:ext cx="3189" cy="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4000" b="1" dirty="0">
                  <a:solidFill>
                    <a:srgbClr val="0066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你从小公鸡和小鸭子身上学到了什么？</a:t>
              </a:r>
            </a:p>
          </p:txBody>
        </p:sp>
      </p:grpSp>
      <p:sp>
        <p:nvSpPr>
          <p:cNvPr id="26629" name="WordArt 10"/>
          <p:cNvSpPr>
            <a:spLocks noTextEdit="1"/>
          </p:cNvSpPr>
          <p:nvPr/>
        </p:nvSpPr>
        <p:spPr>
          <a:xfrm>
            <a:off x="3863975" y="2276475"/>
            <a:ext cx="3960813" cy="3097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互相帮助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表格1"/>
          <p:cNvGraphicFramePr>
            <a:graphicFrameLocks noGrp="1"/>
          </p:cNvGraphicFramePr>
          <p:nvPr>
            <p:ph idx="1"/>
          </p:nvPr>
        </p:nvGraphicFramePr>
        <p:xfrm>
          <a:off x="4267200" y="1601788"/>
          <a:ext cx="3652520" cy="3851275"/>
        </p:xfrm>
        <a:graphic>
          <a:graphicData uri="http://schemas.openxmlformats.org/drawingml/2006/table">
            <a:tbl>
              <a:tblPr/>
              <a:tblGrid>
                <a:gridCol w="185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5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5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96" name="文本框2"/>
          <p:cNvSpPr txBox="1"/>
          <p:nvPr/>
        </p:nvSpPr>
        <p:spPr>
          <a:xfrm>
            <a:off x="4683760" y="1896745"/>
            <a:ext cx="2824480" cy="32613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eaLnBrk="0" hangingPunct="0"/>
            <a:r>
              <a:rPr lang="zh-CN" altLang="en-US" sz="20800" dirty="0">
                <a:latin typeface="楷体" panose="02010609060101010101" pitchFamily="49" charset="-122"/>
                <a:ea typeface="楷体" panose="02010609060101010101" pitchFamily="49" charset="-122"/>
              </a:rPr>
              <a:t>河</a:t>
            </a:r>
          </a:p>
        </p:txBody>
      </p:sp>
      <p:sp>
        <p:nvSpPr>
          <p:cNvPr id="16397" name="文本框 3"/>
          <p:cNvSpPr txBox="1"/>
          <p:nvPr/>
        </p:nvSpPr>
        <p:spPr>
          <a:xfrm>
            <a:off x="3765550" y="5878513"/>
            <a:ext cx="4446588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32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（河边     河面      河水）</a:t>
            </a:r>
          </a:p>
        </p:txBody>
      </p:sp>
      <p:sp>
        <p:nvSpPr>
          <p:cNvPr id="16398" name="文本框 2"/>
          <p:cNvSpPr txBox="1"/>
          <p:nvPr/>
        </p:nvSpPr>
        <p:spPr>
          <a:xfrm>
            <a:off x="4876800" y="169863"/>
            <a:ext cx="2225675" cy="1432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en-US" altLang="zh-CN" sz="8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hé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表格1"/>
          <p:cNvGraphicFramePr>
            <a:graphicFrameLocks noGrp="1"/>
          </p:cNvGraphicFramePr>
          <p:nvPr>
            <p:ph idx="1"/>
          </p:nvPr>
        </p:nvGraphicFramePr>
        <p:xfrm>
          <a:off x="4260533" y="1746885"/>
          <a:ext cx="3549650" cy="3804920"/>
        </p:xfrm>
        <a:graphic>
          <a:graphicData uri="http://schemas.openxmlformats.org/drawingml/2006/table">
            <a:tbl>
              <a:tblPr/>
              <a:tblGrid>
                <a:gridCol w="1659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8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0" name="文本框2"/>
          <p:cNvSpPr txBox="1"/>
          <p:nvPr/>
        </p:nvSpPr>
        <p:spPr>
          <a:xfrm>
            <a:off x="4474845" y="2018348"/>
            <a:ext cx="2824480" cy="32613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eaLnBrk="0" hangingPunct="0"/>
            <a:r>
              <a:rPr lang="zh-CN" altLang="en-US" sz="20800" dirty="0">
                <a:latin typeface="楷体" panose="02010609060101010101" pitchFamily="49" charset="-122"/>
                <a:ea typeface="楷体" panose="02010609060101010101" pitchFamily="49" charset="-122"/>
              </a:rPr>
              <a:t>说</a:t>
            </a:r>
          </a:p>
        </p:txBody>
      </p:sp>
      <p:sp>
        <p:nvSpPr>
          <p:cNvPr id="17421" name="文本框 3"/>
          <p:cNvSpPr txBox="1"/>
          <p:nvPr/>
        </p:nvSpPr>
        <p:spPr>
          <a:xfrm>
            <a:off x="3994150" y="5740400"/>
            <a:ext cx="408305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8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（说话     说法     说一说）</a:t>
            </a:r>
          </a:p>
        </p:txBody>
      </p:sp>
      <p:sp>
        <p:nvSpPr>
          <p:cNvPr id="17422" name="文本框 1"/>
          <p:cNvSpPr txBox="1"/>
          <p:nvPr/>
        </p:nvSpPr>
        <p:spPr>
          <a:xfrm>
            <a:off x="4368800" y="307975"/>
            <a:ext cx="2930525" cy="1432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en-US" altLang="zh-CN" sz="8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shuō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表格1"/>
          <p:cNvGraphicFramePr>
            <a:graphicFrameLocks noGrp="1"/>
          </p:cNvGraphicFramePr>
          <p:nvPr>
            <p:ph idx="1"/>
          </p:nvPr>
        </p:nvGraphicFramePr>
        <p:xfrm>
          <a:off x="4278313" y="1747838"/>
          <a:ext cx="3366770" cy="3498850"/>
        </p:xfrm>
        <a:graphic>
          <a:graphicData uri="http://schemas.openxmlformats.org/drawingml/2006/table">
            <a:tbl>
              <a:tblPr/>
              <a:tblGrid>
                <a:gridCol w="1683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2" name="文本框2"/>
          <p:cNvSpPr txBox="1"/>
          <p:nvPr/>
        </p:nvSpPr>
        <p:spPr>
          <a:xfrm>
            <a:off x="4610100" y="1893888"/>
            <a:ext cx="2824480" cy="32613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eaLnBrk="0" hangingPunct="0"/>
            <a:r>
              <a:rPr lang="zh-CN" altLang="en-US" sz="20800" dirty="0">
                <a:latin typeface="楷体" panose="02010609060101010101" pitchFamily="49" charset="-122"/>
                <a:ea typeface="楷体" panose="02010609060101010101" pitchFamily="49" charset="-122"/>
              </a:rPr>
              <a:t>听</a:t>
            </a:r>
          </a:p>
        </p:txBody>
      </p:sp>
      <p:sp>
        <p:nvSpPr>
          <p:cNvPr id="20493" name="文本框 3"/>
          <p:cNvSpPr txBox="1"/>
          <p:nvPr/>
        </p:nvSpPr>
        <p:spPr>
          <a:xfrm>
            <a:off x="2933700" y="5646738"/>
            <a:ext cx="52959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4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（听话     听讲   听说    动听    听声音）</a:t>
            </a:r>
          </a:p>
        </p:txBody>
      </p:sp>
      <p:sp>
        <p:nvSpPr>
          <p:cNvPr id="20494" name="文本框 1"/>
          <p:cNvSpPr txBox="1"/>
          <p:nvPr/>
        </p:nvSpPr>
        <p:spPr>
          <a:xfrm>
            <a:off x="4757738" y="204788"/>
            <a:ext cx="2674937" cy="1432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8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r>
              <a:rPr lang="zh-CN" altLang="en-US" sz="8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ī</a:t>
            </a:r>
            <a:r>
              <a:rPr lang="en-US" altLang="zh-CN" sz="8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表格1"/>
          <p:cNvGraphicFramePr>
            <a:graphicFrameLocks noGrp="1"/>
          </p:cNvGraphicFramePr>
          <p:nvPr>
            <p:ph idx="1"/>
          </p:nvPr>
        </p:nvGraphicFramePr>
        <p:xfrm>
          <a:off x="4071938" y="1868488"/>
          <a:ext cx="3388995" cy="3623945"/>
        </p:xfrm>
        <a:graphic>
          <a:graphicData uri="http://schemas.openxmlformats.org/drawingml/2006/table">
            <a:tbl>
              <a:tblPr/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4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6" name="文本框2"/>
          <p:cNvSpPr txBox="1"/>
          <p:nvPr/>
        </p:nvSpPr>
        <p:spPr>
          <a:xfrm>
            <a:off x="4391660" y="2231073"/>
            <a:ext cx="2749550" cy="3261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eaLnBrk="0" hangingPunct="0"/>
            <a:r>
              <a:rPr lang="zh-CN" altLang="en-US" sz="20800" dirty="0">
                <a:latin typeface="楷体" panose="02010609060101010101" pitchFamily="49" charset="-122"/>
                <a:ea typeface="楷体" panose="02010609060101010101" pitchFamily="49" charset="-122"/>
              </a:rPr>
              <a:t>哥</a:t>
            </a:r>
          </a:p>
        </p:txBody>
      </p:sp>
      <p:sp>
        <p:nvSpPr>
          <p:cNvPr id="21517" name="文本框 4"/>
          <p:cNvSpPr txBox="1"/>
          <p:nvPr/>
        </p:nvSpPr>
        <p:spPr>
          <a:xfrm>
            <a:off x="2795588" y="5708650"/>
            <a:ext cx="5205412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8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（哥哥）</a:t>
            </a:r>
          </a:p>
        </p:txBody>
      </p:sp>
      <p:sp>
        <p:nvSpPr>
          <p:cNvPr id="21518" name="文本框 1"/>
          <p:cNvSpPr txBox="1"/>
          <p:nvPr/>
        </p:nvSpPr>
        <p:spPr>
          <a:xfrm>
            <a:off x="4832350" y="287338"/>
            <a:ext cx="1995488" cy="1432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8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zh-CN" altLang="en-US" sz="8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ē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文本框 5137"/>
          <p:cNvSpPr txBox="1"/>
          <p:nvPr/>
        </p:nvSpPr>
        <p:spPr>
          <a:xfrm>
            <a:off x="829310" y="1203960"/>
            <a:ext cx="10532745" cy="411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6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块   捉   急  直  河  行</a:t>
            </a:r>
          </a:p>
          <a:p>
            <a:pPr lvl="0" eaLnBrk="1" hangingPunct="1">
              <a:spcBef>
                <a:spcPct val="50000"/>
              </a:spcBef>
            </a:pPr>
            <a:endParaRPr lang="zh-CN" altLang="en-US" sz="6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6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死</a:t>
            </a:r>
          </a:p>
        </p:txBody>
      </p:sp>
      <p:sp>
        <p:nvSpPr>
          <p:cNvPr id="5139" name="文本框 5138"/>
          <p:cNvSpPr txBox="1"/>
          <p:nvPr/>
        </p:nvSpPr>
        <p:spPr>
          <a:xfrm>
            <a:off x="2782888" y="4221163"/>
            <a:ext cx="8066087" cy="10972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6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  跟  忽  喊  身</a:t>
            </a:r>
          </a:p>
        </p:txBody>
      </p:sp>
      <p:sp>
        <p:nvSpPr>
          <p:cNvPr id="5140" name="矩形 5139"/>
          <p:cNvSpPr/>
          <p:nvPr/>
        </p:nvSpPr>
        <p:spPr>
          <a:xfrm>
            <a:off x="843280" y="549275"/>
            <a:ext cx="10518775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800" b="1" err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kuài</a:t>
            </a:r>
            <a:r>
              <a:rPr lang="en-US" altLang="zh-CN" sz="4800" b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</a:t>
            </a:r>
            <a:r>
              <a:rPr lang="en-US" altLang="zh-CN" sz="4800" b="1" err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zhuō</a:t>
            </a:r>
            <a:r>
              <a:rPr lang="en-US" altLang="zh-CN" sz="4800" b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  </a:t>
            </a:r>
            <a:r>
              <a:rPr lang="en-US" altLang="zh-CN" sz="4800" b="1" err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jí</a:t>
            </a:r>
            <a:r>
              <a:rPr lang="en-US" altLang="zh-CN" sz="4800" b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    </a:t>
            </a:r>
            <a:r>
              <a:rPr lang="en-US" altLang="zh-CN" sz="4800" b="1" err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zhí</a:t>
            </a:r>
            <a:r>
              <a:rPr lang="en-US" altLang="zh-CN" sz="4800" b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</a:t>
            </a:r>
            <a:r>
              <a:rPr lang="en-US" altLang="zh-CN" sz="4800" b="1" err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hé</a:t>
            </a:r>
            <a:r>
              <a:rPr lang="en-US" altLang="zh-CN" sz="4800" b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</a:t>
            </a:r>
            <a:r>
              <a:rPr lang="en-US" altLang="zh-CN" sz="4800" b="1" err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xínɡ</a:t>
            </a:r>
            <a:endParaRPr lang="zh-CN" altLang="en-US" sz="4800" b="1" dirty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141" name="文本框 5140"/>
          <p:cNvSpPr txBox="1"/>
          <p:nvPr/>
        </p:nvSpPr>
        <p:spPr>
          <a:xfrm>
            <a:off x="829310" y="3175000"/>
            <a:ext cx="1692275" cy="1005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6000" b="1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sǐ</a:t>
            </a:r>
            <a:endParaRPr lang="zh-CN" altLang="en-US" sz="6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42" name="矩形 5141"/>
          <p:cNvSpPr/>
          <p:nvPr/>
        </p:nvSpPr>
        <p:spPr>
          <a:xfrm>
            <a:off x="2783205" y="3357563"/>
            <a:ext cx="8173085" cy="8229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en-US" altLang="zh-CN" sz="4800" b="1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xìn</a:t>
            </a:r>
            <a:r>
              <a:rPr lang="en-US" altLang="zh-CN"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4800" b="1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ɡēn</a:t>
            </a:r>
            <a:r>
              <a:rPr lang="en-US" altLang="zh-CN"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4800" b="1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hū</a:t>
            </a:r>
            <a:r>
              <a:rPr lang="en-US" altLang="zh-CN"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4800" b="1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hǎn</a:t>
            </a:r>
            <a:r>
              <a:rPr lang="en-US" altLang="zh-CN"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4800" b="1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shēn</a:t>
            </a:r>
            <a:r>
              <a:rPr lang="en-US" altLang="zh-CN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55297"/>
          <p:cNvSpPr>
            <a:spLocks noGrp="1"/>
          </p:cNvSpPr>
          <p:nvPr>
            <p:ph type="title"/>
          </p:nvPr>
        </p:nvSpPr>
        <p:spPr>
          <a:xfrm>
            <a:off x="6780628" y="1825625"/>
            <a:ext cx="2181665" cy="1325563"/>
          </a:xfrm>
        </p:spPr>
        <p:txBody>
          <a:bodyPr>
            <a:normAutofit/>
          </a:bodyPr>
          <a:lstStyle/>
          <a:p>
            <a:r>
              <a:rPr lang="zh-CN" altLang="en-US" sz="7200" b="1" dirty="0"/>
              <a:t>快</a:t>
            </a:r>
          </a:p>
        </p:txBody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942428" cy="4351338"/>
          </a:xfrm>
        </p:spPr>
        <p:txBody>
          <a:bodyPr/>
          <a:lstStyle/>
          <a:p>
            <a:pPr lvl="3">
              <a:buNone/>
            </a:pPr>
            <a:r>
              <a:rPr lang="zh-CN" altLang="en-US" sz="10000" b="1" dirty="0">
                <a:ea typeface="楷体" panose="02010609060101010101" pitchFamily="49" charset="-122"/>
              </a:rPr>
              <a:t>块</a:t>
            </a:r>
            <a:r>
              <a:rPr lang="zh-CN" altLang="en-US" sz="9600" b="1" dirty="0">
                <a:ea typeface="楷体" panose="02010609060101010101" pitchFamily="49" charset="-122"/>
              </a:rPr>
              <a:t>  </a:t>
            </a:r>
          </a:p>
          <a:p>
            <a:pPr lvl="3">
              <a:buNone/>
            </a:pPr>
            <a:endParaRPr lang="zh-CN" altLang="en-US" sz="4800" b="1" dirty="0">
              <a:ea typeface="楷体" panose="02010609060101010101" pitchFamily="49" charset="-122"/>
            </a:endParaRPr>
          </a:p>
          <a:p>
            <a:pPr lvl="3">
              <a:buNone/>
            </a:pPr>
            <a:r>
              <a:rPr lang="zh-CN" altLang="en-US" sz="4800" b="1" dirty="0">
                <a:ea typeface="楷体" panose="02010609060101010101" pitchFamily="49" charset="-122"/>
              </a:rPr>
              <a:t> 地  坡  场 </a:t>
            </a:r>
            <a:r>
              <a:rPr lang="en-US" altLang="zh-CN" sz="3600" b="1" dirty="0">
                <a:ea typeface="楷体" panose="02010609060101010101" pitchFamily="49" charset="-122"/>
              </a:rPr>
              <a:t>……</a:t>
            </a:r>
          </a:p>
        </p:txBody>
      </p:sp>
      <p:pic>
        <p:nvPicPr>
          <p:cNvPr id="55300" name="图片 552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310" y="2022475"/>
            <a:ext cx="476250" cy="912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"/>
          <p:cNvSpPr/>
          <p:nvPr/>
        </p:nvSpPr>
        <p:spPr>
          <a:xfrm>
            <a:off x="2095500" y="1857375"/>
            <a:ext cx="7643813" cy="10972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小公鸡和小鸭子一块儿出去玩。</a:t>
            </a:r>
            <a:endParaRPr lang="zh-CN" altLang="en-US" sz="4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9420" y="3879850"/>
            <a:ext cx="9797415" cy="762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   ）和（    ）一块儿（      ）。</a:t>
            </a:r>
          </a:p>
        </p:txBody>
      </p:sp>
      <p:sp>
        <p:nvSpPr>
          <p:cNvPr id="8197" name="WordArt 6"/>
          <p:cNvSpPr>
            <a:spLocks noTextEdit="1"/>
          </p:cNvSpPr>
          <p:nvPr/>
        </p:nvSpPr>
        <p:spPr>
          <a:xfrm>
            <a:off x="9120188" y="6308725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 lnSpcReduction="10000"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8" name="矩形 2"/>
          <p:cNvSpPr/>
          <p:nvPr/>
        </p:nvSpPr>
        <p:spPr>
          <a:xfrm>
            <a:off x="3952875" y="500063"/>
            <a:ext cx="3843338" cy="743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buFont typeface="Arial" panose="020B0604020202020204" pitchFamily="34" charset="0"/>
              <a:buNone/>
            </a:pPr>
            <a:r>
              <a:rPr lang="zh-CN" altLang="zh-CN" sz="40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我会读句子</a:t>
            </a:r>
            <a:endParaRPr lang="zh-CN" altLang="en-US" sz="40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9" name="矩形 9"/>
          <p:cNvSpPr/>
          <p:nvPr/>
        </p:nvSpPr>
        <p:spPr>
          <a:xfrm>
            <a:off x="6547485" y="1628775"/>
            <a:ext cx="10356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ku</a:t>
            </a:r>
            <a:r>
              <a:rPr lang="zh-CN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à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ir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5" name="Rectangle 1"/>
          <p:cNvSpPr/>
          <p:nvPr/>
        </p:nvSpPr>
        <p:spPr>
          <a:xfrm>
            <a:off x="5882005" y="2844642"/>
            <a:ext cx="3857625" cy="6400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0" hangingPunct="0"/>
            <a:r>
              <a:rPr lang="zh-CN" altLang="en-US" sz="3600" b="1" dirty="0">
                <a:solidFill>
                  <a:srgbClr val="00CC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（一起）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7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686415" cy="3689985"/>
          </a:xfrm>
        </p:spPr>
        <p:txBody>
          <a:bodyPr/>
          <a:lstStyle/>
          <a:p>
            <a:pPr>
              <a:buNone/>
            </a:pPr>
            <a:r>
              <a:rPr lang="zh-CN" altLang="en-US" sz="5800" b="1" dirty="0">
                <a:latin typeface="楷体" panose="02010609060101010101" pitchFamily="49" charset="-122"/>
                <a:ea typeface="楷体" panose="02010609060101010101" pitchFamily="49" charset="-122"/>
              </a:rPr>
              <a:t>一块儿    捉不到  </a:t>
            </a:r>
          </a:p>
          <a:p>
            <a:pPr>
              <a:buNone/>
            </a:pPr>
            <a:r>
              <a:rPr lang="zh-CN" altLang="en-US" sz="5800" b="1" dirty="0">
                <a:latin typeface="楷体" panose="02010609060101010101" pitchFamily="49" charset="-122"/>
                <a:ea typeface="楷体" panose="02010609060101010101" pitchFamily="49" charset="-122"/>
              </a:rPr>
              <a:t>着急   小河    不行   淹死   相信  跟着     忽然   身边</a:t>
            </a:r>
            <a:r>
              <a:rPr lang="zh-CN" altLang="en-US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9850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52625" y="928688"/>
            <a:ext cx="7643813" cy="10972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小鸭子捉不到虫子，急得直哭</a:t>
            </a:r>
            <a:r>
              <a:rPr lang="zh-CN" altLang="zh-CN" sz="4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7171" name="矩形 2"/>
          <p:cNvSpPr>
            <a:spLocks noChangeArrowheads="1"/>
          </p:cNvSpPr>
          <p:nvPr/>
        </p:nvSpPr>
        <p:spPr bwMode="auto">
          <a:xfrm>
            <a:off x="4095750" y="0"/>
            <a:ext cx="3843338" cy="743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 algn="ctr" eaLnBrk="1" hangingPunct="1">
              <a:buFont typeface="Arial" panose="020B0604020202020204" pitchFamily="34" charset="0"/>
              <a:buNone/>
            </a:pPr>
            <a:r>
              <a:rPr lang="zh-CN" altLang="zh-CN" sz="4000" b="1" dirty="0">
                <a:solidFill>
                  <a:srgbClr val="262673"/>
                </a:solidFill>
                <a:latin typeface="隶书" pitchFamily="49" charset="-122"/>
                <a:ea typeface="隶书" pitchFamily="49" charset="-122"/>
              </a:rPr>
              <a:t>我会读句子</a:t>
            </a:r>
            <a:endParaRPr lang="zh-CN" altLang="en-US" sz="4000" b="1" dirty="0">
              <a:solidFill>
                <a:srgbClr val="262673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010" y="2674620"/>
            <a:ext cx="12031345" cy="1432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小鸭子说：“不行，不行，你不会游泳，会淹死的！”</a:t>
            </a:r>
          </a:p>
        </p:txBody>
      </p:sp>
      <p:sp>
        <p:nvSpPr>
          <p:cNvPr id="7174" name="WordArt 6"/>
          <p:cNvSpPr>
            <a:spLocks noTextEdit="1"/>
          </p:cNvSpPr>
          <p:nvPr/>
        </p:nvSpPr>
        <p:spPr>
          <a:xfrm>
            <a:off x="9120188" y="6308725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 lnSpcReduction="10000"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2725" y="4689475"/>
            <a:ext cx="10073005" cy="1245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ts val="4325"/>
              </a:lnSpc>
            </a:pPr>
            <a:r>
              <a:rPr lang="zh-CN" altLang="en-US" sz="4400" b="1" dirty="0">
                <a:solidFill>
                  <a:srgbClr val="00CC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小公鸡不信，偷偷地跟在小鸭子后面，也下了水。</a:t>
            </a:r>
          </a:p>
        </p:txBody>
      </p:sp>
      <p:sp>
        <p:nvSpPr>
          <p:cNvPr id="8" name="矩形 7"/>
          <p:cNvSpPr/>
          <p:nvPr/>
        </p:nvSpPr>
        <p:spPr>
          <a:xfrm>
            <a:off x="3403283" y="714375"/>
            <a:ext cx="10902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zhu</a:t>
            </a:r>
            <a:r>
              <a:rPr lang="zh-CN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ō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53910" y="743268"/>
            <a:ext cx="4781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j</a:t>
            </a:r>
            <a:r>
              <a:rPr lang="zh-CN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í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94028" y="714375"/>
            <a:ext cx="75374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zh</a:t>
            </a:r>
            <a:r>
              <a:rPr lang="zh-CN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í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42928" y="2198688"/>
            <a:ext cx="90487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x</a:t>
            </a:r>
            <a:r>
              <a:rPr lang="zh-CN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í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n</a:t>
            </a:r>
            <a:r>
              <a:rPr lang="zh-CN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ɡ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395075" y="2198688"/>
            <a:ext cx="4445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s</a:t>
            </a:r>
            <a:r>
              <a:rPr lang="zh-CN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ǐ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95751" y="4106863"/>
            <a:ext cx="77914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just"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xìn </a:t>
            </a:r>
          </a:p>
        </p:txBody>
      </p:sp>
      <p:sp>
        <p:nvSpPr>
          <p:cNvPr id="14" name="矩形 13"/>
          <p:cNvSpPr/>
          <p:nvPr/>
        </p:nvSpPr>
        <p:spPr>
          <a:xfrm>
            <a:off x="6717030" y="4106863"/>
            <a:ext cx="91503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ɡēn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FD9BD21-27D0-4E53-B434-EA0086A5ED2A}"/>
              </a:ext>
            </a:extLst>
          </p:cNvPr>
          <p:cNvSpPr txBox="1"/>
          <p:nvPr/>
        </p:nvSpPr>
        <p:spPr>
          <a:xfrm>
            <a:off x="556591" y="477078"/>
            <a:ext cx="644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/>
              <a:t>石块    木块     一块儿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7F8C8A-4FCB-4396-B04A-07EF284FD20F}"/>
              </a:ext>
            </a:extLst>
          </p:cNvPr>
          <p:cNvSpPr txBox="1"/>
          <p:nvPr/>
        </p:nvSpPr>
        <p:spPr>
          <a:xfrm>
            <a:off x="556591" y="1400408"/>
            <a:ext cx="6603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/>
              <a:t>捉住     活捉     捉虫子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1D7937E-9BED-465C-80B8-954B4FEF4332}"/>
              </a:ext>
            </a:extLst>
          </p:cNvPr>
          <p:cNvSpPr txBox="1"/>
          <p:nvPr/>
        </p:nvSpPr>
        <p:spPr>
          <a:xfrm>
            <a:off x="635138" y="2323738"/>
            <a:ext cx="5753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/>
              <a:t>着急    急忙     心急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3884D4-499F-42AB-9FC3-F83FF715A8C9}"/>
              </a:ext>
            </a:extLst>
          </p:cNvPr>
          <p:cNvSpPr txBox="1"/>
          <p:nvPr/>
        </p:nvSpPr>
        <p:spPr>
          <a:xfrm>
            <a:off x="556591" y="3224453"/>
            <a:ext cx="5910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/>
              <a:t>一直     笔直     正直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ACDE2A-004F-42C7-B471-E99741ACF675}"/>
              </a:ext>
            </a:extLst>
          </p:cNvPr>
          <p:cNvSpPr txBox="1"/>
          <p:nvPr/>
        </p:nvSpPr>
        <p:spPr>
          <a:xfrm>
            <a:off x="556590" y="4072598"/>
            <a:ext cx="6067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/>
              <a:t>相信     自信      信心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54EB920-0CDD-49FF-AFE9-8E00BB0398D2}"/>
              </a:ext>
            </a:extLst>
          </p:cNvPr>
          <p:cNvSpPr txBox="1"/>
          <p:nvPr/>
        </p:nvSpPr>
        <p:spPr>
          <a:xfrm>
            <a:off x="1398103" y="5048498"/>
            <a:ext cx="5439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/>
              <a:t>跟着    跟前   跟头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BE378A-22B6-4FFD-B2BA-03DC5E3C30E8}"/>
              </a:ext>
            </a:extLst>
          </p:cNvPr>
          <p:cNvSpPr txBox="1"/>
          <p:nvPr/>
        </p:nvSpPr>
        <p:spPr>
          <a:xfrm>
            <a:off x="7581331" y="2323738"/>
            <a:ext cx="34259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/>
              <a:t>喊叫   喊声</a:t>
            </a:r>
            <a:endParaRPr lang="en-US" altLang="zh-CN" sz="5400" b="1" dirty="0"/>
          </a:p>
          <a:p>
            <a:r>
              <a:rPr lang="zh-CN" altLang="en-US" sz="5400" b="1" dirty="0"/>
              <a:t>高喊   喊人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4F8459-1564-42D2-A36B-C9CF55DA82EE}"/>
              </a:ext>
            </a:extLst>
          </p:cNvPr>
          <p:cNvSpPr txBox="1"/>
          <p:nvPr/>
        </p:nvSpPr>
        <p:spPr>
          <a:xfrm>
            <a:off x="7659878" y="4072598"/>
            <a:ext cx="34259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/>
              <a:t>身影   身后</a:t>
            </a:r>
            <a:endParaRPr lang="en-US" altLang="zh-CN" sz="5400" b="1" dirty="0"/>
          </a:p>
          <a:p>
            <a:r>
              <a:rPr lang="zh-CN" altLang="en-US" sz="5400" b="1" dirty="0"/>
              <a:t>身高   全身</a:t>
            </a:r>
          </a:p>
        </p:txBody>
      </p:sp>
    </p:spTree>
    <p:extLst>
      <p:ext uri="{BB962C8B-B14F-4D97-AF65-F5344CB8AC3E}">
        <p14:creationId xmlns:p14="http://schemas.microsoft.com/office/powerpoint/2010/main" val="13553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4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1107</Words>
  <Application>Microsoft Office PowerPoint</Application>
  <PresentationFormat>宽屏</PresentationFormat>
  <Paragraphs>136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3" baseType="lpstr">
      <vt:lpstr>Monotype Sorts</vt:lpstr>
      <vt:lpstr>黑体</vt:lpstr>
      <vt:lpstr>华文行楷</vt:lpstr>
      <vt:lpstr>楷体</vt:lpstr>
      <vt:lpstr>楷体_GB2312</vt:lpstr>
      <vt:lpstr>隶书</vt:lpstr>
      <vt:lpstr>锐字云字库中等线体1.0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   他们走到小河边。小鸭子说：“公鸡弟弟，我到河里捉鱼给你吃。”小公鸡说：“我也去。”小鸭子说：“不行，不行，你不会游泳，会淹死的！”小公鸡不信，偷偷地跟在小鸭子后面，也下了水。       小鸭子正在水里捉鱼，忽然，听见小公鸡喊救命。它飞快地游到小公鸡身边，让小公鸡爬到自己的背上。小公鸡上了岸，笑着对小鸭子说：“鸭子哥哥，谢谢你。”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文洪波</cp:lastModifiedBy>
  <cp:revision>16</cp:revision>
  <dcterms:created xsi:type="dcterms:W3CDTF">2015-05-05T08:02:00Z</dcterms:created>
  <dcterms:modified xsi:type="dcterms:W3CDTF">2018-03-26T15:23:09Z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