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78" r:id="rId5"/>
    <p:sldId id="289" r:id="rId6"/>
    <p:sldId id="259" r:id="rId7"/>
    <p:sldId id="276" r:id="rId8"/>
    <p:sldId id="279" r:id="rId9"/>
    <p:sldId id="269" r:id="rId10"/>
    <p:sldId id="268" r:id="rId11"/>
    <p:sldId id="285" r:id="rId12"/>
    <p:sldId id="290" r:id="rId13"/>
    <p:sldId id="266" r:id="rId14"/>
    <p:sldId id="280" r:id="rId15"/>
    <p:sldId id="287" r:id="rId16"/>
    <p:sldId id="270" r:id="rId17"/>
    <p:sldId id="272" r:id="rId18"/>
    <p:sldId id="286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9BDF8-3994-40CD-82DD-87CFAEBF15EE}" type="datetimeFigureOut">
              <a:rPr lang="zh-CN" altLang="en-US" smtClean="0"/>
              <a:t>2018/10/25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B0FCD-309D-4AD1-A11A-3900C6D6E9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0940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9BDF8-3994-40CD-82DD-87CFAEBF15EE}" type="datetimeFigureOut">
              <a:rPr lang="zh-CN" altLang="en-US" smtClean="0"/>
              <a:t>2018/10/25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B0FCD-309D-4AD1-A11A-3900C6D6E9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801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9BDF8-3994-40CD-82DD-87CFAEBF15EE}" type="datetimeFigureOut">
              <a:rPr lang="zh-CN" altLang="en-US" smtClean="0"/>
              <a:t>2018/10/25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B0FCD-309D-4AD1-A11A-3900C6D6E9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2358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9BDF8-3994-40CD-82DD-87CFAEBF15EE}" type="datetimeFigureOut">
              <a:rPr lang="zh-CN" altLang="en-US" smtClean="0"/>
              <a:t>2018/10/25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B0FCD-309D-4AD1-A11A-3900C6D6E9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6682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9BDF8-3994-40CD-82DD-87CFAEBF15EE}" type="datetimeFigureOut">
              <a:rPr lang="zh-CN" altLang="en-US" smtClean="0"/>
              <a:t>2018/10/25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B0FCD-309D-4AD1-A11A-3900C6D6E9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9236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9BDF8-3994-40CD-82DD-87CFAEBF15EE}" type="datetimeFigureOut">
              <a:rPr lang="zh-CN" altLang="en-US" smtClean="0"/>
              <a:t>2018/10/25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B0FCD-309D-4AD1-A11A-3900C6D6E9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2678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9BDF8-3994-40CD-82DD-87CFAEBF15EE}" type="datetimeFigureOut">
              <a:rPr lang="zh-CN" altLang="en-US" smtClean="0"/>
              <a:t>2018/10/25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B0FCD-309D-4AD1-A11A-3900C6D6E9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999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9BDF8-3994-40CD-82DD-87CFAEBF15EE}" type="datetimeFigureOut">
              <a:rPr lang="zh-CN" altLang="en-US" smtClean="0"/>
              <a:t>2018/10/25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B0FCD-309D-4AD1-A11A-3900C6D6E9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9810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9BDF8-3994-40CD-82DD-87CFAEBF15EE}" type="datetimeFigureOut">
              <a:rPr lang="zh-CN" altLang="en-US" smtClean="0"/>
              <a:t>2018/10/25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B0FCD-309D-4AD1-A11A-3900C6D6E9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4265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9BDF8-3994-40CD-82DD-87CFAEBF15EE}" type="datetimeFigureOut">
              <a:rPr lang="zh-CN" altLang="en-US" smtClean="0"/>
              <a:t>2018/10/25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B0FCD-309D-4AD1-A11A-3900C6D6E9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609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9BDF8-3994-40CD-82DD-87CFAEBF15EE}" type="datetimeFigureOut">
              <a:rPr lang="zh-CN" altLang="en-US" smtClean="0"/>
              <a:t>2018/10/25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B0FCD-309D-4AD1-A11A-3900C6D6E9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212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9BDF8-3994-40CD-82DD-87CFAEBF15EE}" type="datetimeFigureOut">
              <a:rPr lang="zh-CN" altLang="en-US" smtClean="0"/>
              <a:t>2018/10/25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B0FCD-309D-4AD1-A11A-3900C6D6E9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4699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4872"/>
            <a:ext cx="12192000" cy="795977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454451" y="6596390"/>
            <a:ext cx="2943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/>
              <a:t>棠外附小   曾海霞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62711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05679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069" y="-127416"/>
            <a:ext cx="12192000" cy="6985416"/>
          </a:xfrm>
        </p:spPr>
      </p:pic>
      <p:sp>
        <p:nvSpPr>
          <p:cNvPr id="3" name="文本框 2"/>
          <p:cNvSpPr txBox="1"/>
          <p:nvPr/>
        </p:nvSpPr>
        <p:spPr>
          <a:xfrm>
            <a:off x="2213206" y="590116"/>
            <a:ext cx="65550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默读第</a:t>
            </a:r>
            <a:r>
              <a:rPr lang="en-US" altLang="zh-CN" sz="3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8</a:t>
            </a:r>
            <a:r>
              <a:rPr lang="zh-CN" altLang="en-US" sz="3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自然段的</a:t>
            </a:r>
            <a:r>
              <a:rPr lang="en-US" altLang="zh-CN" sz="3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3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、</a:t>
            </a:r>
            <a:r>
              <a:rPr lang="en-US" altLang="zh-CN" sz="3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4</a:t>
            </a:r>
            <a:r>
              <a:rPr lang="zh-CN" altLang="en-US" sz="3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句，完成填空</a:t>
            </a:r>
            <a:endParaRPr lang="zh-CN" altLang="en-US" sz="32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90562" y="2305008"/>
            <a:ext cx="11854527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它一</a:t>
            </a:r>
            <a:r>
              <a:rPr lang="zh-CN" altLang="en-US" sz="4000" b="1" u="sng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         </a:t>
            </a:r>
            <a:r>
              <a:rPr lang="zh-CN" altLang="en-US" sz="40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，心里很</a:t>
            </a:r>
            <a:r>
              <a:rPr lang="zh-CN" altLang="en-US" sz="4000" b="1" u="sng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    </a:t>
            </a:r>
            <a:r>
              <a:rPr lang="zh-CN" altLang="en-US" sz="40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，就</a:t>
            </a:r>
            <a:r>
              <a:rPr lang="zh-CN" altLang="en-US" sz="4000" b="1" u="sng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                    </a:t>
            </a:r>
            <a:r>
              <a:rPr lang="zh-CN" altLang="en-US" sz="40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en-US" altLang="zh-CN" sz="40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sz="40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sz="40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40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它</a:t>
            </a:r>
            <a:r>
              <a:rPr lang="zh-CN" altLang="en-US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一</a:t>
            </a:r>
            <a:r>
              <a:rPr lang="zh-CN" altLang="en-US" sz="4000" b="1" u="sng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          </a:t>
            </a:r>
            <a:r>
              <a:rPr lang="zh-CN" altLang="en-US" sz="40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，</a:t>
            </a:r>
            <a:r>
              <a:rPr lang="zh-CN" altLang="en-US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伤口又</a:t>
            </a:r>
            <a:r>
              <a:rPr lang="zh-CN" altLang="en-US" sz="4000" b="1" u="sng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     </a:t>
            </a:r>
            <a:r>
              <a:rPr lang="zh-CN" altLang="en-US" sz="40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，</a:t>
            </a:r>
            <a:r>
              <a:rPr lang="zh-CN" altLang="en-US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就</a:t>
            </a:r>
            <a:r>
              <a:rPr lang="zh-CN" altLang="en-US" sz="4000" b="1" u="sng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        </a:t>
            </a:r>
            <a:r>
              <a:rPr lang="zh-CN" altLang="en-US" sz="4000" b="1" u="sng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     </a:t>
            </a:r>
            <a:r>
              <a:rPr lang="zh-CN" altLang="en-US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en-US" altLang="zh-CN" sz="40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en-US" sz="4000" dirty="0"/>
          </a:p>
        </p:txBody>
      </p:sp>
      <p:sp>
        <p:nvSpPr>
          <p:cNvPr id="6" name="文本框 5"/>
          <p:cNvSpPr txBox="1"/>
          <p:nvPr/>
        </p:nvSpPr>
        <p:spPr>
          <a:xfrm>
            <a:off x="1304145" y="2191264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听到弦响</a:t>
            </a:r>
            <a:endParaRPr lang="zh-CN" altLang="en-US" sz="40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490706" y="2191264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害怕</a:t>
            </a:r>
            <a:endParaRPr lang="zh-CN" altLang="en-US" sz="40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971994" y="2269271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拼命往高处飞</a:t>
            </a:r>
            <a:endParaRPr lang="zh-CN" altLang="en-US" sz="40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694579" y="3959959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使劲</a:t>
            </a:r>
            <a:endParaRPr lang="zh-CN" altLang="en-US" sz="40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356052" y="3980468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裂开了</a:t>
            </a:r>
            <a:endParaRPr lang="zh-CN" altLang="en-US" sz="40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098988" y="3980468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掉了下来</a:t>
            </a:r>
            <a:endParaRPr lang="zh-CN" altLang="en-US" sz="40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94610" y="5187678"/>
            <a:ext cx="121879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你能用上“因为</a:t>
            </a:r>
            <a:r>
              <a:rPr lang="en-US" altLang="zh-CN" sz="3600" b="1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……</a:t>
            </a:r>
            <a:r>
              <a:rPr lang="zh-CN" altLang="en-US" sz="3600" b="1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所以</a:t>
            </a:r>
            <a:r>
              <a:rPr lang="en-US" altLang="zh-CN" sz="3600" b="1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……</a:t>
            </a:r>
            <a:r>
              <a:rPr lang="zh-CN" altLang="en-US" sz="3600" b="1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”来分别说说这两个句子吗？</a:t>
            </a:r>
            <a:endParaRPr lang="zh-CN" altLang="en-US" sz="3600" b="1" dirty="0">
              <a:solidFill>
                <a:srgbClr val="0000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9253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764499" y="497878"/>
            <a:ext cx="9743606" cy="5054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kumimoji="1" lang="en-US" altLang="zh-CN" sz="44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  </a:t>
            </a:r>
            <a:r>
              <a:rPr kumimoji="1" lang="zh-CN" altLang="en-US" sz="4400" b="1" dirty="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大雁</a:t>
            </a:r>
            <a:r>
              <a:rPr kumimoji="1" lang="zh-CN" altLang="en-US" sz="44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因为</a:t>
            </a:r>
            <a:r>
              <a:rPr kumimoji="1" lang="zh-CN" altLang="en-US" sz="44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受过箭伤 ，</a:t>
            </a:r>
            <a:r>
              <a:rPr kumimoji="1" lang="zh-CN" altLang="en-US" sz="44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所以</a:t>
            </a:r>
            <a:r>
              <a:rPr kumimoji="1" lang="zh-CN" altLang="en-US" sz="44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飞得慢</a:t>
            </a:r>
            <a:r>
              <a:rPr kumimoji="1" lang="zh-CN" altLang="en-US" sz="4400" b="1" dirty="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。</a:t>
            </a:r>
            <a:endParaRPr kumimoji="1" lang="en-US" altLang="zh-CN" sz="4400" b="1" dirty="0" smtClean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lnSpc>
                <a:spcPct val="125000"/>
              </a:lnSpc>
            </a:pPr>
            <a:r>
              <a:rPr kumimoji="1" lang="en-US" altLang="zh-CN" sz="44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 </a:t>
            </a:r>
            <a:r>
              <a:rPr kumimoji="1" lang="en-US" altLang="zh-CN" sz="4400" b="1" dirty="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 </a:t>
            </a:r>
            <a:r>
              <a:rPr kumimoji="1" lang="zh-CN" altLang="en-US" sz="4400" b="1" dirty="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它</a:t>
            </a:r>
            <a:r>
              <a:rPr kumimoji="1" lang="zh-CN" altLang="en-US" sz="44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因为</a:t>
            </a:r>
            <a:r>
              <a:rPr kumimoji="1" lang="zh-CN" altLang="en-US" sz="44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孤单失群，</a:t>
            </a:r>
            <a:r>
              <a:rPr kumimoji="1" lang="zh-CN" altLang="en-US" sz="44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所以</a:t>
            </a:r>
            <a:r>
              <a:rPr kumimoji="1" lang="zh-CN" altLang="en-US" sz="44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叫得悲惨</a:t>
            </a:r>
            <a:r>
              <a:rPr kumimoji="1" lang="zh-CN" altLang="en-US" sz="4400" b="1" dirty="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。</a:t>
            </a:r>
            <a:endParaRPr kumimoji="1" lang="en-US" altLang="zh-CN" sz="4400" b="1" dirty="0" smtClean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lnSpc>
                <a:spcPct val="125000"/>
              </a:lnSpc>
            </a:pPr>
            <a:r>
              <a:rPr kumimoji="1" lang="zh-CN" altLang="en-US" sz="4400" b="1" dirty="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  它</a:t>
            </a:r>
            <a:r>
              <a:rPr kumimoji="1" lang="zh-CN" altLang="en-US" sz="44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一听到</a:t>
            </a:r>
            <a:r>
              <a:rPr kumimoji="1" lang="zh-CN" altLang="en-US" sz="4400" b="1" dirty="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弦响</a:t>
            </a:r>
            <a:r>
              <a:rPr kumimoji="1" lang="zh-CN" altLang="en-US" sz="44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，</a:t>
            </a:r>
            <a:r>
              <a:rPr kumimoji="1" lang="zh-CN" altLang="en-US" sz="44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因为</a:t>
            </a:r>
            <a:r>
              <a:rPr kumimoji="1" lang="zh-CN" altLang="en-US" sz="44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心里害怕，</a:t>
            </a:r>
            <a:r>
              <a:rPr kumimoji="1" lang="zh-CN" altLang="en-US" sz="44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所以</a:t>
            </a:r>
            <a:r>
              <a:rPr kumimoji="1" lang="zh-CN" altLang="en-US" sz="44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拼命往高处飞</a:t>
            </a:r>
            <a:r>
              <a:rPr kumimoji="1" lang="zh-CN" altLang="en-US" sz="4400" b="1" dirty="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。</a:t>
            </a:r>
            <a:endParaRPr kumimoji="1" lang="en-US" altLang="zh-CN" sz="4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lnSpc>
                <a:spcPct val="125000"/>
              </a:lnSpc>
            </a:pPr>
            <a:r>
              <a:rPr kumimoji="1" lang="en-US" altLang="zh-CN" sz="4400" b="1" dirty="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  </a:t>
            </a:r>
            <a:r>
              <a:rPr kumimoji="1" lang="zh-CN" altLang="en-US" sz="4400" b="1" dirty="0" smtClean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因为</a:t>
            </a:r>
            <a:r>
              <a:rPr kumimoji="1" lang="zh-CN" altLang="en-US" sz="44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一使劲，</a:t>
            </a:r>
            <a:r>
              <a:rPr kumimoji="1" lang="zh-CN" altLang="en-US" sz="44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所以</a:t>
            </a:r>
            <a:r>
              <a:rPr kumimoji="1" lang="zh-CN" altLang="en-US" sz="44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伤口又裂开了</a:t>
            </a:r>
            <a:r>
              <a:rPr kumimoji="1" lang="zh-CN" altLang="en-US" sz="4400" b="1" dirty="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。</a:t>
            </a:r>
            <a:endParaRPr kumimoji="1" lang="en-US" altLang="zh-CN" sz="4400" b="1" dirty="0" smtClean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lnSpc>
                <a:spcPct val="125000"/>
              </a:lnSpc>
            </a:pPr>
            <a:r>
              <a:rPr kumimoji="1" lang="en-US" altLang="zh-CN" sz="44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 </a:t>
            </a:r>
            <a:r>
              <a:rPr kumimoji="1" lang="en-US" altLang="zh-CN" sz="4400" b="1" dirty="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 </a:t>
            </a:r>
            <a:r>
              <a:rPr kumimoji="1" lang="zh-CN" altLang="en-US" sz="4400" b="1" dirty="0" smtClean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因为</a:t>
            </a:r>
            <a:r>
              <a:rPr kumimoji="1" lang="zh-CN" altLang="en-US" sz="44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伤口裂开了，</a:t>
            </a:r>
            <a:r>
              <a:rPr kumimoji="1" lang="zh-CN" altLang="en-US" sz="44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所以</a:t>
            </a:r>
            <a:r>
              <a:rPr kumimoji="1" lang="zh-CN" altLang="en-US" sz="44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就掉了下来。</a:t>
            </a:r>
          </a:p>
        </p:txBody>
      </p:sp>
    </p:spTree>
    <p:extLst>
      <p:ext uri="{BB962C8B-B14F-4D97-AF65-F5344CB8AC3E}">
        <p14:creationId xmlns:p14="http://schemas.microsoft.com/office/powerpoint/2010/main" val="387156522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05338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文本框 4"/>
          <p:cNvSpPr txBox="1"/>
          <p:nvPr/>
        </p:nvSpPr>
        <p:spPr>
          <a:xfrm>
            <a:off x="1166396" y="1690688"/>
            <a:ext cx="101874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更羸的本事到底大在哪里呢？</a:t>
            </a:r>
            <a:endParaRPr lang="zh-CN" altLang="en-US" sz="6000" b="1" dirty="0">
              <a:solidFill>
                <a:srgbClr val="0000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402767" y="3132945"/>
            <a:ext cx="428835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善于观察</a:t>
            </a:r>
            <a:endParaRPr lang="en-US" altLang="zh-CN" sz="8000" b="1" dirty="0" smtClean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80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善于思考</a:t>
            </a:r>
            <a:endParaRPr lang="zh-CN" altLang="en-US" sz="80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8052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文本框 2"/>
          <p:cNvSpPr txBox="1"/>
          <p:nvPr/>
        </p:nvSpPr>
        <p:spPr>
          <a:xfrm>
            <a:off x="643379" y="195926"/>
            <a:ext cx="357662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b="1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惊弓之鸟</a:t>
            </a:r>
            <a:endParaRPr lang="zh-CN" altLang="en-US" sz="6600" b="1" dirty="0">
              <a:solidFill>
                <a:srgbClr val="0000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55842" y="1264991"/>
            <a:ext cx="80842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受过箭伤的鸟很害怕弓弦的声音</a:t>
            </a:r>
            <a:endParaRPr lang="zh-CN" altLang="en-US" sz="4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52757" y="5592149"/>
            <a:ext cx="120340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比喻受惊吓后，遇到一点情况就害怕得不得了。</a:t>
            </a:r>
            <a:endParaRPr lang="zh-CN" altLang="en-US" sz="44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494736" y="2259019"/>
            <a:ext cx="4875053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究竟是谁害死了那只大雁？</a:t>
            </a:r>
          </a:p>
          <a:p>
            <a:pPr>
              <a:spcBef>
                <a:spcPct val="50000"/>
              </a:spcBef>
            </a:pPr>
            <a:r>
              <a:rPr kumimoji="1" lang="en-US" altLang="zh-CN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1.</a:t>
            </a:r>
            <a:r>
              <a:rPr kumimoji="1"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是射箭能手更羸吗？</a:t>
            </a:r>
          </a:p>
          <a:p>
            <a:pPr>
              <a:spcBef>
                <a:spcPct val="50000"/>
              </a:spcBef>
            </a:pPr>
            <a:r>
              <a:rPr kumimoji="1" lang="en-US" altLang="zh-CN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2.</a:t>
            </a:r>
            <a:r>
              <a:rPr kumimoji="1"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是先前射伤大雁的猎人吗？</a:t>
            </a:r>
          </a:p>
          <a:p>
            <a:pPr>
              <a:spcBef>
                <a:spcPct val="50000"/>
              </a:spcBef>
            </a:pPr>
            <a:r>
              <a:rPr kumimoji="1" lang="en-US" altLang="zh-CN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3.</a:t>
            </a:r>
            <a:r>
              <a:rPr kumimoji="1"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是这只大雁的同伴吗？</a:t>
            </a:r>
          </a:p>
          <a:p>
            <a:pPr>
              <a:spcBef>
                <a:spcPct val="50000"/>
              </a:spcBef>
            </a:pPr>
            <a:r>
              <a:rPr kumimoji="1" lang="en-US" altLang="zh-CN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4.</a:t>
            </a:r>
            <a:r>
              <a:rPr kumimoji="1"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是这只大雁自己吗？</a:t>
            </a:r>
          </a:p>
        </p:txBody>
      </p:sp>
    </p:spTree>
    <p:extLst>
      <p:ext uri="{BB962C8B-B14F-4D97-AF65-F5344CB8AC3E}">
        <p14:creationId xmlns:p14="http://schemas.microsoft.com/office/powerpoint/2010/main" val="98065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5221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文本框 2"/>
          <p:cNvSpPr txBox="1"/>
          <p:nvPr/>
        </p:nvSpPr>
        <p:spPr>
          <a:xfrm>
            <a:off x="722193" y="5178287"/>
            <a:ext cx="114698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讽刺了在虚幻的现象面前，疑神疑鬼，自相惊扰。</a:t>
            </a:r>
            <a:endParaRPr lang="zh-CN" altLang="en-US" sz="40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4971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文本框 5"/>
          <p:cNvSpPr txBox="1"/>
          <p:nvPr/>
        </p:nvSpPr>
        <p:spPr>
          <a:xfrm>
            <a:off x="2637361" y="993190"/>
            <a:ext cx="6917278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掩耳盗铃   守株待兔</a:t>
            </a:r>
            <a:endParaRPr lang="en-US" altLang="zh-CN" sz="6000" b="1" dirty="0" smtClean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60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望梅止渴   井底之蛙</a:t>
            </a:r>
            <a:endParaRPr lang="en-US" altLang="zh-CN" sz="6000" b="1" dirty="0" smtClean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60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胸有成竹   闻鸡起舞</a:t>
            </a:r>
            <a:endParaRPr lang="en-US" altLang="zh-CN" sz="6000" b="1" dirty="0" smtClean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60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对牛弹琴   画龙点睛</a:t>
            </a:r>
            <a:endParaRPr lang="en-US" altLang="zh-CN" sz="6000" b="1" dirty="0" smtClean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60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指鹿为马   画蛇添足</a:t>
            </a:r>
            <a:endParaRPr lang="en-US" altLang="zh-CN" sz="6000" b="1" dirty="0" smtClean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en-US" sz="60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2189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/>
              <a:t/>
            </a:r>
            <a:br>
              <a:rPr lang="en-US" altLang="zh-CN" dirty="0"/>
            </a:br>
            <a:endParaRPr lang="en-US" altLang="zh-CN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63689" y="2505670"/>
            <a:ext cx="112646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更羸是古时候魏国有名的射箭能手。</a:t>
            </a:r>
            <a:endParaRPr lang="zh-CN" altLang="en-US" sz="5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991862" y="2505670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射箭能手</a:t>
            </a:r>
            <a:endParaRPr lang="zh-CN" altLang="en-US" sz="54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1869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9921"/>
            <a:ext cx="12192000" cy="7165298"/>
          </a:xfrm>
        </p:spPr>
      </p:pic>
      <p:sp>
        <p:nvSpPr>
          <p:cNvPr id="5" name="文本框 4"/>
          <p:cNvSpPr txBox="1"/>
          <p:nvPr/>
        </p:nvSpPr>
        <p:spPr>
          <a:xfrm>
            <a:off x="838200" y="1543987"/>
            <a:ext cx="10782119" cy="3289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800" b="1" dirty="0" smtClean="0"/>
              <a:t>     </a:t>
            </a:r>
            <a:r>
              <a:rPr lang="zh-CN" altLang="en-US" sz="4800" b="1" dirty="0" smtClean="0"/>
              <a:t>更羸指着大雁对魏王说：“</a:t>
            </a:r>
            <a:r>
              <a:rPr lang="zh-CN" altLang="en-US" sz="4800" b="1" dirty="0" smtClean="0">
                <a:solidFill>
                  <a:srgbClr val="FF0000"/>
                </a:solidFill>
              </a:rPr>
              <a:t>大王，我</a:t>
            </a:r>
            <a:endParaRPr lang="en-US" altLang="zh-CN" sz="48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4800" b="1" dirty="0" smtClean="0">
                <a:solidFill>
                  <a:srgbClr val="FF0000"/>
                </a:solidFill>
              </a:rPr>
              <a:t>不用箭，只要拉一下弓，就能把这只大</a:t>
            </a:r>
            <a:endParaRPr lang="en-US" altLang="zh-CN" sz="48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4800" b="1" dirty="0" smtClean="0">
                <a:solidFill>
                  <a:srgbClr val="FF0000"/>
                </a:solidFill>
              </a:rPr>
              <a:t>雁射下来。</a:t>
            </a:r>
            <a:r>
              <a:rPr lang="zh-CN" altLang="en-US" sz="4800" b="1" dirty="0" smtClean="0"/>
              <a:t>”</a:t>
            </a:r>
            <a:endParaRPr lang="zh-CN" alt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13718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</p:spPr>
      </p:pic>
      <p:sp>
        <p:nvSpPr>
          <p:cNvPr id="3" name="文本框 2"/>
          <p:cNvSpPr txBox="1"/>
          <p:nvPr/>
        </p:nvSpPr>
        <p:spPr>
          <a:xfrm>
            <a:off x="838200" y="716492"/>
            <a:ext cx="11046614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更羸并不取箭，他左手拿弓，右手拉弦，</a:t>
            </a:r>
            <a:endParaRPr lang="en-US" altLang="zh-CN" sz="44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只听得“嘣”的一声响，那只大雁直往上</a:t>
            </a:r>
            <a:endParaRPr lang="en-US" altLang="zh-CN" sz="44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飞，拍了两下翅膀，忽然从半空里直掉下</a:t>
            </a:r>
            <a:endParaRPr lang="en-US" altLang="zh-CN" sz="44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来。</a:t>
            </a:r>
            <a:endParaRPr lang="zh-CN" altLang="en-US" sz="4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218949" y="1933981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直</a:t>
            </a:r>
            <a:endParaRPr lang="zh-CN" altLang="en-US" sz="44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218949" y="2946715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直</a:t>
            </a:r>
            <a:endParaRPr lang="zh-CN" altLang="en-US" sz="44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676707" y="3807071"/>
            <a:ext cx="4717958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200" b="1" dirty="0">
                <a:solidFill>
                  <a:srgbClr val="3333CC"/>
                </a:solidFill>
                <a:latin typeface="宋体" panose="02010600030101010101" pitchFamily="2" charset="-122"/>
                <a:ea typeface="楷体_GB2312" pitchFamily="49" charset="-122"/>
              </a:rPr>
              <a:t>“</a:t>
            </a:r>
            <a:r>
              <a:rPr kumimoji="1" lang="zh-CN" altLang="en-US" sz="3200" b="1" dirty="0">
                <a:solidFill>
                  <a:srgbClr val="3333CC"/>
                </a:solidFill>
                <a:latin typeface="楷体_GB2312" pitchFamily="49" charset="-122"/>
                <a:ea typeface="楷体_GB2312" pitchFamily="49" charset="-122"/>
              </a:rPr>
              <a:t>直</a:t>
            </a:r>
            <a:r>
              <a:rPr kumimoji="1" lang="zh-CN" altLang="en-US" sz="3200" b="1" dirty="0">
                <a:solidFill>
                  <a:srgbClr val="3333CC"/>
                </a:solidFill>
                <a:latin typeface="宋体" panose="02010600030101010101" pitchFamily="2" charset="-122"/>
                <a:ea typeface="楷体_GB2312" pitchFamily="49" charset="-122"/>
              </a:rPr>
              <a:t>”</a:t>
            </a:r>
            <a:r>
              <a:rPr kumimoji="1" lang="zh-CN" altLang="en-US" sz="3200" b="1" dirty="0">
                <a:solidFill>
                  <a:srgbClr val="3333CC"/>
                </a:solidFill>
                <a:latin typeface="楷体_GB2312" pitchFamily="49" charset="-122"/>
                <a:ea typeface="楷体_GB2312" pitchFamily="49" charset="-122"/>
              </a:rPr>
              <a:t>的四种解释：</a:t>
            </a:r>
          </a:p>
          <a:p>
            <a:r>
              <a:rPr kumimoji="1" lang="en-US" altLang="zh-CN" sz="3200" b="1" dirty="0">
                <a:solidFill>
                  <a:srgbClr val="3333CC"/>
                </a:solidFill>
                <a:latin typeface="楷体_GB2312" pitchFamily="49" charset="-122"/>
                <a:ea typeface="楷体_GB2312" pitchFamily="49" charset="-122"/>
              </a:rPr>
              <a:t>1.</a:t>
            </a:r>
            <a:r>
              <a:rPr kumimoji="1" lang="zh-CN" altLang="en-US" sz="3200" b="1" dirty="0">
                <a:solidFill>
                  <a:srgbClr val="3333CC"/>
                </a:solidFill>
                <a:latin typeface="楷体_GB2312" pitchFamily="49" charset="-122"/>
                <a:ea typeface="楷体_GB2312" pitchFamily="49" charset="-122"/>
              </a:rPr>
              <a:t>不弯曲</a:t>
            </a:r>
            <a:r>
              <a:rPr kumimoji="1" lang="zh-CN" altLang="en-US" sz="3200" b="1" dirty="0" smtClean="0">
                <a:solidFill>
                  <a:srgbClr val="3333CC"/>
                </a:solidFill>
                <a:latin typeface="楷体_GB2312" pitchFamily="49" charset="-122"/>
                <a:ea typeface="楷体_GB2312" pitchFamily="49" charset="-122"/>
              </a:rPr>
              <a:t>。</a:t>
            </a:r>
            <a:endParaRPr kumimoji="1" lang="en-US" altLang="zh-CN" sz="3200" b="1" dirty="0" smtClean="0">
              <a:solidFill>
                <a:srgbClr val="3333CC"/>
              </a:solidFill>
              <a:latin typeface="楷体_GB2312" pitchFamily="49" charset="-122"/>
              <a:ea typeface="楷体_GB2312" pitchFamily="49" charset="-122"/>
            </a:endParaRPr>
          </a:p>
          <a:p>
            <a:r>
              <a:rPr kumimoji="1" lang="en-US" altLang="zh-CN" sz="3200" b="1" dirty="0" smtClean="0">
                <a:solidFill>
                  <a:srgbClr val="3333CC"/>
                </a:solidFill>
                <a:latin typeface="楷体_GB2312" pitchFamily="49" charset="-122"/>
                <a:ea typeface="楷体_GB2312" pitchFamily="49" charset="-122"/>
              </a:rPr>
              <a:t>2</a:t>
            </a:r>
            <a:r>
              <a:rPr kumimoji="1" lang="en-US" altLang="zh-CN" sz="3200" b="1" dirty="0">
                <a:solidFill>
                  <a:srgbClr val="3333CC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kumimoji="1" lang="zh-CN" altLang="en-US" sz="3200" b="1" dirty="0">
                <a:solidFill>
                  <a:srgbClr val="3333CC"/>
                </a:solidFill>
                <a:latin typeface="楷体_GB2312" pitchFamily="49" charset="-122"/>
                <a:ea typeface="楷体_GB2312" pitchFamily="49" charset="-122"/>
              </a:rPr>
              <a:t>使直，把弯曲的伸开。</a:t>
            </a:r>
          </a:p>
          <a:p>
            <a:r>
              <a:rPr kumimoji="1" lang="en-US" altLang="zh-CN" sz="3200" b="1" dirty="0">
                <a:solidFill>
                  <a:srgbClr val="3333CC"/>
                </a:solidFill>
                <a:latin typeface="楷体_GB2312" pitchFamily="49" charset="-122"/>
                <a:ea typeface="楷体_GB2312" pitchFamily="49" charset="-122"/>
              </a:rPr>
              <a:t>3.</a:t>
            </a:r>
            <a:r>
              <a:rPr kumimoji="1" lang="zh-CN" altLang="en-US" sz="3200" b="1" dirty="0">
                <a:solidFill>
                  <a:srgbClr val="3333CC"/>
                </a:solidFill>
                <a:latin typeface="楷体_GB2312" pitchFamily="49" charset="-122"/>
                <a:ea typeface="楷体_GB2312" pitchFamily="49" charset="-122"/>
              </a:rPr>
              <a:t>爽快，坦率</a:t>
            </a:r>
            <a:r>
              <a:rPr kumimoji="1" lang="zh-CN" altLang="en-US" sz="3200" b="1" dirty="0" smtClean="0">
                <a:solidFill>
                  <a:srgbClr val="3333CC"/>
                </a:solidFill>
                <a:latin typeface="楷体_GB2312" pitchFamily="49" charset="-122"/>
                <a:ea typeface="楷体_GB2312" pitchFamily="49" charset="-122"/>
              </a:rPr>
              <a:t>。</a:t>
            </a:r>
            <a:endParaRPr kumimoji="1" lang="en-US" altLang="zh-CN" sz="3200" b="1" dirty="0" smtClean="0">
              <a:solidFill>
                <a:srgbClr val="3333CC"/>
              </a:solidFill>
              <a:latin typeface="楷体_GB2312" pitchFamily="49" charset="-122"/>
              <a:ea typeface="楷体_GB2312" pitchFamily="49" charset="-122"/>
            </a:endParaRPr>
          </a:p>
          <a:p>
            <a:r>
              <a:rPr kumimoji="1" lang="en-US" altLang="zh-CN" sz="3200" b="1" dirty="0" smtClean="0">
                <a:solidFill>
                  <a:srgbClr val="3333CC"/>
                </a:solidFill>
                <a:latin typeface="楷体_GB2312" pitchFamily="49" charset="-122"/>
                <a:ea typeface="楷体_GB2312" pitchFamily="49" charset="-122"/>
              </a:rPr>
              <a:t>4</a:t>
            </a:r>
            <a:r>
              <a:rPr kumimoji="1" lang="en-US" altLang="zh-CN" sz="3200" b="1" dirty="0">
                <a:solidFill>
                  <a:srgbClr val="3333CC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kumimoji="1" lang="zh-CN" altLang="en-US" sz="3200" b="1" dirty="0">
                <a:solidFill>
                  <a:srgbClr val="3333CC"/>
                </a:solidFill>
                <a:latin typeface="楷体_GB2312" pitchFamily="49" charset="-122"/>
                <a:ea typeface="楷体_GB2312" pitchFamily="49" charset="-122"/>
              </a:rPr>
              <a:t>一个劲儿地。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1385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2566988" y="1989139"/>
            <a:ext cx="7416800" cy="228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4800" b="1">
                <a:solidFill>
                  <a:srgbClr val="050507"/>
                </a:solidFill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sz="4800" b="1">
                <a:solidFill>
                  <a:srgbClr val="050507"/>
                </a:solidFill>
                <a:latin typeface="楷体_GB2312" pitchFamily="49" charset="-122"/>
                <a:ea typeface="楷体_GB2312" pitchFamily="49" charset="-122"/>
              </a:rPr>
              <a:t>那只大雁</a:t>
            </a:r>
            <a:r>
              <a:rPr lang="zh-CN" altLang="en-US" sz="4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直</a:t>
            </a:r>
            <a:r>
              <a:rPr lang="zh-CN" altLang="en-US" sz="4800" b="1">
                <a:solidFill>
                  <a:srgbClr val="050507"/>
                </a:solidFill>
                <a:latin typeface="楷体_GB2312" pitchFamily="49" charset="-122"/>
                <a:ea typeface="楷体_GB2312" pitchFamily="49" charset="-122"/>
              </a:rPr>
              <a:t>往上飞，拍了两下翅膀，忽然从半空里</a:t>
            </a:r>
            <a:r>
              <a:rPr lang="zh-CN" altLang="en-US" sz="4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直</a:t>
            </a:r>
            <a:r>
              <a:rPr lang="zh-CN" altLang="en-US" sz="4800" b="1">
                <a:solidFill>
                  <a:srgbClr val="050507"/>
                </a:solidFill>
                <a:latin typeface="楷体_GB2312" pitchFamily="49" charset="-122"/>
                <a:ea typeface="楷体_GB2312" pitchFamily="49" charset="-122"/>
              </a:rPr>
              <a:t>掉下来。</a:t>
            </a:r>
          </a:p>
        </p:txBody>
      </p:sp>
      <p:sp>
        <p:nvSpPr>
          <p:cNvPr id="45059" name="Oval 3"/>
          <p:cNvSpPr>
            <a:spLocks noChangeArrowheads="1"/>
          </p:cNvSpPr>
          <p:nvPr/>
        </p:nvSpPr>
        <p:spPr bwMode="auto">
          <a:xfrm flipH="1">
            <a:off x="6311901" y="765175"/>
            <a:ext cx="2087563" cy="1366838"/>
          </a:xfrm>
          <a:prstGeom prst="ellipse">
            <a:avLst/>
          </a:prstGeom>
          <a:solidFill>
            <a:srgbClr val="E6F12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5060" name="Oval 4"/>
          <p:cNvSpPr>
            <a:spLocks noChangeArrowheads="1"/>
          </p:cNvSpPr>
          <p:nvPr/>
        </p:nvSpPr>
        <p:spPr bwMode="auto">
          <a:xfrm flipH="1">
            <a:off x="2927351" y="4365625"/>
            <a:ext cx="2087563" cy="1727200"/>
          </a:xfrm>
          <a:prstGeom prst="ellipse">
            <a:avLst/>
          </a:prstGeom>
          <a:solidFill>
            <a:srgbClr val="E6F12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zh-CN" altLang="zh-CN" b="1"/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3216276" y="4797425"/>
            <a:ext cx="15605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600" b="1">
                <a:solidFill>
                  <a:srgbClr val="E71909"/>
                </a:solidFill>
                <a:ea typeface="楷体_GB2312" pitchFamily="49" charset="-122"/>
              </a:rPr>
              <a:t>掉得快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6527801" y="1052513"/>
            <a:ext cx="15605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600" b="1">
                <a:solidFill>
                  <a:srgbClr val="E71909"/>
                </a:solidFill>
                <a:ea typeface="楷体_GB2312" pitchFamily="49" charset="-122"/>
              </a:rPr>
              <a:t>飞得急</a:t>
            </a:r>
          </a:p>
        </p:txBody>
      </p:sp>
      <p:pic>
        <p:nvPicPr>
          <p:cNvPr id="45063" name="Picture 7" descr="bird05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48671" flipH="1">
            <a:off x="2495550" y="1196976"/>
            <a:ext cx="1741488" cy="145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4" name="Picture 8" descr="W020101223531496665015"/>
          <p:cNvPicPr>
            <a:picLocks noChangeAspect="1" noChangeArrowheads="1"/>
          </p:cNvPicPr>
          <p:nvPr/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4" t="3868" r="81111" b="83783"/>
          <a:stretch>
            <a:fillRect/>
          </a:stretch>
        </p:blipFill>
        <p:spPr bwMode="auto">
          <a:xfrm>
            <a:off x="7175500" y="3716339"/>
            <a:ext cx="1512888" cy="172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615116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 animBg="1"/>
      <p:bldP spid="45061" grpId="0" bldLvl="0" autoUpdateAnimBg="0"/>
      <p:bldP spid="45062" grpId="0" bldLvl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022111" cy="7315200"/>
          </a:xfrm>
        </p:spPr>
      </p:pic>
    </p:spTree>
    <p:extLst>
      <p:ext uri="{BB962C8B-B14F-4D97-AF65-F5344CB8AC3E}">
        <p14:creationId xmlns:p14="http://schemas.microsoft.com/office/powerpoint/2010/main" val="403790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文本框 2"/>
          <p:cNvSpPr txBox="1"/>
          <p:nvPr/>
        </p:nvSpPr>
        <p:spPr>
          <a:xfrm>
            <a:off x="1254145" y="2044973"/>
            <a:ext cx="106490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因为我知道，这是一只受过箭伤的鸟，</a:t>
            </a:r>
            <a:endParaRPr lang="zh-CN" altLang="en-US" sz="4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38310" y="3696126"/>
            <a:ext cx="88024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所以，</a:t>
            </a:r>
            <a:r>
              <a:rPr lang="zh-CN" altLang="en-US" sz="4800" b="1" u="sng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不用箭就把它射下来了。</a:t>
            </a:r>
            <a:endParaRPr lang="zh-CN" altLang="en-US" sz="4800" b="1" u="sng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901784" y="2039553"/>
            <a:ext cx="63401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这</a:t>
            </a:r>
            <a:r>
              <a:rPr lang="zh-CN" altLang="en-US" sz="48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是一只受过箭伤的鸟</a:t>
            </a:r>
            <a:endParaRPr lang="zh-CN" altLang="en-US" sz="48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071722" y="3696126"/>
            <a:ext cx="63401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不用箭就把它射下来了</a:t>
            </a:r>
            <a:endParaRPr lang="zh-CN" altLang="en-US" sz="48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32906" y="2039553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原因</a:t>
            </a:r>
            <a:endParaRPr lang="zh-CN" altLang="en-US" sz="4000" b="1" dirty="0">
              <a:solidFill>
                <a:srgbClr val="0000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32906" y="3696126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结果</a:t>
            </a:r>
            <a:endParaRPr lang="zh-CN" altLang="en-US" sz="4000" b="1" dirty="0">
              <a:solidFill>
                <a:srgbClr val="0000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477718" y="5060217"/>
            <a:ext cx="38843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因果关系</a:t>
            </a:r>
            <a:endParaRPr lang="zh-CN" altLang="en-US" sz="72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8156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1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85416"/>
          </a:xfrm>
        </p:spPr>
      </p:pic>
      <p:sp>
        <p:nvSpPr>
          <p:cNvPr id="5" name="文本框 4"/>
          <p:cNvSpPr txBox="1"/>
          <p:nvPr/>
        </p:nvSpPr>
        <p:spPr>
          <a:xfrm>
            <a:off x="628337" y="996088"/>
            <a:ext cx="53174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自读第</a:t>
            </a:r>
            <a:r>
              <a:rPr lang="en-US" altLang="zh-CN" sz="32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8</a:t>
            </a:r>
            <a:r>
              <a:rPr lang="zh-CN" altLang="en-US" sz="32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自然段，并完成填空</a:t>
            </a:r>
            <a:endParaRPr lang="zh-CN" altLang="en-US" sz="32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54242" y="2055813"/>
            <a:ext cx="8084264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飞得慢，因为它</a:t>
            </a:r>
            <a:r>
              <a:rPr lang="zh-CN" altLang="en-US" sz="4400" b="1" u="sng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                 </a:t>
            </a:r>
            <a:endParaRPr lang="en-US" altLang="zh-CN" sz="4400" b="1" u="sng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4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zh-CN" altLang="en-US" sz="4400" b="1" u="sng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                                            </a:t>
            </a:r>
            <a:r>
              <a:rPr lang="zh-CN" altLang="en-US" sz="4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en-US" altLang="zh-CN" sz="44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叫得惨，</a:t>
            </a:r>
            <a:r>
              <a:rPr lang="zh-CN" altLang="en-US" sz="4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因为它</a:t>
            </a:r>
            <a:r>
              <a:rPr lang="zh-CN" altLang="en-US" sz="4400" b="1" u="sng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zh-CN" altLang="en-US" sz="4400" b="1" u="sng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                </a:t>
            </a:r>
            <a:endParaRPr lang="en-US" altLang="zh-CN" sz="4400" b="1" u="sng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400" b="1" u="sng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                                             </a:t>
            </a:r>
            <a:r>
              <a:rPr lang="zh-CN" altLang="en-US" sz="4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en-US" altLang="zh-CN" sz="44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sz="44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en-US" sz="4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501389" y="2302055"/>
            <a:ext cx="30059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受过箭伤，</a:t>
            </a:r>
            <a:endParaRPr lang="zh-CN" altLang="en-US" sz="44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55821" y="3198880"/>
            <a:ext cx="63914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伤口没有愈合，还在作痛</a:t>
            </a:r>
            <a:endParaRPr lang="zh-CN" altLang="en-US" sz="44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501388" y="4259014"/>
            <a:ext cx="30059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离开同伴，</a:t>
            </a:r>
            <a:endParaRPr lang="zh-CN" altLang="en-US" sz="44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373193" y="38524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1154242" y="5237494"/>
            <a:ext cx="63914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孤单失群，得不到帮助。</a:t>
            </a:r>
            <a:endParaRPr lang="zh-CN" altLang="en-US" sz="44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3057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40610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483</Words>
  <Application>Microsoft Office PowerPoint</Application>
  <PresentationFormat>宽屏</PresentationFormat>
  <Paragraphs>71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华文楷体</vt:lpstr>
      <vt:lpstr>楷体_GB2312</vt:lpstr>
      <vt:lpstr>宋体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tw</dc:creator>
  <cp:lastModifiedBy>tw</cp:lastModifiedBy>
  <cp:revision>100</cp:revision>
  <dcterms:created xsi:type="dcterms:W3CDTF">2018-10-17T02:55:16Z</dcterms:created>
  <dcterms:modified xsi:type="dcterms:W3CDTF">2018-10-25T03:47:26Z</dcterms:modified>
</cp:coreProperties>
</file>