
<file path=[Content_Types].xml><?xml version="1.0" encoding="utf-8"?>
<Types xmlns="http://schemas.openxmlformats.org/package/2006/content-types">
  <Default Extension="mp3" ContentType="audio/mpeg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6" r:id="rId2"/>
    <p:sldId id="257" r:id="rId3"/>
    <p:sldId id="267" r:id="rId4"/>
    <p:sldId id="259" r:id="rId5"/>
    <p:sldId id="260" r:id="rId6"/>
    <p:sldId id="261" r:id="rId7"/>
    <p:sldId id="262" r:id="rId8"/>
    <p:sldId id="271" r:id="rId9"/>
    <p:sldId id="283" r:id="rId10"/>
    <p:sldId id="276" r:id="rId11"/>
    <p:sldId id="263" r:id="rId12"/>
    <p:sldId id="269" r:id="rId13"/>
    <p:sldId id="258" r:id="rId14"/>
    <p:sldId id="270" r:id="rId15"/>
    <p:sldId id="280" r:id="rId16"/>
    <p:sldId id="281" r:id="rId17"/>
    <p:sldId id="264" r:id="rId18"/>
    <p:sldId id="272" r:id="rId19"/>
    <p:sldId id="274" r:id="rId20"/>
    <p:sldId id="265" r:id="rId21"/>
    <p:sldId id="282" r:id="rId22"/>
    <p:sldId id="273" r:id="rId23"/>
    <p:sldId id="256" r:id="rId24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66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9" d="100"/>
          <a:sy n="69" d="100"/>
        </p:scale>
        <p:origin x="564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单击以编辑母版副标题样式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66D95C-8640-405D-84B9-DBC7D1D72B78}" type="datetimeFigureOut">
              <a:rPr lang="zh-CN" altLang="en-US" smtClean="0"/>
              <a:t>2018/10/31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E0BB8-8B12-43CF-9EC8-16902882407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856037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66D95C-8640-405D-84B9-DBC7D1D72B78}" type="datetimeFigureOut">
              <a:rPr lang="zh-CN" altLang="en-US" smtClean="0"/>
              <a:t>2018/10/31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E0BB8-8B12-43CF-9EC8-16902882407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093765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66D95C-8640-405D-84B9-DBC7D1D72B78}" type="datetimeFigureOut">
              <a:rPr lang="zh-CN" altLang="en-US" smtClean="0"/>
              <a:t>2018/10/31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E0BB8-8B12-43CF-9EC8-16902882407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75474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66D95C-8640-405D-84B9-DBC7D1D72B78}" type="datetimeFigureOut">
              <a:rPr lang="zh-CN" altLang="en-US" smtClean="0"/>
              <a:t>2018/10/31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E0BB8-8B12-43CF-9EC8-16902882407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608681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66D95C-8640-405D-84B9-DBC7D1D72B78}" type="datetimeFigureOut">
              <a:rPr lang="zh-CN" altLang="en-US" smtClean="0"/>
              <a:t>2018/10/31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E0BB8-8B12-43CF-9EC8-16902882407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490911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66D95C-8640-405D-84B9-DBC7D1D72B78}" type="datetimeFigureOut">
              <a:rPr lang="zh-CN" altLang="en-US" smtClean="0"/>
              <a:t>2018/10/31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E0BB8-8B12-43CF-9EC8-16902882407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048711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66D95C-8640-405D-84B9-DBC7D1D72B78}" type="datetimeFigureOut">
              <a:rPr lang="zh-CN" altLang="en-US" smtClean="0"/>
              <a:t>2018/10/31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E0BB8-8B12-43CF-9EC8-16902882407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299580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66D95C-8640-405D-84B9-DBC7D1D72B78}" type="datetimeFigureOut">
              <a:rPr lang="zh-CN" altLang="en-US" smtClean="0"/>
              <a:t>2018/10/31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E0BB8-8B12-43CF-9EC8-16902882407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275451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66D95C-8640-405D-84B9-DBC7D1D72B78}" type="datetimeFigureOut">
              <a:rPr lang="zh-CN" altLang="en-US" smtClean="0"/>
              <a:t>2018/10/31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E0BB8-8B12-43CF-9EC8-16902882407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480184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66D95C-8640-405D-84B9-DBC7D1D72B78}" type="datetimeFigureOut">
              <a:rPr lang="zh-CN" altLang="en-US" smtClean="0"/>
              <a:t>2018/10/31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E0BB8-8B12-43CF-9EC8-16902882407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964600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66D95C-8640-405D-84B9-DBC7D1D72B78}" type="datetimeFigureOut">
              <a:rPr lang="zh-CN" altLang="en-US" smtClean="0"/>
              <a:t>2018/10/31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E0BB8-8B12-43CF-9EC8-16902882407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881715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66D95C-8640-405D-84B9-DBC7D1D72B78}" type="datetimeFigureOut">
              <a:rPr lang="zh-CN" altLang="en-US" smtClean="0"/>
              <a:t>2018/10/31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FE0BB8-8B12-43CF-9EC8-16902882407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000221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9.png"/><Relationship Id="rId5" Type="http://schemas.openxmlformats.org/officeDocument/2006/relationships/image" Target="../media/image8.jpeg"/><Relationship Id="rId4" Type="http://schemas.openxmlformats.org/officeDocument/2006/relationships/image" Target="../media/image7.jp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baidu.com/s?wd=%E3%80%8A%E4%B8%80%E5%AE%B6%E4%B9%8B%E4%B8%BB%E3%80%8B&amp;tn=SE_PcZhidaonwhc_ngpagmjz&amp;rsv_dl=gh_pc_zhidao" TargetMode="External"/><Relationship Id="rId13" Type="http://schemas.openxmlformats.org/officeDocument/2006/relationships/image" Target="../media/image2.jpg"/><Relationship Id="rId3" Type="http://schemas.openxmlformats.org/officeDocument/2006/relationships/hyperlink" Target="https://www.baidu.com/s?wd=%E3%80%8A%E7%AA%97%E3%80%8B&amp;tn=SE_PcZhidaonwhc_ngpagmjz&amp;rsv_dl=gh_pc_zhidao" TargetMode="External"/><Relationship Id="rId7" Type="http://schemas.openxmlformats.org/officeDocument/2006/relationships/hyperlink" Target="https://www.baidu.com/s?wd=%E3%80%8A%E5%89%AA%E5%BD%B1%E8%AF%9D%E6%96%87%E5%9D%9B%E3%80%8B&amp;tn=SE_PcZhidaonwhc_ngpagmjz&amp;rsv_dl=gh_pc_zhidao" TargetMode="External"/><Relationship Id="rId12" Type="http://schemas.openxmlformats.org/officeDocument/2006/relationships/hyperlink" Target="https://www.baidu.com/s?wd=%E3%80%8A%E5%AD%9F%E7%8F%A0%E7%9A%84%E6%97%85%E7%A8%8B%E3%80%8B&amp;tn=SE_PcZhidaonwhc_ngpagmjz&amp;rsv_dl=gh_pc_zhidao" TargetMode="External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www.baidu.com/s?wd=%E3%80%8A%E8%8A%B8%E7%AA%97%E5%A4%9C%E8%AF%BB%E3%80%8B&amp;tn=SE_PcZhidaonwhc_ngpagmjz&amp;rsv_dl=gh_pc_zhidao" TargetMode="External"/><Relationship Id="rId11" Type="http://schemas.openxmlformats.org/officeDocument/2006/relationships/hyperlink" Target="https://www.baidu.com/s?wd=%E3%80%8A%E6%99%93%E4%BA%91%E3%80%8B&amp;tn=SE_PcZhidaonwhc_ngpagmjz&amp;rsv_dl=gh_pc_zhidao" TargetMode="External"/><Relationship Id="rId5" Type="http://schemas.openxmlformats.org/officeDocument/2006/relationships/hyperlink" Target="https://www.baidu.com/s?wd=%E3%80%8A%E4%BD%9C%E5%AE%A2%E7%BE%8E%E5%9B%BD%E3%80%8B&amp;tn=SE_PcZhidaonwhc_ngpagmjz&amp;rsv_dl=gh_pc_zhidao" TargetMode="External"/><Relationship Id="rId10" Type="http://schemas.openxmlformats.org/officeDocument/2006/relationships/hyperlink" Target="https://www.baidu.com/s?wd=%E3%80%8A%E6%98%A5%E9%A3%8E%E3%80%8B&amp;tn=SE_PcZhidaonwhc_ngpagmjz&amp;rsv_dl=gh_pc_zhidao" TargetMode="External"/><Relationship Id="rId4" Type="http://schemas.openxmlformats.org/officeDocument/2006/relationships/hyperlink" Target="https://www.baidu.com/s?wd=%E3%80%8A%E4%B8%A4%E5%9C%B0%E3%80%8B&amp;tn=SE_PcZhidaonwhc_ngpagmjz&amp;rsv_dl=gh_pc_zhidao" TargetMode="External"/><Relationship Id="rId9" Type="http://schemas.openxmlformats.org/officeDocument/2006/relationships/hyperlink" Target="https://www.baidu.com/s?wd=%E3%80%8A%E5%AE%B6%E4%BD%8F%E4%B9%A6%E5%9D%8A%E8%BE%B9%E3%80%8B&amp;tn=SE_PcZhidaonwhc_ngpagmjz&amp;rsv_dl=gh_pc_zhidao" TargetMode="Externa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slideLayout" Target="../slideLayouts/slideLayout7.xml"/><Relationship Id="rId1" Type="http://schemas.openxmlformats.org/officeDocument/2006/relationships/audio" Target="file:///G:\&#36831;&#21040;201512\&#28145;&#23665;&#31109;&#26519;.mp3" TargetMode="External"/><Relationship Id="rId4" Type="http://schemas.openxmlformats.org/officeDocument/2006/relationships/image" Target="../media/image9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306879" y="375832"/>
            <a:ext cx="66206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 smtClean="0"/>
              <a:t>北师大五年级上册第</a:t>
            </a:r>
            <a:r>
              <a:rPr lang="en-US" altLang="zh-CN" sz="2800" b="1" dirty="0" smtClean="0"/>
              <a:t>7</a:t>
            </a:r>
            <a:r>
              <a:rPr lang="zh-CN" altLang="en-US" sz="2800" b="1" dirty="0" smtClean="0"/>
              <a:t>单元  面对错误</a:t>
            </a:r>
            <a:endParaRPr lang="zh-CN" altLang="en-US" sz="2800" b="1" dirty="0"/>
          </a:p>
        </p:txBody>
      </p:sp>
      <p:sp>
        <p:nvSpPr>
          <p:cNvPr id="4" name="文本框 3"/>
          <p:cNvSpPr txBox="1"/>
          <p:nvPr/>
        </p:nvSpPr>
        <p:spPr>
          <a:xfrm>
            <a:off x="4281854" y="2074985"/>
            <a:ext cx="313885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6000" b="1" dirty="0" smtClean="0"/>
              <a:t>迟    到</a:t>
            </a:r>
            <a:endParaRPr lang="zh-CN" altLang="en-US" sz="6000" b="1" dirty="0"/>
          </a:p>
        </p:txBody>
      </p:sp>
      <p:sp>
        <p:nvSpPr>
          <p:cNvPr id="5" name="文本框 4"/>
          <p:cNvSpPr txBox="1"/>
          <p:nvPr/>
        </p:nvSpPr>
        <p:spPr>
          <a:xfrm>
            <a:off x="6822830" y="3560884"/>
            <a:ext cx="198706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b="1" dirty="0" smtClean="0"/>
              <a:t>林海音</a:t>
            </a:r>
            <a:endParaRPr lang="zh-CN" altLang="en-US" sz="4000" b="1" dirty="0"/>
          </a:p>
        </p:txBody>
      </p:sp>
      <p:sp>
        <p:nvSpPr>
          <p:cNvPr id="6" name="文本框 5"/>
          <p:cNvSpPr txBox="1"/>
          <p:nvPr/>
        </p:nvSpPr>
        <p:spPr>
          <a:xfrm>
            <a:off x="6427177" y="5846885"/>
            <a:ext cx="41060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 smtClean="0"/>
              <a:t>执教：棠外附小  陈凤</a:t>
            </a:r>
            <a:endParaRPr lang="zh-CN" alt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2928838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98" y="209952"/>
            <a:ext cx="12192000" cy="6858000"/>
          </a:xfrm>
          <a:prstGeom prst="rect">
            <a:avLst/>
          </a:prstGeom>
        </p:spPr>
      </p:pic>
      <p:sp>
        <p:nvSpPr>
          <p:cNvPr id="9" name="文本框 8"/>
          <p:cNvSpPr txBox="1"/>
          <p:nvPr/>
        </p:nvSpPr>
        <p:spPr>
          <a:xfrm>
            <a:off x="-18047" y="3003016"/>
            <a:ext cx="1164907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buFont typeface="Arial" panose="020B0604020202020204" pitchFamily="34" charset="0"/>
              <a:buNone/>
              <a:defRPr/>
            </a:pPr>
            <a:r>
              <a:rPr lang="en-US" altLang="zh-CN" b="1" noProof="1">
                <a:solidFill>
                  <a:srgbClr val="0033CC"/>
                </a:solidFill>
                <a:latin typeface="Arial" charset="0"/>
                <a:ea typeface="宋体" charset="-122"/>
                <a:cs typeface="+mn-ea"/>
                <a:sym typeface="Arial" charset="0"/>
              </a:rPr>
              <a:t>      </a:t>
            </a:r>
            <a:r>
              <a:rPr lang="zh-CN" altLang="en-US" sz="4000" b="1" noProof="1">
                <a:solidFill>
                  <a:srgbClr val="0033CC"/>
                </a:solidFill>
                <a:latin typeface="Arial" charset="0"/>
                <a:ea typeface="宋体" charset="-122"/>
                <a:cs typeface="+mn-ea"/>
                <a:sym typeface="Arial" charset="0"/>
              </a:rPr>
              <a:t>我的父亲很疼我，但是他管教我</a:t>
            </a:r>
            <a:r>
              <a:rPr lang="zh-CN" altLang="en-US" sz="4000" b="1" noProof="1">
                <a:solidFill>
                  <a:srgbClr val="FF0000"/>
                </a:solidFill>
                <a:latin typeface="Arial" charset="0"/>
                <a:ea typeface="宋体" charset="-122"/>
                <a:cs typeface="+mn-ea"/>
                <a:sym typeface="Arial" charset="0"/>
              </a:rPr>
              <a:t>很严 ，很严很严。</a:t>
            </a:r>
            <a:r>
              <a:rPr lang="zh-CN" altLang="en-US" sz="3600" b="1" noProof="1">
                <a:solidFill>
                  <a:srgbClr val="FF0000"/>
                </a:solidFill>
                <a:latin typeface="Arial" charset="0"/>
                <a:ea typeface="宋体" charset="-122"/>
                <a:cs typeface="+mn-ea"/>
                <a:sym typeface="Arial" charset="0"/>
              </a:rPr>
              <a:t>     </a:t>
            </a:r>
            <a:endParaRPr lang="zh-CN" altLang="en-US" sz="3600" noProof="1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5284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矩形 1"/>
          <p:cNvSpPr/>
          <p:nvPr/>
        </p:nvSpPr>
        <p:spPr>
          <a:xfrm>
            <a:off x="574212" y="356019"/>
            <a:ext cx="295465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CN" altLang="en-US" sz="5400" b="1" u="sng" cap="none" spc="0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父亲的爱</a:t>
            </a:r>
            <a:endParaRPr lang="zh-CN" altLang="en-US" sz="5400" b="1" u="sng" cap="none" spc="0" dirty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1116623" y="2074985"/>
            <a:ext cx="10216662" cy="13193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dirty="0" smtClean="0"/>
              <a:t>        </a:t>
            </a:r>
            <a:r>
              <a:rPr lang="zh-CN" altLang="en-US" sz="2800" b="1" dirty="0" smtClean="0"/>
              <a:t>我听到这儿，鼻子不禁抽搭了一大下，幸好我的眼睛是闭着的，泪水不至于流出来。</a:t>
            </a:r>
            <a:endParaRPr lang="zh-CN" alt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3134072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36" y="0"/>
            <a:ext cx="12192000" cy="6858000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377357" y="2269030"/>
            <a:ext cx="5866425" cy="27699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200" dirty="0" smtClean="0"/>
              <a:t>        </a:t>
            </a:r>
            <a:r>
              <a:rPr lang="zh-CN" altLang="en-US" sz="2800" b="1" dirty="0" smtClean="0"/>
              <a:t>我走出了教室，站在爸面前。爸没说什么，打开了手中的包袱，拿出来的是我的花夹袄。他递给我，看着我穿上，又拿出两个铜板给我。</a:t>
            </a:r>
            <a:endParaRPr lang="en-US" altLang="zh-CN" sz="2800" b="1" dirty="0" smtClean="0"/>
          </a:p>
        </p:txBody>
      </p:sp>
      <p:sp>
        <p:nvSpPr>
          <p:cNvPr id="4" name="矩形 3"/>
          <p:cNvSpPr/>
          <p:nvPr/>
        </p:nvSpPr>
        <p:spPr>
          <a:xfrm>
            <a:off x="2862115" y="855961"/>
            <a:ext cx="4288353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CN" altLang="en-US" sz="4000" b="1" cap="none" spc="0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此时无声胜有声！</a:t>
            </a:r>
            <a:endParaRPr lang="zh-CN" altLang="en-US" sz="4000" b="1" cap="none" spc="0" dirty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</a:endParaRPr>
          </a:p>
        </p:txBody>
      </p:sp>
      <p:sp>
        <p:nvSpPr>
          <p:cNvPr id="7" name="矩形 6"/>
          <p:cNvSpPr/>
          <p:nvPr/>
        </p:nvSpPr>
        <p:spPr>
          <a:xfrm>
            <a:off x="275273" y="22985"/>
            <a:ext cx="295465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CN" altLang="en-US" sz="5400" b="1" u="sng" cap="none" spc="0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rgbClr val="00B0F0"/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父亲的爱</a:t>
            </a:r>
            <a:endParaRPr lang="zh-CN" altLang="en-US" sz="5400" b="1" u="sng" cap="none" spc="0" dirty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solidFill>
                <a:srgbClr val="00B0F0"/>
              </a:solid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2508206" y="3148918"/>
            <a:ext cx="9847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 smtClean="0">
                <a:solidFill>
                  <a:srgbClr val="C00000"/>
                </a:solidFill>
              </a:rPr>
              <a:t>打开</a:t>
            </a:r>
            <a:endParaRPr lang="zh-CN" altLang="en-US" sz="2800" b="1" dirty="0">
              <a:solidFill>
                <a:srgbClr val="C00000"/>
              </a:solidFill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377357" y="3786808"/>
            <a:ext cx="97594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 smtClean="0">
                <a:solidFill>
                  <a:srgbClr val="C00000"/>
                </a:solidFill>
              </a:rPr>
              <a:t>拿出</a:t>
            </a:r>
            <a:endParaRPr lang="zh-CN" altLang="en-US" sz="2800" b="1" dirty="0">
              <a:solidFill>
                <a:srgbClr val="C00000"/>
              </a:solidFill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4640650" y="3786808"/>
            <a:ext cx="9820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solidFill>
                  <a:srgbClr val="C00000"/>
                </a:solidFill>
              </a:rPr>
              <a:t>递给</a:t>
            </a:r>
            <a:endParaRPr lang="zh-CN" altLang="en-US" sz="2800" dirty="0">
              <a:solidFill>
                <a:srgbClr val="C00000"/>
              </a:solidFill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377357" y="4435450"/>
            <a:ext cx="10023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solidFill>
                  <a:srgbClr val="C00000"/>
                </a:solidFill>
              </a:rPr>
              <a:t>看着</a:t>
            </a:r>
            <a:endParaRPr lang="zh-CN" altLang="en-US" sz="2800" dirty="0">
              <a:solidFill>
                <a:srgbClr val="C00000"/>
              </a:solidFill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2866492" y="4434991"/>
            <a:ext cx="13100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 smtClean="0">
                <a:solidFill>
                  <a:srgbClr val="C00000"/>
                </a:solidFill>
              </a:rPr>
              <a:t>拿</a:t>
            </a:r>
            <a:r>
              <a:rPr lang="zh-CN" altLang="en-US" sz="2800" b="1" dirty="0">
                <a:solidFill>
                  <a:srgbClr val="C00000"/>
                </a:solidFill>
              </a:rPr>
              <a:t>出</a:t>
            </a:r>
            <a:endParaRPr lang="zh-CN" altLang="en-US" sz="2800" dirty="0">
              <a:solidFill>
                <a:srgbClr val="C00000"/>
              </a:solidFill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5006292" y="4430583"/>
            <a:ext cx="6770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solidFill>
                  <a:srgbClr val="C00000"/>
                </a:solidFill>
              </a:rPr>
              <a:t>给</a:t>
            </a:r>
            <a:endParaRPr lang="zh-CN" altLang="en-US" sz="2800" dirty="0">
              <a:solidFill>
                <a:srgbClr val="C00000"/>
              </a:solidFill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5398338" y="5566196"/>
            <a:ext cx="23299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 smtClean="0"/>
              <a:t>抓</a:t>
            </a:r>
            <a:r>
              <a:rPr lang="zh-CN" altLang="en-US" sz="2800" b="1" dirty="0" smtClean="0">
                <a:solidFill>
                  <a:srgbClr val="FF0000"/>
                </a:solidFill>
              </a:rPr>
              <a:t>动作</a:t>
            </a:r>
            <a:r>
              <a:rPr lang="zh-CN" altLang="en-US" sz="2800" b="1" dirty="0" smtClean="0"/>
              <a:t>描写</a:t>
            </a:r>
            <a:endParaRPr lang="zh-CN" altLang="en-US" sz="2800" b="1" dirty="0"/>
          </a:p>
        </p:txBody>
      </p:sp>
      <p:pic>
        <p:nvPicPr>
          <p:cNvPr id="16" name="Picture 4" descr="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6873" y="0"/>
            <a:ext cx="4664363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300987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9" grpId="0"/>
      <p:bldP spid="10" grpId="0"/>
      <p:bldP spid="11" grpId="0"/>
      <p:bldP spid="12" grpId="0"/>
      <p:bldP spid="13" grpId="0"/>
      <p:bldP spid="14" grpId="0"/>
      <p:bldP spid="1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460"/>
            <a:ext cx="12192000" cy="685800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488193" y="1146089"/>
            <a:ext cx="728420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 smtClean="0">
                <a:solidFill>
                  <a:srgbClr val="0000FF"/>
                </a:solidFill>
              </a:rPr>
              <a:t>请你站在爸爸或者女儿的角度，把他们的心里话说出来吧。（任选一个）</a:t>
            </a:r>
            <a:endParaRPr lang="zh-CN" altLang="en-US" sz="3200" b="1" dirty="0">
              <a:solidFill>
                <a:srgbClr val="0000FF"/>
              </a:solidFill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225438" y="4444284"/>
            <a:ext cx="7427371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dirty="0" smtClean="0"/>
              <a:t>        </a:t>
            </a:r>
            <a:r>
              <a:rPr lang="zh-CN" altLang="en-US" sz="2800" b="1" dirty="0" smtClean="0"/>
              <a:t>我</a:t>
            </a:r>
            <a:r>
              <a:rPr lang="zh-CN" altLang="en-US" sz="2800" b="1" dirty="0"/>
              <a:t>虽然也没说什么，可我心里却早已明白了父亲，理解了父亲，那是无言的爱呀！我多么想对爸爸说</a:t>
            </a:r>
            <a:r>
              <a:rPr lang="zh-CN" altLang="en-US" sz="2800" b="1" dirty="0" smtClean="0"/>
              <a:t>：</a:t>
            </a:r>
            <a:endParaRPr lang="zh-CN" altLang="en-US" sz="2800" b="1" dirty="0"/>
          </a:p>
        </p:txBody>
      </p:sp>
      <p:sp>
        <p:nvSpPr>
          <p:cNvPr id="6" name="文本框 5"/>
          <p:cNvSpPr txBox="1"/>
          <p:nvPr/>
        </p:nvSpPr>
        <p:spPr>
          <a:xfrm>
            <a:off x="275273" y="2663438"/>
            <a:ext cx="732770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dirty="0" smtClean="0"/>
              <a:t>        </a:t>
            </a:r>
            <a:r>
              <a:rPr lang="zh-CN" altLang="en-US" sz="2800" b="1" dirty="0" smtClean="0"/>
              <a:t>爸嘴里虽然没说什么，可是他那动作，那眼神的背后是多么想告诉女儿：</a:t>
            </a:r>
            <a:endParaRPr lang="zh-CN" altLang="en-US" sz="2800" b="1" dirty="0"/>
          </a:p>
        </p:txBody>
      </p:sp>
      <p:sp>
        <p:nvSpPr>
          <p:cNvPr id="7" name="矩形 6"/>
          <p:cNvSpPr/>
          <p:nvPr/>
        </p:nvSpPr>
        <p:spPr>
          <a:xfrm>
            <a:off x="275273" y="22985"/>
            <a:ext cx="295465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CN" altLang="en-US" sz="5400" b="1" u="sng" cap="none" spc="0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rgbClr val="00B0F0"/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父亲的爱</a:t>
            </a:r>
            <a:endParaRPr lang="zh-CN" altLang="en-US" sz="5400" b="1" u="sng" cap="none" spc="0" dirty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solidFill>
                <a:srgbClr val="00B0F0"/>
              </a:solid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</a:endParaRPr>
          </a:p>
        </p:txBody>
      </p:sp>
      <p:pic>
        <p:nvPicPr>
          <p:cNvPr id="16" name="Picture 4" descr="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4800" y="0"/>
            <a:ext cx="4276436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深山禅林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047827" y="615372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78935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51806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3" grpId="0"/>
      <p:bldP spid="5" grpId="0"/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1631950" y="1844676"/>
            <a:ext cx="9036050" cy="83099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hangingPunct="1">
              <a:buFont typeface="Arial" charset="0"/>
              <a:buNone/>
              <a:defRPr/>
            </a:pPr>
            <a:r>
              <a:rPr lang="en-US" altLang="zh-CN" sz="3600" b="1" noProof="1">
                <a:solidFill>
                  <a:srgbClr val="0033CC"/>
                </a:solidFill>
                <a:latin typeface="Arial" charset="0"/>
                <a:ea typeface="宋体" charset="-122"/>
                <a:cs typeface="+mn-ea"/>
                <a:sym typeface="Arial" charset="0"/>
              </a:rPr>
              <a:t>       </a:t>
            </a:r>
            <a:r>
              <a:rPr lang="zh-CN" altLang="en-US" sz="4800" b="1" noProof="1">
                <a:solidFill>
                  <a:srgbClr val="0033CC"/>
                </a:solidFill>
                <a:latin typeface="楷体" pitchFamily="49" charset="-122"/>
                <a:ea typeface="楷体" pitchFamily="49" charset="-122"/>
                <a:cs typeface="+mn-ea"/>
                <a:sym typeface="Arial" charset="0"/>
              </a:rPr>
              <a:t>我的父亲</a:t>
            </a:r>
            <a:r>
              <a:rPr lang="zh-CN" altLang="en-US" sz="4800" b="1" noProof="1">
                <a:solidFill>
                  <a:srgbClr val="FF0000"/>
                </a:solidFill>
                <a:latin typeface="楷体" pitchFamily="49" charset="-122"/>
                <a:ea typeface="楷体" pitchFamily="49" charset="-122"/>
                <a:cs typeface="+mn-ea"/>
                <a:sym typeface="Arial" charset="0"/>
              </a:rPr>
              <a:t>很疼我。</a:t>
            </a:r>
            <a:endParaRPr lang="en-US" altLang="zh-CN" sz="4800" b="1" noProof="1">
              <a:solidFill>
                <a:srgbClr val="FF0000"/>
              </a:solidFill>
              <a:latin typeface="楷体" pitchFamily="49" charset="-122"/>
              <a:ea typeface="楷体" pitchFamily="49" charset="-122"/>
              <a:cs typeface="+mn-ea"/>
              <a:sym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5496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36" y="0"/>
            <a:ext cx="12192000" cy="6858000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377357" y="2269030"/>
            <a:ext cx="5866425" cy="27699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200" dirty="0" smtClean="0"/>
              <a:t>        </a:t>
            </a:r>
            <a:r>
              <a:rPr lang="zh-CN" altLang="en-US" sz="2800" b="1" dirty="0" smtClean="0"/>
              <a:t>我走出</a:t>
            </a:r>
            <a:r>
              <a:rPr lang="zh-CN" altLang="en-US" sz="2800" b="1" dirty="0"/>
              <a:t>了</a:t>
            </a:r>
            <a:r>
              <a:rPr lang="zh-CN" altLang="en-US" sz="2800" b="1" dirty="0" smtClean="0"/>
              <a:t>教室，站在爸面前。爸没说什么，打开了手中的包袱，拿出来的是我的花夹袄。他递给我，看着我穿上，又拿出两个铜板给我。</a:t>
            </a:r>
            <a:endParaRPr lang="en-US" altLang="zh-CN" sz="2800" b="1" dirty="0" smtClean="0"/>
          </a:p>
        </p:txBody>
      </p:sp>
      <p:sp>
        <p:nvSpPr>
          <p:cNvPr id="7" name="矩形 6"/>
          <p:cNvSpPr/>
          <p:nvPr/>
        </p:nvSpPr>
        <p:spPr>
          <a:xfrm>
            <a:off x="275273" y="22985"/>
            <a:ext cx="295465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CN" altLang="en-US" sz="5400" b="1" u="sng" cap="none" spc="0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rgbClr val="00B0F0"/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父亲的爱</a:t>
            </a:r>
            <a:endParaRPr lang="zh-CN" altLang="en-US" sz="5400" b="1" u="sng" cap="none" spc="0" dirty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solidFill>
                <a:srgbClr val="00B0F0"/>
              </a:solid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2508206" y="3148918"/>
            <a:ext cx="9847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 smtClean="0">
                <a:solidFill>
                  <a:srgbClr val="C00000"/>
                </a:solidFill>
              </a:rPr>
              <a:t>打开</a:t>
            </a:r>
            <a:endParaRPr lang="zh-CN" altLang="en-US" sz="2800" b="1" dirty="0">
              <a:solidFill>
                <a:srgbClr val="C00000"/>
              </a:solidFill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377357" y="3786808"/>
            <a:ext cx="97594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 smtClean="0">
                <a:solidFill>
                  <a:srgbClr val="C00000"/>
                </a:solidFill>
              </a:rPr>
              <a:t>拿出</a:t>
            </a:r>
            <a:endParaRPr lang="zh-CN" altLang="en-US" sz="2800" b="1" dirty="0">
              <a:solidFill>
                <a:srgbClr val="C00000"/>
              </a:solidFill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4640650" y="3786808"/>
            <a:ext cx="9820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solidFill>
                  <a:srgbClr val="C00000"/>
                </a:solidFill>
              </a:rPr>
              <a:t>递给</a:t>
            </a:r>
            <a:endParaRPr lang="zh-CN" altLang="en-US" sz="2800" dirty="0">
              <a:solidFill>
                <a:srgbClr val="C00000"/>
              </a:solidFill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377357" y="4436916"/>
            <a:ext cx="10023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solidFill>
                  <a:srgbClr val="C00000"/>
                </a:solidFill>
              </a:rPr>
              <a:t>看着</a:t>
            </a:r>
            <a:endParaRPr lang="zh-CN" altLang="en-US" sz="2800" dirty="0">
              <a:solidFill>
                <a:srgbClr val="C00000"/>
              </a:solidFill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2866492" y="4436457"/>
            <a:ext cx="13100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 smtClean="0">
                <a:solidFill>
                  <a:srgbClr val="C00000"/>
                </a:solidFill>
              </a:rPr>
              <a:t>拿</a:t>
            </a:r>
            <a:r>
              <a:rPr lang="zh-CN" altLang="en-US" sz="2800" b="1" dirty="0">
                <a:solidFill>
                  <a:srgbClr val="C00000"/>
                </a:solidFill>
              </a:rPr>
              <a:t>出</a:t>
            </a:r>
            <a:endParaRPr lang="zh-CN" altLang="en-US" sz="2800" dirty="0">
              <a:solidFill>
                <a:srgbClr val="C00000"/>
              </a:solidFill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5006292" y="4421791"/>
            <a:ext cx="6770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solidFill>
                  <a:srgbClr val="C00000"/>
                </a:solidFill>
              </a:rPr>
              <a:t>给</a:t>
            </a:r>
            <a:endParaRPr lang="zh-CN" altLang="en-US" sz="2800" dirty="0">
              <a:solidFill>
                <a:srgbClr val="C00000"/>
              </a:solidFill>
            </a:endParaRPr>
          </a:p>
        </p:txBody>
      </p:sp>
      <p:pic>
        <p:nvPicPr>
          <p:cNvPr id="16" name="Picture 4" descr="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6873" y="0"/>
            <a:ext cx="4664363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774254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305498" cy="7067952"/>
          </a:xfrm>
          <a:prstGeom prst="rect">
            <a:avLst/>
          </a:prstGeom>
        </p:spPr>
      </p:pic>
      <p:sp>
        <p:nvSpPr>
          <p:cNvPr id="9" name="文本框 8"/>
          <p:cNvSpPr txBox="1"/>
          <p:nvPr/>
        </p:nvSpPr>
        <p:spPr>
          <a:xfrm>
            <a:off x="-18047" y="3003016"/>
            <a:ext cx="1164907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buFont typeface="Arial" panose="020B0604020202020204" pitchFamily="34" charset="0"/>
              <a:buNone/>
              <a:defRPr/>
            </a:pPr>
            <a:r>
              <a:rPr lang="en-US" altLang="zh-CN" b="1" noProof="1">
                <a:solidFill>
                  <a:srgbClr val="0033CC"/>
                </a:solidFill>
                <a:latin typeface="Arial" charset="0"/>
                <a:ea typeface="宋体" charset="-122"/>
                <a:cs typeface="+mn-ea"/>
                <a:sym typeface="Arial" charset="0"/>
              </a:rPr>
              <a:t>      </a:t>
            </a:r>
            <a:r>
              <a:rPr lang="zh-CN" altLang="en-US" sz="4000" b="1" noProof="1">
                <a:solidFill>
                  <a:srgbClr val="0033CC"/>
                </a:solidFill>
                <a:latin typeface="Arial" charset="0"/>
                <a:ea typeface="宋体" charset="-122"/>
                <a:cs typeface="+mn-ea"/>
                <a:sym typeface="Arial" charset="0"/>
              </a:rPr>
              <a:t>我的父亲很疼我，但是他管教我</a:t>
            </a:r>
            <a:r>
              <a:rPr lang="zh-CN" altLang="en-US" sz="4000" b="1" noProof="1">
                <a:solidFill>
                  <a:srgbClr val="FF0000"/>
                </a:solidFill>
                <a:latin typeface="Arial" charset="0"/>
                <a:ea typeface="宋体" charset="-122"/>
                <a:cs typeface="+mn-ea"/>
                <a:sym typeface="Arial" charset="0"/>
              </a:rPr>
              <a:t>很严 ，很严很严。</a:t>
            </a:r>
            <a:r>
              <a:rPr lang="zh-CN" altLang="en-US" sz="3600" b="1" noProof="1">
                <a:solidFill>
                  <a:srgbClr val="FF0000"/>
                </a:solidFill>
                <a:latin typeface="Arial" charset="0"/>
                <a:ea typeface="宋体" charset="-122"/>
                <a:cs typeface="+mn-ea"/>
                <a:sym typeface="Arial" charset="0"/>
              </a:rPr>
              <a:t>     </a:t>
            </a:r>
            <a:endParaRPr lang="zh-CN" altLang="en-US" sz="3600" noProof="1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66100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054254" cy="6858000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872" b="46282"/>
          <a:stretch/>
        </p:blipFill>
        <p:spPr>
          <a:xfrm>
            <a:off x="1902069" y="408775"/>
            <a:ext cx="9144000" cy="347742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矩形 2"/>
          <p:cNvSpPr/>
          <p:nvPr/>
        </p:nvSpPr>
        <p:spPr>
          <a:xfrm>
            <a:off x="674276" y="408775"/>
            <a:ext cx="226215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CN" altLang="en-US" sz="5400" b="1" cap="none" spc="0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金钥匙</a:t>
            </a:r>
            <a:endParaRPr lang="zh-CN" altLang="en-US" sz="5400" b="1" cap="none" spc="0" dirty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82034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0" y="0"/>
            <a:ext cx="12192000" cy="6858000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4410075" y="1039443"/>
            <a:ext cx="7467600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b="1" dirty="0" smtClean="0"/>
              <a:t>1</a:t>
            </a:r>
            <a:r>
              <a:rPr lang="en-US" altLang="zh-CN" sz="2800" b="1" dirty="0"/>
              <a:t>.</a:t>
            </a:r>
            <a:r>
              <a:rPr lang="zh-CN" altLang="en-US" sz="2800" b="1" dirty="0"/>
              <a:t>散文集：</a:t>
            </a:r>
            <a:br>
              <a:rPr lang="zh-CN" altLang="en-US" sz="2800" b="1" dirty="0"/>
            </a:br>
            <a:r>
              <a:rPr lang="en-US" altLang="zh-CN" sz="2800" b="1" dirty="0">
                <a:hlinkClick r:id="rId3"/>
              </a:rPr>
              <a:t>《</a:t>
            </a:r>
            <a:r>
              <a:rPr lang="zh-CN" altLang="en-US" sz="2800" b="1" dirty="0">
                <a:hlinkClick r:id="rId3"/>
              </a:rPr>
              <a:t>窗</a:t>
            </a:r>
            <a:r>
              <a:rPr lang="en-US" altLang="zh-CN" sz="2800" b="1" dirty="0">
                <a:hlinkClick r:id="rId3"/>
              </a:rPr>
              <a:t>》</a:t>
            </a:r>
            <a:r>
              <a:rPr lang="zh-CN" altLang="en-US" sz="2800" b="1" dirty="0"/>
              <a:t>、</a:t>
            </a:r>
            <a:r>
              <a:rPr lang="en-US" altLang="zh-CN" sz="2800" b="1" dirty="0">
                <a:hlinkClick r:id="rId4"/>
              </a:rPr>
              <a:t>《</a:t>
            </a:r>
            <a:r>
              <a:rPr lang="zh-CN" altLang="en-US" sz="2800" b="1" dirty="0">
                <a:hlinkClick r:id="rId4"/>
              </a:rPr>
              <a:t>两地</a:t>
            </a:r>
            <a:r>
              <a:rPr lang="en-US" altLang="zh-CN" sz="2800" b="1" dirty="0">
                <a:hlinkClick r:id="rId4"/>
              </a:rPr>
              <a:t>》</a:t>
            </a:r>
            <a:r>
              <a:rPr lang="zh-CN" altLang="en-US" sz="2800" b="1" dirty="0"/>
              <a:t>、</a:t>
            </a:r>
            <a:r>
              <a:rPr lang="en-US" altLang="zh-CN" sz="2800" b="1" dirty="0">
                <a:hlinkClick r:id="rId5"/>
              </a:rPr>
              <a:t>《</a:t>
            </a:r>
            <a:r>
              <a:rPr lang="zh-CN" altLang="en-US" sz="2800" b="1" dirty="0">
                <a:hlinkClick r:id="rId5"/>
              </a:rPr>
              <a:t>作客美国</a:t>
            </a:r>
            <a:r>
              <a:rPr lang="en-US" altLang="zh-CN" sz="2800" b="1" dirty="0">
                <a:hlinkClick r:id="rId5"/>
              </a:rPr>
              <a:t>》</a:t>
            </a:r>
            <a:r>
              <a:rPr lang="zh-CN" altLang="en-US" sz="2800" b="1" dirty="0"/>
              <a:t>、</a:t>
            </a:r>
            <a:r>
              <a:rPr lang="en-US" altLang="zh-CN" sz="2800" b="1" dirty="0">
                <a:hlinkClick r:id="rId6"/>
              </a:rPr>
              <a:t>《</a:t>
            </a:r>
            <a:r>
              <a:rPr lang="zh-CN" altLang="en-US" sz="2800" b="1" dirty="0">
                <a:hlinkClick r:id="rId6"/>
              </a:rPr>
              <a:t>芸窗夜读</a:t>
            </a:r>
            <a:r>
              <a:rPr lang="en-US" altLang="zh-CN" sz="2800" b="1" dirty="0">
                <a:hlinkClick r:id="rId6"/>
              </a:rPr>
              <a:t>》</a:t>
            </a:r>
            <a:r>
              <a:rPr lang="zh-CN" altLang="en-US" sz="2800" b="1" dirty="0"/>
              <a:t>、</a:t>
            </a:r>
            <a:r>
              <a:rPr lang="en-US" altLang="zh-CN" sz="2800" b="1" dirty="0">
                <a:hlinkClick r:id="rId7"/>
              </a:rPr>
              <a:t>《</a:t>
            </a:r>
            <a:r>
              <a:rPr lang="zh-CN" altLang="en-US" sz="2800" b="1" dirty="0">
                <a:hlinkClick r:id="rId7"/>
              </a:rPr>
              <a:t>剪影话文坛</a:t>
            </a:r>
            <a:r>
              <a:rPr lang="en-US" altLang="zh-CN" sz="2800" b="1" dirty="0">
                <a:hlinkClick r:id="rId7"/>
              </a:rPr>
              <a:t>》</a:t>
            </a:r>
            <a:r>
              <a:rPr lang="en-US" altLang="zh-CN" sz="2800" b="1" dirty="0">
                <a:hlinkClick r:id="rId8"/>
              </a:rPr>
              <a:t>《</a:t>
            </a:r>
            <a:r>
              <a:rPr lang="zh-CN" altLang="en-US" sz="2800" b="1" dirty="0">
                <a:hlinkClick r:id="rId8"/>
              </a:rPr>
              <a:t>一家之主</a:t>
            </a:r>
            <a:r>
              <a:rPr lang="en-US" altLang="zh-CN" sz="2800" b="1" dirty="0">
                <a:hlinkClick r:id="rId8"/>
              </a:rPr>
              <a:t>》</a:t>
            </a:r>
            <a:r>
              <a:rPr lang="zh-CN" altLang="en-US" sz="2800" b="1" dirty="0"/>
              <a:t>、</a:t>
            </a:r>
            <a:r>
              <a:rPr lang="en-US" altLang="zh-CN" sz="2800" b="1" dirty="0">
                <a:hlinkClick r:id="rId9"/>
              </a:rPr>
              <a:t>《</a:t>
            </a:r>
            <a:r>
              <a:rPr lang="zh-CN" altLang="en-US" sz="2800" b="1" dirty="0">
                <a:hlinkClick r:id="rId9"/>
              </a:rPr>
              <a:t>家住书坊边</a:t>
            </a:r>
            <a:r>
              <a:rPr lang="en-US" altLang="zh-CN" sz="2800" b="1" dirty="0">
                <a:hlinkClick r:id="rId9"/>
              </a:rPr>
              <a:t>》</a:t>
            </a:r>
            <a:r>
              <a:rPr lang="zh-CN" altLang="en-US" sz="2800" b="1" dirty="0" smtClean="0"/>
              <a:t>。</a:t>
            </a:r>
            <a:endParaRPr lang="en-US" altLang="zh-CN" sz="2800" b="1" dirty="0" smtClean="0"/>
          </a:p>
          <a:p>
            <a:r>
              <a:rPr lang="zh-CN" altLang="en-US" sz="2800" b="1" dirty="0"/>
              <a:t/>
            </a:r>
            <a:br>
              <a:rPr lang="zh-CN" altLang="en-US" sz="2800" b="1" dirty="0"/>
            </a:br>
            <a:r>
              <a:rPr lang="en-US" altLang="zh-CN" sz="2800" b="1" dirty="0"/>
              <a:t>2.</a:t>
            </a:r>
            <a:r>
              <a:rPr lang="zh-CN" altLang="en-US" sz="2800" b="1" dirty="0"/>
              <a:t>长篇小说：</a:t>
            </a:r>
            <a:r>
              <a:rPr lang="en-US" altLang="zh-CN" sz="2800" b="1" dirty="0">
                <a:hlinkClick r:id="rId10"/>
              </a:rPr>
              <a:t>《</a:t>
            </a:r>
            <a:r>
              <a:rPr lang="zh-CN" altLang="en-US" sz="2800" b="1" dirty="0">
                <a:hlinkClick r:id="rId10"/>
              </a:rPr>
              <a:t>春风</a:t>
            </a:r>
            <a:r>
              <a:rPr lang="en-US" altLang="zh-CN" sz="2800" b="1" dirty="0" smtClean="0">
                <a:hlinkClick r:id="rId10"/>
              </a:rPr>
              <a:t>》</a:t>
            </a:r>
            <a:r>
              <a:rPr lang="en-US" altLang="zh-CN" sz="2800" b="1" dirty="0" smtClean="0">
                <a:hlinkClick r:id="rId11"/>
              </a:rPr>
              <a:t>《</a:t>
            </a:r>
            <a:r>
              <a:rPr lang="zh-CN" altLang="en-US" sz="2800" b="1" dirty="0">
                <a:hlinkClick r:id="rId11"/>
              </a:rPr>
              <a:t>晓云</a:t>
            </a:r>
            <a:r>
              <a:rPr lang="en-US" altLang="zh-CN" sz="2800" b="1" dirty="0" smtClean="0">
                <a:hlinkClick r:id="rId11"/>
              </a:rPr>
              <a:t>》</a:t>
            </a:r>
            <a:r>
              <a:rPr lang="en-US" altLang="zh-CN" sz="2800" b="1" dirty="0" smtClean="0">
                <a:hlinkClick r:id="rId12"/>
              </a:rPr>
              <a:t>《</a:t>
            </a:r>
            <a:r>
              <a:rPr lang="zh-CN" altLang="en-US" sz="2800" b="1" dirty="0">
                <a:hlinkClick r:id="rId12"/>
              </a:rPr>
              <a:t>孟珠的旅程</a:t>
            </a:r>
            <a:r>
              <a:rPr lang="en-US" altLang="zh-CN" sz="2800" b="1" dirty="0">
                <a:hlinkClick r:id="rId12"/>
              </a:rPr>
              <a:t>》</a:t>
            </a:r>
            <a:r>
              <a:rPr lang="zh-CN" altLang="en-US" sz="2800" b="1" dirty="0" smtClean="0"/>
              <a:t>。</a:t>
            </a:r>
            <a:endParaRPr lang="en-US" altLang="zh-CN" sz="2800" b="1" dirty="0" smtClean="0"/>
          </a:p>
          <a:p>
            <a:r>
              <a:rPr lang="zh-CN" altLang="en-US" sz="2800" b="1" dirty="0"/>
              <a:t/>
            </a:r>
            <a:br>
              <a:rPr lang="zh-CN" altLang="en-US" sz="2800" b="1" dirty="0"/>
            </a:br>
            <a:r>
              <a:rPr lang="en-US" altLang="zh-CN" sz="2800" b="1" dirty="0"/>
              <a:t>3.</a:t>
            </a:r>
            <a:r>
              <a:rPr lang="zh-CN" altLang="en-US" sz="2800" b="1" dirty="0"/>
              <a:t>广播剧集：</a:t>
            </a:r>
            <a:r>
              <a:rPr lang="en-US" altLang="zh-CN" sz="2800" b="1" dirty="0"/>
              <a:t>《</a:t>
            </a:r>
            <a:r>
              <a:rPr lang="zh-CN" altLang="en-US" sz="2800" b="1" dirty="0"/>
              <a:t>薇薇的周记</a:t>
            </a:r>
            <a:r>
              <a:rPr lang="en-US" altLang="zh-CN" sz="2800" b="1" dirty="0" smtClean="0"/>
              <a:t>》《</a:t>
            </a:r>
            <a:r>
              <a:rPr lang="zh-CN" altLang="en-US" sz="2800" b="1" dirty="0"/>
              <a:t>林海音自选集</a:t>
            </a:r>
            <a:r>
              <a:rPr lang="en-US" altLang="zh-CN" sz="2800" b="1" dirty="0" smtClean="0"/>
              <a:t>》《</a:t>
            </a:r>
            <a:r>
              <a:rPr lang="zh-CN" altLang="en-US" sz="2800" b="1" dirty="0"/>
              <a:t>林海音童话集</a:t>
            </a:r>
            <a:r>
              <a:rPr lang="en-US" altLang="zh-CN" sz="2800" b="1" dirty="0"/>
              <a:t>》</a:t>
            </a:r>
            <a:r>
              <a:rPr lang="zh-CN" altLang="en-US" sz="2800" b="1" dirty="0" smtClean="0"/>
              <a:t>。</a:t>
            </a:r>
            <a:endParaRPr lang="en-US" altLang="zh-CN" sz="2800" b="1" dirty="0" smtClean="0"/>
          </a:p>
          <a:p>
            <a:r>
              <a:rPr lang="zh-CN" altLang="en-US" sz="2800" b="1" dirty="0"/>
              <a:t/>
            </a:r>
            <a:br>
              <a:rPr lang="zh-CN" altLang="en-US" sz="2800" b="1" dirty="0"/>
            </a:br>
            <a:r>
              <a:rPr lang="en-US" altLang="zh-CN" sz="2800" b="1" dirty="0"/>
              <a:t>4.</a:t>
            </a:r>
            <a:r>
              <a:rPr lang="zh-CN" altLang="en-US" sz="2800" b="1" dirty="0"/>
              <a:t>短篇小说集：</a:t>
            </a:r>
            <a:r>
              <a:rPr lang="en-US" altLang="zh-CN" sz="2800" b="1" dirty="0"/>
              <a:t>《</a:t>
            </a:r>
            <a:r>
              <a:rPr lang="zh-CN" altLang="en-US" sz="2800" b="1" dirty="0"/>
              <a:t>烛心</a:t>
            </a:r>
            <a:r>
              <a:rPr lang="en-US" altLang="zh-CN" sz="2800" b="1" dirty="0" smtClean="0"/>
              <a:t>》《</a:t>
            </a:r>
            <a:r>
              <a:rPr lang="zh-CN" altLang="en-US" sz="2800" b="1" dirty="0"/>
              <a:t>婚姻的故事</a:t>
            </a:r>
            <a:r>
              <a:rPr lang="en-US" altLang="zh-CN" sz="2800" b="1" dirty="0" smtClean="0"/>
              <a:t>》《</a:t>
            </a:r>
            <a:r>
              <a:rPr lang="zh-CN" altLang="en-US" sz="2800" b="1" dirty="0"/>
              <a:t>城南旧事</a:t>
            </a:r>
            <a:r>
              <a:rPr lang="en-US" altLang="zh-CN" sz="2800" b="1" dirty="0" smtClean="0"/>
              <a:t>》《</a:t>
            </a:r>
            <a:r>
              <a:rPr lang="zh-CN" altLang="en-US" sz="2800" b="1" dirty="0"/>
              <a:t>绿藻与咸蛋</a:t>
            </a:r>
            <a:r>
              <a:rPr lang="en-US" altLang="zh-CN" sz="2800" b="1" dirty="0"/>
              <a:t>》</a:t>
            </a:r>
            <a:r>
              <a:rPr lang="zh-CN" altLang="en-US" sz="2800" b="1" dirty="0"/>
              <a:t>。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4343400" y="341725"/>
            <a:ext cx="417195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400" b="1" dirty="0">
                <a:solidFill>
                  <a:srgbClr val="FF0000"/>
                </a:solidFill>
              </a:rPr>
              <a:t>林海音的作品</a:t>
            </a: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4143375" cy="6733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969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Picture 2" descr="9252ae7ecd0d2e080cd7da9a[1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4825" y="188914"/>
            <a:ext cx="3384550" cy="5832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843" name="Rectangle 3"/>
          <p:cNvSpPr>
            <a:spLocks noChangeArrowheads="1"/>
          </p:cNvSpPr>
          <p:nvPr/>
        </p:nvSpPr>
        <p:spPr bwMode="auto">
          <a:xfrm>
            <a:off x="5191126" y="1557339"/>
            <a:ext cx="547687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5000"/>
              <a:buFont typeface="Wingdings" panose="05000000000000000000" pitchFamily="2" charset="2"/>
              <a:buChar char="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Char char="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 typeface="Arial" panose="020B0604020202020204" pitchFamily="34" charset="0"/>
              <a:buNone/>
            </a:pPr>
            <a:r>
              <a:rPr lang="zh-CN" altLang="en-US" sz="3600" b="1">
                <a:solidFill>
                  <a:srgbClr val="333300"/>
                </a:solidFill>
                <a:latin typeface="楷体_GB2312" pitchFamily="49" charset="-122"/>
                <a:ea typeface="楷体_GB2312" pitchFamily="49" charset="-122"/>
              </a:rPr>
              <a:t>   </a:t>
            </a:r>
          </a:p>
        </p:txBody>
      </p:sp>
      <p:sp>
        <p:nvSpPr>
          <p:cNvPr id="45060" name="文本框 1"/>
          <p:cNvSpPr txBox="1">
            <a:spLocks noChangeArrowheads="1"/>
          </p:cNvSpPr>
          <p:nvPr/>
        </p:nvSpPr>
        <p:spPr bwMode="auto">
          <a:xfrm>
            <a:off x="5600701" y="1479551"/>
            <a:ext cx="6219824" cy="3416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5000"/>
              <a:buFont typeface="Wingdings" panose="05000000000000000000" pitchFamily="2" charset="2"/>
              <a:buChar char="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Char char="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 typeface="Arial" panose="020B0604020202020204" pitchFamily="34" charset="0"/>
              <a:buNone/>
            </a:pPr>
            <a:r>
              <a:rPr lang="zh-CN" altLang="en-US" sz="3600" b="1" dirty="0">
                <a:solidFill>
                  <a:srgbClr val="333300"/>
                </a:solidFill>
                <a:ea typeface="楷体_GB2312" pitchFamily="49" charset="-122"/>
                <a:sym typeface="Arial" panose="020B0604020202020204" pitchFamily="34" charset="0"/>
              </a:rPr>
              <a:t>“</a:t>
            </a:r>
            <a:r>
              <a:rPr lang="zh-CN" altLang="en-US" sz="3600" b="1" dirty="0">
                <a:solidFill>
                  <a:srgbClr val="333300"/>
                </a:solidFill>
                <a:latin typeface="楷体_GB2312" pitchFamily="49" charset="-122"/>
                <a:ea typeface="楷体_GB2312" pitchFamily="49" charset="-122"/>
                <a:sym typeface="Arial" panose="020B0604020202020204" pitchFamily="34" charset="0"/>
              </a:rPr>
              <a:t>我七十多岁了，一生经历的事不少，但这件</a:t>
            </a:r>
            <a:r>
              <a:rPr lang="zh-CN" altLang="en-US" sz="3600" b="1" dirty="0">
                <a:solidFill>
                  <a:srgbClr val="333300"/>
                </a:solidFill>
                <a:ea typeface="楷体_GB2312" pitchFamily="49" charset="-122"/>
                <a:sym typeface="Arial" panose="020B0604020202020204" pitchFamily="34" charset="0"/>
              </a:rPr>
              <a:t>‘</a:t>
            </a:r>
            <a:r>
              <a:rPr lang="zh-CN" altLang="en-US" sz="3600" b="1" dirty="0">
                <a:solidFill>
                  <a:srgbClr val="333300"/>
                </a:solidFill>
                <a:latin typeface="楷体_GB2312" pitchFamily="49" charset="-122"/>
                <a:ea typeface="楷体_GB2312" pitchFamily="49" charset="-122"/>
                <a:sym typeface="Arial" panose="020B0604020202020204" pitchFamily="34" charset="0"/>
              </a:rPr>
              <a:t>迟到</a:t>
            </a:r>
            <a:r>
              <a:rPr lang="zh-CN" altLang="en-US" sz="3600" b="1" dirty="0">
                <a:solidFill>
                  <a:srgbClr val="333300"/>
                </a:solidFill>
                <a:ea typeface="楷体_GB2312" pitchFamily="49" charset="-122"/>
                <a:sym typeface="Arial" panose="020B0604020202020204" pitchFamily="34" charset="0"/>
              </a:rPr>
              <a:t>’</a:t>
            </a:r>
            <a:r>
              <a:rPr lang="zh-CN" altLang="en-US" sz="3600" b="1" dirty="0">
                <a:solidFill>
                  <a:srgbClr val="333300"/>
                </a:solidFill>
                <a:latin typeface="楷体_GB2312" pitchFamily="49" charset="-122"/>
                <a:ea typeface="楷体_GB2312" pitchFamily="49" charset="-122"/>
                <a:sym typeface="Arial" panose="020B0604020202020204" pitchFamily="34" charset="0"/>
              </a:rPr>
              <a:t>的事，对我却是</a:t>
            </a:r>
            <a:r>
              <a:rPr lang="zh-CN" altLang="en-US" sz="3600" b="1" dirty="0">
                <a:solidFill>
                  <a:srgbClr val="FF0000"/>
                </a:solidFill>
                <a:latin typeface="楷体_GB2312" pitchFamily="49" charset="-122"/>
                <a:ea typeface="楷体_GB2312" pitchFamily="49" charset="-122"/>
                <a:sym typeface="Arial" panose="020B0604020202020204" pitchFamily="34" charset="0"/>
              </a:rPr>
              <a:t>刻骨铭心</a:t>
            </a:r>
            <a:r>
              <a:rPr lang="zh-CN" altLang="en-US" sz="3600" b="1" dirty="0">
                <a:solidFill>
                  <a:srgbClr val="333300"/>
                </a:solidFill>
                <a:latin typeface="楷体_GB2312" pitchFamily="49" charset="-122"/>
                <a:ea typeface="楷体_GB2312" pitchFamily="49" charset="-122"/>
                <a:sym typeface="Arial" panose="020B0604020202020204" pitchFamily="34" charset="0"/>
              </a:rPr>
              <a:t>的。如果爸爸影响了我，我又影响了读者，该是一件多么好的事！</a:t>
            </a:r>
            <a:r>
              <a:rPr lang="zh-CN" altLang="en-US" sz="3600" b="1" dirty="0">
                <a:solidFill>
                  <a:srgbClr val="333300"/>
                </a:solidFill>
                <a:ea typeface="楷体_GB2312" pitchFamily="49" charset="-122"/>
                <a:sym typeface="Arial" panose="020B0604020202020204" pitchFamily="34" charset="0"/>
              </a:rPr>
              <a:t>”</a:t>
            </a:r>
            <a:endParaRPr lang="zh-CN" altLang="en-US" sz="3600" b="1" dirty="0">
              <a:solidFill>
                <a:srgbClr val="333300"/>
              </a:solidFill>
              <a:latin typeface="楷体_GB2312" pitchFamily="49" charset="-122"/>
              <a:ea typeface="楷体_GB2312" pitchFamily="49" charset="-122"/>
            </a:endParaRPr>
          </a:p>
          <a:p>
            <a:pPr eaLnBrk="1" hangingPunct="1">
              <a:spcBef>
                <a:spcPct val="0"/>
              </a:spcBef>
              <a:buClrTx/>
              <a:buFont typeface="Arial" panose="020B0604020202020204" pitchFamily="34" charset="0"/>
              <a:buNone/>
            </a:pPr>
            <a:r>
              <a:rPr lang="zh-CN" altLang="en-US" sz="3600" b="1" dirty="0">
                <a:solidFill>
                  <a:srgbClr val="333300"/>
                </a:solidFill>
                <a:latin typeface="楷体_GB2312" pitchFamily="49" charset="-122"/>
                <a:ea typeface="楷体_GB2312" pitchFamily="49" charset="-122"/>
                <a:sym typeface="Arial" panose="020B0604020202020204" pitchFamily="34" charset="0"/>
              </a:rPr>
              <a:t>      </a:t>
            </a:r>
            <a:r>
              <a:rPr lang="zh-CN" altLang="en-US" sz="3600" b="1" dirty="0">
                <a:solidFill>
                  <a:srgbClr val="333300"/>
                </a:solidFill>
                <a:ea typeface="楷体_GB2312" pitchFamily="49" charset="-122"/>
                <a:sym typeface="Arial" panose="020B0604020202020204" pitchFamily="34" charset="0"/>
              </a:rPr>
              <a:t>——</a:t>
            </a:r>
            <a:r>
              <a:rPr lang="zh-CN" altLang="en-US" sz="3600" b="1" dirty="0">
                <a:solidFill>
                  <a:srgbClr val="333300"/>
                </a:solidFill>
                <a:latin typeface="楷体_GB2312" pitchFamily="49" charset="-122"/>
                <a:ea typeface="楷体_GB2312" pitchFamily="49" charset="-122"/>
                <a:sym typeface="Arial" panose="020B0604020202020204" pitchFamily="34" charset="0"/>
              </a:rPr>
              <a:t>林海音</a:t>
            </a:r>
            <a:endParaRPr lang="zh-CN" altLang="en-US" sz="1800" dirty="0"/>
          </a:p>
        </p:txBody>
      </p:sp>
    </p:spTree>
    <p:extLst>
      <p:ext uri="{BB962C8B-B14F-4D97-AF65-F5344CB8AC3E}">
        <p14:creationId xmlns:p14="http://schemas.microsoft.com/office/powerpoint/2010/main" val="11070622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000" fill="hold"/>
                                        <p:tgtEl>
                                          <p:spTgt spid="3584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01601"/>
            <a:ext cx="5421745" cy="6631708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5645152" y="601299"/>
            <a:ext cx="5898246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dirty="0" smtClean="0"/>
              <a:t>林海音（</a:t>
            </a:r>
            <a:r>
              <a:rPr lang="en-US" altLang="zh-CN" sz="3600" dirty="0" smtClean="0"/>
              <a:t>1918</a:t>
            </a:r>
            <a:r>
              <a:rPr lang="zh-CN" altLang="en-US" sz="3600" dirty="0" smtClean="0"/>
              <a:t>年－</a:t>
            </a:r>
            <a:r>
              <a:rPr lang="en-US" altLang="zh-CN" sz="3600" dirty="0" smtClean="0"/>
              <a:t>2001</a:t>
            </a:r>
            <a:r>
              <a:rPr lang="zh-CN" altLang="en-US" sz="3600" dirty="0" smtClean="0"/>
              <a:t>年），原名林含英，</a:t>
            </a:r>
            <a:r>
              <a:rPr lang="zh-CN" altLang="en-US" sz="3600" baseline="30000" dirty="0" smtClean="0"/>
              <a:t> </a:t>
            </a:r>
            <a:r>
              <a:rPr lang="zh-CN" altLang="en-US" sz="3600" dirty="0" smtClean="0"/>
              <a:t> </a:t>
            </a:r>
            <a:r>
              <a:rPr lang="en-US" altLang="zh-CN" sz="3600" dirty="0" smtClean="0"/>
              <a:t>1918</a:t>
            </a:r>
            <a:r>
              <a:rPr lang="zh-CN" altLang="en-US" sz="3600" dirty="0" smtClean="0"/>
              <a:t>年出生于日本大阪，台湾苗栗县头份镇人，祖籍广东蕉岭，著名作家</a:t>
            </a:r>
            <a:r>
              <a:rPr lang="zh-CN" altLang="en-US" sz="3600" baseline="30000" dirty="0" smtClean="0"/>
              <a:t> </a:t>
            </a:r>
            <a:r>
              <a:rPr lang="zh-CN" altLang="en-US" sz="3600" dirty="0" smtClean="0"/>
              <a:t>。她于</a:t>
            </a:r>
            <a:r>
              <a:rPr lang="en-US" altLang="zh-CN" sz="3600" dirty="0"/>
              <a:t>1994</a:t>
            </a:r>
            <a:r>
              <a:rPr lang="zh-CN" altLang="en-US" sz="3600" dirty="0"/>
              <a:t>年荣获“世界华文作家协会”及“亚华作家文艺基金会”颁赠的“向资深华文作家致敬奖”，于</a:t>
            </a:r>
            <a:r>
              <a:rPr lang="en-US" altLang="zh-CN" sz="3600" dirty="0"/>
              <a:t>1998</a:t>
            </a:r>
            <a:r>
              <a:rPr lang="zh-CN" altLang="en-US" sz="3600" dirty="0"/>
              <a:t>年获“世界华文作家大会”颁“终身成就奖”。</a:t>
            </a:r>
          </a:p>
        </p:txBody>
      </p:sp>
    </p:spTree>
    <p:extLst>
      <p:ext uri="{BB962C8B-B14F-4D97-AF65-F5344CB8AC3E}">
        <p14:creationId xmlns:p14="http://schemas.microsoft.com/office/powerpoint/2010/main" val="3886081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834366" y="2025063"/>
            <a:ext cx="1035824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b="1" dirty="0"/>
              <a:t>我的</a:t>
            </a:r>
            <a:r>
              <a:rPr lang="zh-CN" altLang="en-US" sz="4000" b="1" dirty="0" smtClean="0"/>
              <a:t>父亲很疼我，但是他管我很严，很严很严。</a:t>
            </a:r>
            <a:endParaRPr lang="zh-CN" alt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1596429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380"/>
            <a:ext cx="12192000" cy="6858000"/>
          </a:xfrm>
          <a:prstGeom prst="rect">
            <a:avLst/>
          </a:prstGeom>
        </p:spPr>
      </p:pic>
      <p:sp>
        <p:nvSpPr>
          <p:cNvPr id="48130" name="文本框 1"/>
          <p:cNvSpPr txBox="1">
            <a:spLocks noChangeArrowheads="1"/>
          </p:cNvSpPr>
          <p:nvPr/>
        </p:nvSpPr>
        <p:spPr bwMode="auto">
          <a:xfrm>
            <a:off x="1351865" y="1020986"/>
            <a:ext cx="24003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CN" altLang="en-US" sz="3600" b="1" dirty="0" smtClean="0">
                <a:solidFill>
                  <a:srgbClr val="0033CC"/>
                </a:solidFill>
                <a:sym typeface="Arial" panose="020B0604020202020204" pitchFamily="34" charset="0"/>
              </a:rPr>
              <a:t>父亲的爱，</a:t>
            </a:r>
            <a:endParaRPr lang="en-US" altLang="zh-CN" dirty="0" smtClean="0"/>
          </a:p>
        </p:txBody>
      </p:sp>
      <p:pic>
        <p:nvPicPr>
          <p:cNvPr id="2" name="深山禅林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59826" y="5300664"/>
            <a:ext cx="993775" cy="993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矩形 2"/>
          <p:cNvSpPr/>
          <p:nvPr/>
        </p:nvSpPr>
        <p:spPr>
          <a:xfrm>
            <a:off x="432972" y="228921"/>
            <a:ext cx="1313180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  <a:buFontTx/>
              <a:buNone/>
            </a:pPr>
            <a:r>
              <a:rPr lang="zh-CN" altLang="en-US" sz="4400" b="1" dirty="0">
                <a:solidFill>
                  <a:srgbClr val="FF0000"/>
                </a:solidFill>
                <a:sym typeface="Arial" panose="020B0604020202020204" pitchFamily="34" charset="0"/>
              </a:rPr>
              <a:t>父爱</a:t>
            </a:r>
            <a:endParaRPr lang="zh-CN" altLang="en-US" sz="4400" b="1" dirty="0">
              <a:solidFill>
                <a:srgbClr val="FF0000"/>
              </a:solidFill>
            </a:endParaRPr>
          </a:p>
        </p:txBody>
      </p:sp>
      <p:sp>
        <p:nvSpPr>
          <p:cNvPr id="4" name="矩形 3"/>
          <p:cNvSpPr/>
          <p:nvPr/>
        </p:nvSpPr>
        <p:spPr>
          <a:xfrm>
            <a:off x="3752165" y="998362"/>
            <a:ext cx="626806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  <a:buFontTx/>
              <a:buNone/>
            </a:pPr>
            <a:r>
              <a:rPr lang="zh-CN" altLang="en-US" sz="3600" dirty="0" smtClean="0"/>
              <a:t>是</a:t>
            </a:r>
            <a:r>
              <a:rPr lang="zh-CN" altLang="zh-CN" sz="3600" dirty="0" smtClean="0"/>
              <a:t>关切</a:t>
            </a:r>
            <a:r>
              <a:rPr lang="zh-CN" altLang="zh-CN" sz="3600" dirty="0"/>
              <a:t>的眼神和无声的叮咛。</a:t>
            </a:r>
            <a:endParaRPr lang="en-US" altLang="zh-CN" sz="3600" dirty="0"/>
          </a:p>
        </p:txBody>
      </p:sp>
      <p:sp>
        <p:nvSpPr>
          <p:cNvPr id="5" name="矩形 4"/>
          <p:cNvSpPr/>
          <p:nvPr/>
        </p:nvSpPr>
        <p:spPr>
          <a:xfrm>
            <a:off x="3752165" y="2182329"/>
            <a:ext cx="664797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600" dirty="0" smtClean="0">
                <a:cs typeface="Times New Roman" panose="02020603050405020304" pitchFamily="18" charset="0"/>
              </a:rPr>
              <a:t>是</a:t>
            </a:r>
            <a:r>
              <a:rPr lang="zh-CN" altLang="zh-CN" sz="3600" dirty="0" smtClean="0">
                <a:cs typeface="Times New Roman" panose="02020603050405020304" pitchFamily="18" charset="0"/>
              </a:rPr>
              <a:t>宽厚</a:t>
            </a:r>
            <a:r>
              <a:rPr lang="zh-CN" altLang="zh-CN" sz="3600" dirty="0">
                <a:cs typeface="Times New Roman" panose="02020603050405020304" pitchFamily="18" charset="0"/>
              </a:rPr>
              <a:t>的肩膀，承载我的一生。</a:t>
            </a:r>
            <a:endParaRPr lang="zh-CN" altLang="en-US" sz="3600" dirty="0"/>
          </a:p>
        </p:txBody>
      </p:sp>
      <p:sp>
        <p:nvSpPr>
          <p:cNvPr id="7" name="文本框 1"/>
          <p:cNvSpPr txBox="1">
            <a:spLocks noChangeArrowheads="1"/>
          </p:cNvSpPr>
          <p:nvPr/>
        </p:nvSpPr>
        <p:spPr bwMode="auto">
          <a:xfrm>
            <a:off x="1263050" y="2182329"/>
            <a:ext cx="24003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CN" altLang="en-US" sz="3600" b="1" dirty="0" smtClean="0">
                <a:solidFill>
                  <a:srgbClr val="0033CC"/>
                </a:solidFill>
                <a:sym typeface="Arial" panose="020B0604020202020204" pitchFamily="34" charset="0"/>
              </a:rPr>
              <a:t>父亲的爱，</a:t>
            </a:r>
            <a:endParaRPr lang="en-US" altLang="zh-CN" dirty="0" smtClean="0"/>
          </a:p>
        </p:txBody>
      </p:sp>
      <p:sp>
        <p:nvSpPr>
          <p:cNvPr id="8" name="文本框 1"/>
          <p:cNvSpPr txBox="1">
            <a:spLocks noChangeArrowheads="1"/>
          </p:cNvSpPr>
          <p:nvPr/>
        </p:nvSpPr>
        <p:spPr bwMode="auto">
          <a:xfrm>
            <a:off x="1230921" y="3430457"/>
            <a:ext cx="24003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CN" altLang="en-US" sz="3600" b="1" dirty="0" smtClean="0">
                <a:solidFill>
                  <a:srgbClr val="0033CC"/>
                </a:solidFill>
                <a:sym typeface="Arial" panose="020B0604020202020204" pitchFamily="34" charset="0"/>
              </a:rPr>
              <a:t>父亲的爱，</a:t>
            </a:r>
            <a:endParaRPr lang="en-US" altLang="zh-CN" dirty="0" smtClean="0"/>
          </a:p>
        </p:txBody>
      </p:sp>
      <p:sp>
        <p:nvSpPr>
          <p:cNvPr id="6" name="矩形 5"/>
          <p:cNvSpPr/>
          <p:nvPr/>
        </p:nvSpPr>
        <p:spPr>
          <a:xfrm>
            <a:off x="3652483" y="3430456"/>
            <a:ext cx="853951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600" dirty="0" smtClean="0">
                <a:cs typeface="Times New Roman" panose="02020603050405020304" pitchFamily="18" charset="0"/>
              </a:rPr>
              <a:t>是</a:t>
            </a:r>
            <a:r>
              <a:rPr lang="zh-CN" altLang="zh-CN" sz="3600" dirty="0" smtClean="0">
                <a:cs typeface="Times New Roman" panose="02020603050405020304" pitchFamily="18" charset="0"/>
              </a:rPr>
              <a:t>温暖</a:t>
            </a:r>
            <a:r>
              <a:rPr lang="zh-CN" altLang="zh-CN" sz="3600" dirty="0">
                <a:cs typeface="Times New Roman" panose="02020603050405020304" pitchFamily="18" charset="0"/>
              </a:rPr>
              <a:t>的大手，牵着我走好人生之路</a:t>
            </a:r>
            <a:r>
              <a:rPr lang="zh-CN" altLang="zh-CN" sz="3600" dirty="0" smtClean="0">
                <a:cs typeface="Times New Roman" panose="02020603050405020304" pitchFamily="18" charset="0"/>
              </a:rPr>
              <a:t>。</a:t>
            </a:r>
            <a:r>
              <a:rPr lang="en-US" altLang="zh-CN" sz="3600" dirty="0" smtClean="0">
                <a:cs typeface="Times New Roman" panose="02020603050405020304" pitchFamily="18" charset="0"/>
              </a:rPr>
              <a:t>    </a:t>
            </a:r>
            <a:endParaRPr lang="zh-CN" altLang="en-US" sz="3600" dirty="0"/>
          </a:p>
        </p:txBody>
      </p:sp>
      <p:sp>
        <p:nvSpPr>
          <p:cNvPr id="9" name="文本框 8"/>
          <p:cNvSpPr txBox="1"/>
          <p:nvPr/>
        </p:nvSpPr>
        <p:spPr>
          <a:xfrm>
            <a:off x="2810021" y="4946721"/>
            <a:ext cx="548991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b="1" dirty="0" smtClean="0">
                <a:solidFill>
                  <a:srgbClr val="FF0000"/>
                </a:solidFill>
              </a:rPr>
              <a:t>大爱无言，父爱无疆！</a:t>
            </a:r>
            <a:endParaRPr lang="zh-CN" altLang="en-US" sz="4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23725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 nodeType="clickPar">
                      <p:stCondLst>
                        <p:cond delay="0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5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48130" grpId="0"/>
      <p:bldP spid="4" grpId="0"/>
      <p:bldP spid="5" grpId="0"/>
      <p:bldP spid="7" grpId="0"/>
      <p:bldP spid="8" grpId="0"/>
      <p:bldP spid="6" grpId="0"/>
      <p:bldP spid="9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862941" y="491538"/>
            <a:ext cx="254700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b="1" dirty="0" smtClean="0">
                <a:solidFill>
                  <a:srgbClr val="C00000"/>
                </a:solidFill>
              </a:rPr>
              <a:t>推荐阅读</a:t>
            </a:r>
            <a:endParaRPr lang="zh-CN" altLang="en-US" sz="4000" b="1" dirty="0">
              <a:solidFill>
                <a:srgbClr val="C00000"/>
              </a:solidFill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550" y="1131231"/>
            <a:ext cx="4025900" cy="5393394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3449" y="1131231"/>
            <a:ext cx="4289426" cy="53933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4582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95"/>
          <a:stretch/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900544" y="1071699"/>
            <a:ext cx="101600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 smtClean="0"/>
              <a:t>        </a:t>
            </a:r>
            <a:r>
              <a:rPr lang="zh-CN" altLang="en-US" sz="2800" b="1" dirty="0" smtClean="0"/>
              <a:t>每个人</a:t>
            </a:r>
            <a:r>
              <a:rPr lang="zh-CN" altLang="en-US" sz="2800" b="1" dirty="0"/>
              <a:t>的</a:t>
            </a:r>
            <a:r>
              <a:rPr lang="zh-CN" altLang="en-US" sz="2800" b="1" dirty="0" smtClean="0"/>
              <a:t>成长都会面对一些错误。不过，“可怕的不是错误，可怕的是错误地对待错误 。学习、生活中，只要认真、冷静地看待它们，我们就会感受到成长的快乐。</a:t>
            </a:r>
            <a:endParaRPr lang="zh-CN" altLang="en-US" sz="2800" b="1" dirty="0"/>
          </a:p>
        </p:txBody>
      </p:sp>
      <p:sp>
        <p:nvSpPr>
          <p:cNvPr id="5" name="文本框 4"/>
          <p:cNvSpPr txBox="1"/>
          <p:nvPr/>
        </p:nvSpPr>
        <p:spPr>
          <a:xfrm>
            <a:off x="1256145" y="2586362"/>
            <a:ext cx="7416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 smtClean="0"/>
              <a:t>吃一堑，长一智。</a:t>
            </a:r>
            <a:endParaRPr lang="zh-CN" altLang="en-US" sz="3200" b="1" dirty="0"/>
          </a:p>
        </p:txBody>
      </p:sp>
      <p:sp>
        <p:nvSpPr>
          <p:cNvPr id="6" name="文本框 5"/>
          <p:cNvSpPr txBox="1"/>
          <p:nvPr/>
        </p:nvSpPr>
        <p:spPr>
          <a:xfrm>
            <a:off x="1173017" y="3430473"/>
            <a:ext cx="961505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 smtClean="0"/>
              <a:t>人谁无过，过而能改，善莫大焉。</a:t>
            </a:r>
            <a:r>
              <a:rPr lang="en-US" altLang="zh-CN" sz="3200" b="1" dirty="0" smtClean="0"/>
              <a:t>——《</a:t>
            </a:r>
            <a:r>
              <a:rPr lang="zh-CN" altLang="en-US" sz="3200" b="1" dirty="0" smtClean="0"/>
              <a:t>左传</a:t>
            </a:r>
            <a:r>
              <a:rPr lang="en-US" altLang="zh-CN" sz="3200" b="1" dirty="0" smtClean="0"/>
              <a:t>》</a:t>
            </a:r>
            <a:r>
              <a:rPr lang="zh-CN" altLang="en-US" sz="3200" b="1" dirty="0" smtClean="0"/>
              <a:t>。</a:t>
            </a:r>
            <a:endParaRPr lang="zh-CN" altLang="en-US" sz="3200" b="1" dirty="0"/>
          </a:p>
        </p:txBody>
      </p:sp>
      <p:sp>
        <p:nvSpPr>
          <p:cNvPr id="7" name="文本框 6"/>
          <p:cNvSpPr txBox="1"/>
          <p:nvPr/>
        </p:nvSpPr>
        <p:spPr>
          <a:xfrm>
            <a:off x="1173017" y="5163132"/>
            <a:ext cx="1050174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 smtClean="0"/>
              <a:t>错误和挫折教训了我们，使我们比较地聪明起来了，我们的事情就办得好一些。</a:t>
            </a:r>
            <a:r>
              <a:rPr lang="en-US" altLang="zh-CN" sz="3200" b="1" dirty="0" smtClean="0"/>
              <a:t>——</a:t>
            </a:r>
            <a:r>
              <a:rPr lang="zh-CN" altLang="en-US" sz="3200" b="1" dirty="0" smtClean="0"/>
              <a:t>毛泽东</a:t>
            </a:r>
            <a:endParaRPr lang="zh-CN" altLang="en-US" sz="3200" b="1" dirty="0"/>
          </a:p>
        </p:txBody>
      </p:sp>
      <p:sp>
        <p:nvSpPr>
          <p:cNvPr id="8" name="文本框 7"/>
          <p:cNvSpPr txBox="1"/>
          <p:nvPr/>
        </p:nvSpPr>
        <p:spPr>
          <a:xfrm>
            <a:off x="1173017" y="4263605"/>
            <a:ext cx="967509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 smtClean="0"/>
              <a:t>错误是不可避免的，但是不要重复错误。</a:t>
            </a:r>
            <a:r>
              <a:rPr lang="en-US" altLang="zh-CN" sz="3200" b="1" dirty="0" smtClean="0"/>
              <a:t>——</a:t>
            </a:r>
            <a:r>
              <a:rPr lang="zh-CN" altLang="en-US" sz="3200" b="1" dirty="0" smtClean="0"/>
              <a:t>周恩来</a:t>
            </a:r>
            <a:endParaRPr lang="zh-CN" altLang="en-US" sz="3200" b="1" dirty="0"/>
          </a:p>
        </p:txBody>
      </p:sp>
      <p:sp>
        <p:nvSpPr>
          <p:cNvPr id="2" name="矩形 1"/>
          <p:cNvSpPr/>
          <p:nvPr/>
        </p:nvSpPr>
        <p:spPr>
          <a:xfrm>
            <a:off x="200025" y="148369"/>
            <a:ext cx="295465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CN" altLang="en-US" sz="5400" b="1" cap="none" spc="0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我会积累</a:t>
            </a:r>
            <a:endParaRPr lang="zh-CN" altLang="en-US" sz="5400" b="1" cap="none" spc="0" dirty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solidFill>
                <a:srgbClr val="C00000"/>
              </a:solid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011104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椭圆 7170"/>
          <p:cNvSpPr>
            <a:spLocks noChangeArrowheads="1"/>
          </p:cNvSpPr>
          <p:nvPr/>
        </p:nvSpPr>
        <p:spPr bwMode="auto">
          <a:xfrm>
            <a:off x="731044" y="400463"/>
            <a:ext cx="2159000" cy="719137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>
              <a:latin typeface="Times New Roman" panose="02020603050405020304" pitchFamily="18" charset="0"/>
            </a:endParaRPr>
          </a:p>
        </p:txBody>
      </p:sp>
      <p:sp>
        <p:nvSpPr>
          <p:cNvPr id="28675" name="文本框 7171"/>
          <p:cNvSpPr txBox="1">
            <a:spLocks noChangeArrowheads="1"/>
          </p:cNvSpPr>
          <p:nvPr/>
        </p:nvSpPr>
        <p:spPr bwMode="auto">
          <a:xfrm>
            <a:off x="731044" y="404814"/>
            <a:ext cx="2379662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4000" b="1" dirty="0" smtClean="0">
                <a:solidFill>
                  <a:srgbClr val="C00000"/>
                </a:solidFill>
                <a:ea typeface="楷体" panose="02010609060101010101" pitchFamily="49" charset="-122"/>
              </a:rPr>
              <a:t>我会读</a:t>
            </a:r>
            <a:endParaRPr lang="zh-CN" altLang="zh-CN" sz="4000" b="1" dirty="0">
              <a:solidFill>
                <a:srgbClr val="C00000"/>
              </a:solidFill>
              <a:ea typeface="楷体" panose="02010609060101010101" pitchFamily="49" charset="-122"/>
            </a:endParaRPr>
          </a:p>
        </p:txBody>
      </p:sp>
      <p:sp>
        <p:nvSpPr>
          <p:cNvPr id="28676" name="文本框 1"/>
          <p:cNvSpPr txBox="1">
            <a:spLocks noChangeArrowheads="1"/>
          </p:cNvSpPr>
          <p:nvPr/>
        </p:nvSpPr>
        <p:spPr bwMode="auto">
          <a:xfrm>
            <a:off x="2566988" y="1771650"/>
            <a:ext cx="7427912" cy="2560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5400" b="1">
              <a:solidFill>
                <a:srgbClr val="0033CC"/>
              </a:solidFill>
              <a:latin typeface="宋体" panose="02010600030101010101" pitchFamily="2" charset="-122"/>
              <a:sym typeface="宋体" panose="02010600030101010101" pitchFamily="2" charset="-122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5400" b="1">
                <a:solidFill>
                  <a:srgbClr val="0033CC"/>
                </a:solidFill>
                <a:latin typeface="宋体" panose="02010600030101010101" pitchFamily="2" charset="-122"/>
                <a:sym typeface="宋体" panose="02010600030101010101" pitchFamily="2" charset="-122"/>
              </a:rPr>
              <a:t>挪动  撩起   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5400" b="1">
              <a:solidFill>
                <a:srgbClr val="0033CC"/>
              </a:solidFill>
              <a:latin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5" name="文本框 4"/>
          <p:cNvSpPr txBox="1">
            <a:spLocks noChangeArrowheads="1"/>
          </p:cNvSpPr>
          <p:nvPr/>
        </p:nvSpPr>
        <p:spPr bwMode="auto">
          <a:xfrm>
            <a:off x="2619375" y="1277939"/>
            <a:ext cx="7551738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5400" b="1">
                <a:solidFill>
                  <a:srgbClr val="192FD5"/>
                </a:solidFill>
                <a:latin typeface="宋体" panose="02010600030101010101" pitchFamily="2" charset="-122"/>
                <a:sym typeface="宋体" panose="02010600030101010101" pitchFamily="2" charset="-122"/>
              </a:rPr>
              <a:t>赖床  迟到  惩罚    </a:t>
            </a:r>
          </a:p>
        </p:txBody>
      </p:sp>
      <p:sp>
        <p:nvSpPr>
          <p:cNvPr id="28678" name="矩形 1"/>
          <p:cNvSpPr>
            <a:spLocks noChangeArrowheads="1"/>
          </p:cNvSpPr>
          <p:nvPr/>
        </p:nvSpPr>
        <p:spPr bwMode="auto">
          <a:xfrm>
            <a:off x="2566988" y="3998914"/>
            <a:ext cx="5402262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5400" b="1">
                <a:solidFill>
                  <a:srgbClr val="0033CC"/>
                </a:solidFill>
                <a:latin typeface="宋体" panose="02010600030101010101" pitchFamily="2" charset="-122"/>
                <a:sym typeface="宋体" panose="02010600030101010101" pitchFamily="2" charset="-122"/>
              </a:rPr>
              <a:t>恐惧  狼狈   瞪</a:t>
            </a:r>
            <a:endParaRPr lang="zh-CN" altLang="en-US" sz="5400">
              <a:latin typeface="Times New Roman" panose="02020603050405020304" pitchFamily="18" charset="0"/>
            </a:endParaRPr>
          </a:p>
        </p:txBody>
      </p:sp>
      <p:sp>
        <p:nvSpPr>
          <p:cNvPr id="10" name="文本框 9"/>
          <p:cNvSpPr txBox="1">
            <a:spLocks noChangeArrowheads="1"/>
          </p:cNvSpPr>
          <p:nvPr/>
        </p:nvSpPr>
        <p:spPr bwMode="auto">
          <a:xfrm>
            <a:off x="6743700" y="2638426"/>
            <a:ext cx="1925638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5400" b="1">
                <a:solidFill>
                  <a:srgbClr val="0033CC"/>
                </a:solidFill>
                <a:latin typeface="宋体" panose="02010600030101010101" pitchFamily="2" charset="-122"/>
                <a:sym typeface="宋体" panose="02010600030101010101" pitchFamily="2" charset="-122"/>
              </a:rPr>
              <a:t>挨打</a:t>
            </a:r>
            <a:endParaRPr lang="zh-CN" altLang="en-US" sz="540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26362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1555335" y="1620617"/>
            <a:ext cx="96909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b="1" dirty="0"/>
              <a:t>我的</a:t>
            </a:r>
            <a:r>
              <a:rPr lang="zh-CN" altLang="en-US" sz="3600" b="1" dirty="0" smtClean="0"/>
              <a:t>父亲很疼我，但是他管我很严，很严很严。</a:t>
            </a:r>
            <a:endParaRPr lang="zh-CN" altLang="en-US" sz="3600" b="1" dirty="0"/>
          </a:p>
        </p:txBody>
      </p:sp>
      <p:sp>
        <p:nvSpPr>
          <p:cNvPr id="4" name="文本框 3"/>
          <p:cNvSpPr txBox="1"/>
          <p:nvPr/>
        </p:nvSpPr>
        <p:spPr>
          <a:xfrm>
            <a:off x="4939468" y="2733799"/>
            <a:ext cx="13616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b="1" dirty="0" smtClean="0">
                <a:solidFill>
                  <a:srgbClr val="FF0000"/>
                </a:solidFill>
              </a:rPr>
              <a:t>(</a:t>
            </a:r>
            <a:r>
              <a:rPr lang="zh-CN" altLang="en-US" sz="4000" b="1" dirty="0" smtClean="0">
                <a:solidFill>
                  <a:srgbClr val="FF0000"/>
                </a:solidFill>
              </a:rPr>
              <a:t>爱</a:t>
            </a:r>
            <a:r>
              <a:rPr lang="en-US" altLang="zh-CN" sz="4000" b="1" dirty="0" smtClean="0">
                <a:solidFill>
                  <a:srgbClr val="FF0000"/>
                </a:solidFill>
              </a:rPr>
              <a:t>)</a:t>
            </a:r>
            <a:endParaRPr lang="zh-CN" altLang="en-US" sz="4000" b="1" dirty="0">
              <a:solidFill>
                <a:srgbClr val="FF0000"/>
              </a:solidFill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3832789" y="2752814"/>
            <a:ext cx="13587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b="1" dirty="0" smtClean="0"/>
              <a:t>疼爱</a:t>
            </a:r>
            <a:endParaRPr lang="zh-CN" altLang="en-US" sz="3600" b="1" dirty="0"/>
          </a:p>
        </p:txBody>
      </p:sp>
      <p:sp>
        <p:nvSpPr>
          <p:cNvPr id="6" name="文本框 5"/>
          <p:cNvSpPr txBox="1"/>
          <p:nvPr/>
        </p:nvSpPr>
        <p:spPr>
          <a:xfrm>
            <a:off x="7751037" y="2679971"/>
            <a:ext cx="119641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b="1" dirty="0" smtClean="0"/>
              <a:t>严厉</a:t>
            </a:r>
            <a:endParaRPr lang="zh-CN" altLang="en-US" sz="3600" b="1" dirty="0"/>
          </a:p>
        </p:txBody>
      </p:sp>
      <p:sp>
        <p:nvSpPr>
          <p:cNvPr id="7" name="文本框 6"/>
          <p:cNvSpPr txBox="1"/>
          <p:nvPr/>
        </p:nvSpPr>
        <p:spPr>
          <a:xfrm>
            <a:off x="9297824" y="2626531"/>
            <a:ext cx="14442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b="1" dirty="0" smtClean="0"/>
              <a:t>严格</a:t>
            </a:r>
            <a:endParaRPr lang="zh-CN" altLang="en-US" sz="3600" b="1" dirty="0"/>
          </a:p>
        </p:txBody>
      </p:sp>
      <p:sp>
        <p:nvSpPr>
          <p:cNvPr id="9" name="矩形 8"/>
          <p:cNvSpPr/>
          <p:nvPr/>
        </p:nvSpPr>
        <p:spPr>
          <a:xfrm>
            <a:off x="501777" y="361906"/>
            <a:ext cx="3775393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CN" altLang="en-US" sz="4000" b="1" u="sng" cap="none" spc="0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rgbClr val="00B0F0"/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父亲给我的印象</a:t>
            </a:r>
            <a:endParaRPr lang="zh-CN" altLang="en-US" sz="4000" b="1" u="sng" cap="none" spc="0" dirty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solidFill>
                <a:srgbClr val="00B0F0"/>
              </a:solid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3832789" y="1620616"/>
            <a:ext cx="5458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b="1" dirty="0">
                <a:solidFill>
                  <a:srgbClr val="FF0000"/>
                </a:solidFill>
              </a:rPr>
              <a:t>疼</a:t>
            </a:r>
            <a:endParaRPr lang="zh-CN" altLang="en-US" sz="3600" dirty="0">
              <a:solidFill>
                <a:srgbClr val="FF0000"/>
              </a:solidFill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7953308" y="1620616"/>
            <a:ext cx="6046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b="1" dirty="0">
                <a:solidFill>
                  <a:srgbClr val="FF0000"/>
                </a:solidFill>
              </a:rPr>
              <a:t>严</a:t>
            </a:r>
            <a:endParaRPr lang="zh-CN" altLang="en-US" sz="3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82789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  <p:bldP spid="6" grpId="0"/>
      <p:bldP spid="7" grpId="0"/>
      <p:bldP spid="3" grpId="0"/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矩形 1"/>
          <p:cNvSpPr/>
          <p:nvPr/>
        </p:nvSpPr>
        <p:spPr>
          <a:xfrm>
            <a:off x="574212" y="356019"/>
            <a:ext cx="295465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CN" altLang="en-US" sz="5400" b="1" u="sng" cap="none" spc="0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rgbClr val="00B0F0"/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父亲的严</a:t>
            </a:r>
            <a:endParaRPr lang="zh-CN" altLang="en-US" sz="5400" b="1" u="sng" cap="none" spc="0" dirty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solidFill>
                <a:srgbClr val="00B0F0"/>
              </a:solid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952500" y="2888052"/>
            <a:ext cx="10287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 smtClean="0"/>
              <a:t>       父亲管教我到底有多严呢？请自由读文，找出并勾画描写父亲的语言、动作、神态的语句，做好批注。然后读给同桌听听，互相交流。</a:t>
            </a:r>
            <a:endParaRPr lang="zh-CN" altLang="en-US" sz="3200" b="1" dirty="0"/>
          </a:p>
        </p:txBody>
      </p:sp>
      <p:sp>
        <p:nvSpPr>
          <p:cNvPr id="5" name="矩形 4"/>
          <p:cNvSpPr/>
          <p:nvPr/>
        </p:nvSpPr>
        <p:spPr>
          <a:xfrm>
            <a:off x="984738" y="1696522"/>
            <a:ext cx="470587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b="1" dirty="0"/>
              <a:t>阅读提示 ：</a:t>
            </a:r>
            <a:endParaRPr lang="en-US" altLang="zh-CN" sz="3200" b="1" dirty="0"/>
          </a:p>
        </p:txBody>
      </p:sp>
    </p:spTree>
    <p:extLst>
      <p:ext uri="{BB962C8B-B14F-4D97-AF65-F5344CB8AC3E}">
        <p14:creationId xmlns:p14="http://schemas.microsoft.com/office/powerpoint/2010/main" val="3815002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矩形 1"/>
          <p:cNvSpPr/>
          <p:nvPr/>
        </p:nvSpPr>
        <p:spPr>
          <a:xfrm>
            <a:off x="574212" y="356019"/>
            <a:ext cx="295465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CN" altLang="en-US" sz="5400" b="1" u="sng" cap="none" spc="0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rgbClr val="00B0F0"/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父亲的严</a:t>
            </a:r>
            <a:endParaRPr lang="zh-CN" altLang="en-US" sz="5400" b="1" u="sng" cap="none" spc="0" dirty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solidFill>
                <a:srgbClr val="00B0F0"/>
              </a:solid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738554" y="2180419"/>
            <a:ext cx="1007598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 dirty="0" smtClean="0"/>
              <a:t>        妈妈就是做不了爸爸的主。当她转身出去，爸爸就进来了。他瘦瘦高高的，站在床前来，</a:t>
            </a:r>
            <a:r>
              <a:rPr lang="zh-CN" altLang="en-US" sz="2800" b="1" u="sng" dirty="0" smtClean="0"/>
              <a:t>瞪着我：</a:t>
            </a:r>
            <a:endParaRPr lang="en-US" altLang="zh-CN" sz="2800" b="1" u="sng" dirty="0" smtClean="0"/>
          </a:p>
          <a:p>
            <a:pPr>
              <a:lnSpc>
                <a:spcPct val="150000"/>
              </a:lnSpc>
            </a:pPr>
            <a:r>
              <a:rPr lang="zh-CN" altLang="en-US" sz="2800" b="1" dirty="0" smtClean="0"/>
              <a:t>        </a:t>
            </a:r>
            <a:r>
              <a:rPr lang="zh-CN" altLang="en-US" sz="2800" b="1" u="sng" dirty="0" smtClean="0"/>
              <a:t>“怎么不起来？快起！快起！”</a:t>
            </a:r>
            <a:endParaRPr lang="en-US" altLang="zh-CN" sz="2800" b="1" u="sng" dirty="0" smtClean="0"/>
          </a:p>
        </p:txBody>
      </p:sp>
      <p:sp>
        <p:nvSpPr>
          <p:cNvPr id="4" name="文本框 3"/>
          <p:cNvSpPr txBox="1"/>
          <p:nvPr/>
        </p:nvSpPr>
        <p:spPr>
          <a:xfrm>
            <a:off x="676854" y="4272256"/>
            <a:ext cx="6664563" cy="6730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 u="sng" dirty="0" smtClean="0"/>
              <a:t>        “晚也得去，怎么可以逃学？起！”       </a:t>
            </a:r>
            <a:endParaRPr lang="en-US" altLang="zh-CN" sz="2800" b="1" u="sng" dirty="0" smtClean="0"/>
          </a:p>
        </p:txBody>
      </p:sp>
      <p:sp>
        <p:nvSpPr>
          <p:cNvPr id="5" name="文本框 4"/>
          <p:cNvSpPr txBox="1"/>
          <p:nvPr/>
        </p:nvSpPr>
        <p:spPr>
          <a:xfrm>
            <a:off x="3446584" y="403332"/>
            <a:ext cx="65151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5400" dirty="0" smtClean="0"/>
              <a:t>—</a:t>
            </a:r>
            <a:r>
              <a:rPr lang="zh-CN" altLang="en-US" sz="5400" dirty="0" smtClean="0">
                <a:solidFill>
                  <a:srgbClr val="FF0066"/>
                </a:solidFill>
              </a:rPr>
              <a:t>很严，很严很严</a:t>
            </a:r>
            <a:endParaRPr lang="zh-CN" altLang="en-US" sz="5400" dirty="0">
              <a:solidFill>
                <a:srgbClr val="FF0066"/>
              </a:solidFill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8175300" y="4683651"/>
            <a:ext cx="31828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 smtClean="0"/>
              <a:t>抓</a:t>
            </a:r>
            <a:r>
              <a:rPr lang="zh-CN" altLang="en-US" sz="2800" b="1" dirty="0" smtClean="0">
                <a:solidFill>
                  <a:srgbClr val="FF0000"/>
                </a:solidFill>
              </a:rPr>
              <a:t>语言</a:t>
            </a:r>
            <a:r>
              <a:rPr lang="zh-CN" altLang="en-US" sz="2800" b="1" dirty="0" smtClean="0"/>
              <a:t>、</a:t>
            </a:r>
            <a:r>
              <a:rPr lang="zh-CN" altLang="en-US" sz="2800" b="1" dirty="0" smtClean="0">
                <a:solidFill>
                  <a:srgbClr val="FF0000"/>
                </a:solidFill>
              </a:rPr>
              <a:t>神态</a:t>
            </a:r>
            <a:r>
              <a:rPr lang="zh-CN" altLang="en-US" sz="2800" b="1" dirty="0"/>
              <a:t>描写</a:t>
            </a:r>
            <a:endParaRPr lang="en-US" altLang="zh-CN" sz="2800" b="1" dirty="0" smtClean="0"/>
          </a:p>
        </p:txBody>
      </p:sp>
      <p:sp>
        <p:nvSpPr>
          <p:cNvPr id="8" name="文本框 7"/>
          <p:cNvSpPr txBox="1"/>
          <p:nvPr/>
        </p:nvSpPr>
        <p:spPr>
          <a:xfrm>
            <a:off x="5366184" y="2955500"/>
            <a:ext cx="72096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 smtClean="0">
                <a:solidFill>
                  <a:srgbClr val="FF0000"/>
                </a:solidFill>
              </a:rPr>
              <a:t>瞪</a:t>
            </a:r>
            <a:endParaRPr lang="zh-CN" altLang="en-US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75193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4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矩形 1"/>
          <p:cNvSpPr/>
          <p:nvPr/>
        </p:nvSpPr>
        <p:spPr>
          <a:xfrm>
            <a:off x="574212" y="356019"/>
            <a:ext cx="295465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CN" altLang="en-US" sz="5400" b="1" u="sng" cap="none" spc="0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rgbClr val="00B0F0"/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父亲的严</a:t>
            </a:r>
            <a:endParaRPr lang="zh-CN" altLang="en-US" sz="5400" b="1" u="sng" cap="none" spc="0" dirty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solidFill>
                <a:srgbClr val="00B0F0"/>
              </a:solid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1222604" y="1791509"/>
            <a:ext cx="46125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dirty="0" smtClean="0"/>
              <a:t>—</a:t>
            </a:r>
            <a:r>
              <a:rPr lang="zh-CN" altLang="en-US" sz="4000" dirty="0" smtClean="0"/>
              <a:t>很严，很严很严</a:t>
            </a:r>
            <a:endParaRPr lang="zh-CN" altLang="en-US" sz="4000" dirty="0"/>
          </a:p>
        </p:txBody>
      </p:sp>
      <p:sp>
        <p:nvSpPr>
          <p:cNvPr id="4" name="文本框 3"/>
          <p:cNvSpPr txBox="1"/>
          <p:nvPr/>
        </p:nvSpPr>
        <p:spPr>
          <a:xfrm>
            <a:off x="860180" y="3257392"/>
            <a:ext cx="10471639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 dirty="0" smtClean="0"/>
              <a:t>        </a:t>
            </a:r>
            <a:r>
              <a:rPr lang="zh-CN" altLang="en-US" sz="2800" b="1" u="sng" dirty="0" smtClean="0"/>
              <a:t>爸气极了，一下把我从床上拖起来，</a:t>
            </a:r>
            <a:r>
              <a:rPr lang="zh-CN" altLang="en-US" sz="2800" b="1" dirty="0" smtClean="0"/>
              <a:t>我的眼泪就流出来了。</a:t>
            </a:r>
            <a:r>
              <a:rPr lang="zh-CN" altLang="en-US" sz="2800" b="1" u="sng" dirty="0" smtClean="0"/>
              <a:t>爸左看右看，结果从桌上抄起一把鸡毛掸子，倒转来拿，藤鞭子在空中一抡，就发出咻咻的声音。我挨打了！</a:t>
            </a:r>
            <a:endParaRPr lang="zh-CN" altLang="en-US" sz="2800" b="1" u="sng" dirty="0"/>
          </a:p>
        </p:txBody>
      </p:sp>
      <p:sp>
        <p:nvSpPr>
          <p:cNvPr id="5" name="文本框 4"/>
          <p:cNvSpPr txBox="1"/>
          <p:nvPr/>
        </p:nvSpPr>
        <p:spPr>
          <a:xfrm>
            <a:off x="5916231" y="3398982"/>
            <a:ext cx="7033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 smtClean="0">
                <a:solidFill>
                  <a:srgbClr val="FF0000"/>
                </a:solidFill>
              </a:rPr>
              <a:t>拖</a:t>
            </a:r>
            <a:endParaRPr lang="zh-CN" altLang="en-US" sz="2800" b="1" dirty="0">
              <a:solidFill>
                <a:srgbClr val="FF0000"/>
              </a:solidFill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1227393" y="4037321"/>
            <a:ext cx="18200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 smtClean="0">
                <a:solidFill>
                  <a:srgbClr val="FF0000"/>
                </a:solidFill>
              </a:rPr>
              <a:t>左看右看</a:t>
            </a:r>
            <a:endParaRPr lang="zh-CN" altLang="en-US" sz="2800" b="1" dirty="0">
              <a:solidFill>
                <a:srgbClr val="FF0000"/>
              </a:solidFill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4760860" y="4049074"/>
            <a:ext cx="7385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 smtClean="0">
                <a:solidFill>
                  <a:srgbClr val="FF0000"/>
                </a:solidFill>
              </a:rPr>
              <a:t>抄</a:t>
            </a:r>
            <a:endParaRPr lang="zh-CN" altLang="en-US" sz="2800" b="1" dirty="0">
              <a:solidFill>
                <a:srgbClr val="FF0000"/>
              </a:solidFill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2275026" y="4686633"/>
            <a:ext cx="8543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 smtClean="0">
                <a:solidFill>
                  <a:srgbClr val="FF0000"/>
                </a:solidFill>
              </a:rPr>
              <a:t>抡</a:t>
            </a:r>
            <a:endParaRPr lang="zh-CN" altLang="en-US" sz="2800" b="1" dirty="0">
              <a:solidFill>
                <a:srgbClr val="FF0000"/>
              </a:solidFill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6560993" y="4694615"/>
            <a:ext cx="9935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 smtClean="0">
                <a:solidFill>
                  <a:srgbClr val="0000FF"/>
                </a:solidFill>
              </a:rPr>
              <a:t>挨打</a:t>
            </a:r>
            <a:endParaRPr lang="zh-CN" altLang="en-US" sz="2800" b="1" dirty="0">
              <a:solidFill>
                <a:srgbClr val="0000FF"/>
              </a:solidFill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9600467" y="5027107"/>
            <a:ext cx="204860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 smtClean="0"/>
              <a:t>抓</a:t>
            </a:r>
            <a:r>
              <a:rPr lang="zh-CN" altLang="en-US" sz="2800" b="1" dirty="0" smtClean="0">
                <a:solidFill>
                  <a:srgbClr val="FF0000"/>
                </a:solidFill>
              </a:rPr>
              <a:t>动作</a:t>
            </a:r>
            <a:r>
              <a:rPr lang="zh-CN" altLang="en-US" sz="2800" b="1" dirty="0" smtClean="0"/>
              <a:t>描写</a:t>
            </a:r>
            <a:endParaRPr lang="zh-CN" altLang="en-US" sz="2800" b="1" dirty="0"/>
          </a:p>
        </p:txBody>
      </p:sp>
      <p:sp>
        <p:nvSpPr>
          <p:cNvPr id="13" name="文本框 12"/>
          <p:cNvSpPr txBox="1"/>
          <p:nvPr/>
        </p:nvSpPr>
        <p:spPr>
          <a:xfrm>
            <a:off x="7969261" y="4040463"/>
            <a:ext cx="188594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 smtClean="0">
                <a:solidFill>
                  <a:srgbClr val="FF0000"/>
                </a:solidFill>
              </a:rPr>
              <a:t>倒转来拿</a:t>
            </a:r>
            <a:endParaRPr lang="zh-CN" altLang="en-US" sz="2800" b="1" dirty="0">
              <a:solidFill>
                <a:srgbClr val="FF0000"/>
              </a:solidFill>
            </a:endParaRPr>
          </a:p>
        </p:txBody>
      </p:sp>
      <p:pic>
        <p:nvPicPr>
          <p:cNvPr id="16" name="Picture 2" descr="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2731" y="-6409"/>
            <a:ext cx="6125972" cy="34354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文本框 1"/>
          <p:cNvSpPr txBox="1">
            <a:spLocks noChangeArrowheads="1"/>
          </p:cNvSpPr>
          <p:nvPr/>
        </p:nvSpPr>
        <p:spPr bwMode="auto">
          <a:xfrm>
            <a:off x="1379965" y="5306031"/>
            <a:ext cx="684053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5000"/>
              <a:buFont typeface="Wingdings" panose="05000000000000000000" pitchFamily="2" charset="2"/>
              <a:buChar char="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Char char="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 typeface="Arial" panose="020B0604020202020204" pitchFamily="34" charset="0"/>
              <a:buNone/>
            </a:pPr>
            <a:r>
              <a:rPr lang="zh-CN" altLang="en-US" sz="2800" dirty="0"/>
              <a:t>抡：①</a:t>
            </a:r>
            <a:r>
              <a:rPr lang="zh-CN" altLang="en-US" sz="2800" dirty="0">
                <a:cs typeface="Times New Roman" panose="02020603050405020304" pitchFamily="18" charset="0"/>
              </a:rPr>
              <a:t>用力挥动胳膊       </a:t>
            </a:r>
            <a:r>
              <a:rPr lang="zh-CN" altLang="en-US" sz="2800" dirty="0">
                <a:solidFill>
                  <a:srgbClr val="0033CC"/>
                </a:solidFill>
              </a:rPr>
              <a:t>②</a:t>
            </a:r>
            <a:r>
              <a:rPr lang="zh-CN" altLang="en-US" sz="2800" dirty="0">
                <a:cs typeface="Times New Roman" panose="02020603050405020304" pitchFamily="18" charset="0"/>
              </a:rPr>
              <a:t>抛</a:t>
            </a:r>
            <a:r>
              <a:rPr lang="en-US" altLang="zh-CN" sz="2800" dirty="0">
                <a:cs typeface="Times New Roman" panose="02020603050405020304" pitchFamily="18" charset="0"/>
              </a:rPr>
              <a:t>,</a:t>
            </a:r>
            <a:r>
              <a:rPr lang="zh-CN" altLang="en-US" sz="2800" dirty="0">
                <a:cs typeface="Times New Roman" panose="02020603050405020304" pitchFamily="18" charset="0"/>
              </a:rPr>
              <a:t>扔</a:t>
            </a:r>
            <a:endParaRPr lang="zh-CN" altLang="en-US" sz="2800" dirty="0"/>
          </a:p>
        </p:txBody>
      </p:sp>
    </p:spTree>
    <p:extLst>
      <p:ext uri="{BB962C8B-B14F-4D97-AF65-F5344CB8AC3E}">
        <p14:creationId xmlns:p14="http://schemas.microsoft.com/office/powerpoint/2010/main" val="32217890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  <p:bldP spid="8" grpId="0"/>
      <p:bldP spid="9" grpId="0"/>
      <p:bldP spid="10" grpId="0"/>
      <p:bldP spid="13" grpId="0"/>
      <p:bldP spid="1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-346109" y="1826667"/>
            <a:ext cx="8569325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buFont typeface="Arial" panose="020B0604020202020204" pitchFamily="34" charset="0"/>
              <a:buNone/>
              <a:defRPr/>
            </a:pPr>
            <a:r>
              <a:rPr lang="en-US" altLang="zh-CN" sz="4400" b="1" noProof="1">
                <a:solidFill>
                  <a:srgbClr val="0033CC"/>
                </a:solidFill>
                <a:latin typeface="Arial" charset="0"/>
                <a:ea typeface="宋体" charset="-122"/>
                <a:cs typeface="+mn-ea"/>
                <a:sym typeface="Arial" charset="0"/>
              </a:rPr>
              <a:t>     </a:t>
            </a:r>
            <a:r>
              <a:rPr lang="en-US" altLang="zh-CN" sz="3600" b="1" noProof="1">
                <a:solidFill>
                  <a:srgbClr val="0033CC"/>
                </a:solidFill>
                <a:latin typeface="Arial" charset="0"/>
                <a:ea typeface="宋体" charset="-122"/>
                <a:cs typeface="+mn-ea"/>
                <a:sym typeface="Arial" charset="0"/>
              </a:rPr>
              <a:t> </a:t>
            </a:r>
            <a:r>
              <a:rPr lang="zh-CN" altLang="en-US" sz="3600" b="1" noProof="1">
                <a:solidFill>
                  <a:srgbClr val="0033CC"/>
                </a:solidFill>
                <a:latin typeface="Arial" charset="0"/>
                <a:ea typeface="宋体" charset="-122"/>
                <a:cs typeface="+mn-ea"/>
                <a:sym typeface="Arial" charset="0"/>
              </a:rPr>
              <a:t>我的父亲很疼我，但是他管教我</a:t>
            </a:r>
            <a:r>
              <a:rPr lang="zh-CN" altLang="en-US" sz="3600" b="1" noProof="1">
                <a:solidFill>
                  <a:srgbClr val="FF0000"/>
                </a:solidFill>
                <a:latin typeface="Arial" charset="0"/>
                <a:ea typeface="宋体" charset="-122"/>
                <a:cs typeface="+mn-ea"/>
                <a:sym typeface="Arial" charset="0"/>
              </a:rPr>
              <a:t>很严 </a:t>
            </a:r>
            <a:r>
              <a:rPr lang="zh-CN" altLang="en-US" sz="3600" b="1" noProof="1">
                <a:solidFill>
                  <a:srgbClr val="0033CC"/>
                </a:solidFill>
                <a:latin typeface="Arial" charset="0"/>
                <a:ea typeface="宋体" charset="-122"/>
                <a:cs typeface="+mn-ea"/>
                <a:sym typeface="Arial" charset="0"/>
              </a:rPr>
              <a:t>。     </a:t>
            </a:r>
            <a:endParaRPr lang="zh-CN" altLang="en-US" sz="3600" noProof="1"/>
          </a:p>
        </p:txBody>
      </p:sp>
      <p:sp>
        <p:nvSpPr>
          <p:cNvPr id="9" name="文本框 8"/>
          <p:cNvSpPr txBox="1"/>
          <p:nvPr/>
        </p:nvSpPr>
        <p:spPr>
          <a:xfrm>
            <a:off x="113498" y="4446805"/>
            <a:ext cx="1164907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buFont typeface="Arial" panose="020B0604020202020204" pitchFamily="34" charset="0"/>
              <a:buNone/>
              <a:defRPr/>
            </a:pPr>
            <a:r>
              <a:rPr lang="en-US" altLang="zh-CN" b="1" noProof="1">
                <a:solidFill>
                  <a:srgbClr val="0033CC"/>
                </a:solidFill>
                <a:latin typeface="Arial" charset="0"/>
                <a:ea typeface="宋体" charset="-122"/>
                <a:cs typeface="+mn-ea"/>
                <a:sym typeface="Arial" charset="0"/>
              </a:rPr>
              <a:t>      </a:t>
            </a:r>
            <a:r>
              <a:rPr lang="zh-CN" altLang="en-US" sz="4000" b="1" noProof="1">
                <a:solidFill>
                  <a:srgbClr val="0033CC"/>
                </a:solidFill>
                <a:latin typeface="Arial" charset="0"/>
                <a:ea typeface="宋体" charset="-122"/>
                <a:cs typeface="+mn-ea"/>
                <a:sym typeface="Arial" charset="0"/>
              </a:rPr>
              <a:t>我的父亲很疼我，但是他管教我</a:t>
            </a:r>
            <a:r>
              <a:rPr lang="zh-CN" altLang="en-US" sz="4000" b="1" noProof="1">
                <a:solidFill>
                  <a:srgbClr val="FF0000"/>
                </a:solidFill>
                <a:latin typeface="Arial" charset="0"/>
                <a:ea typeface="宋体" charset="-122"/>
                <a:cs typeface="+mn-ea"/>
                <a:sym typeface="Arial" charset="0"/>
              </a:rPr>
              <a:t>很严 ，很严很严。</a:t>
            </a:r>
            <a:r>
              <a:rPr lang="zh-CN" altLang="en-US" sz="3600" b="1" noProof="1">
                <a:solidFill>
                  <a:srgbClr val="FF0000"/>
                </a:solidFill>
                <a:latin typeface="Arial" charset="0"/>
                <a:ea typeface="宋体" charset="-122"/>
                <a:cs typeface="+mn-ea"/>
                <a:sym typeface="Arial" charset="0"/>
              </a:rPr>
              <a:t>     </a:t>
            </a:r>
            <a:endParaRPr lang="zh-CN" altLang="en-US" sz="3600" noProof="1">
              <a:solidFill>
                <a:srgbClr val="FF0000"/>
              </a:solidFill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113498" y="3136612"/>
            <a:ext cx="983932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buFont typeface="Arial" panose="020B0604020202020204" pitchFamily="34" charset="0"/>
              <a:buNone/>
              <a:defRPr/>
            </a:pPr>
            <a:r>
              <a:rPr lang="en-US" altLang="zh-CN" b="1" noProof="1">
                <a:solidFill>
                  <a:srgbClr val="0033CC"/>
                </a:solidFill>
                <a:latin typeface="Arial" charset="0"/>
                <a:ea typeface="宋体" charset="-122"/>
                <a:cs typeface="+mn-ea"/>
                <a:sym typeface="Arial" charset="0"/>
              </a:rPr>
              <a:t>       </a:t>
            </a:r>
            <a:r>
              <a:rPr lang="zh-CN" altLang="en-US" sz="3600" b="1" noProof="1">
                <a:solidFill>
                  <a:srgbClr val="0033CC"/>
                </a:solidFill>
                <a:latin typeface="Arial" charset="0"/>
                <a:ea typeface="宋体" charset="-122"/>
                <a:cs typeface="+mn-ea"/>
                <a:sym typeface="Arial" charset="0"/>
              </a:rPr>
              <a:t>我的父亲很疼我，但是他管教我</a:t>
            </a:r>
            <a:r>
              <a:rPr lang="zh-CN" altLang="en-US" sz="3600" b="1" noProof="1">
                <a:solidFill>
                  <a:srgbClr val="FF0000"/>
                </a:solidFill>
                <a:latin typeface="Arial" charset="0"/>
                <a:ea typeface="宋体" charset="-122"/>
                <a:cs typeface="+mn-ea"/>
                <a:sym typeface="Arial" charset="0"/>
              </a:rPr>
              <a:t>很严 ，很严。     </a:t>
            </a:r>
            <a:r>
              <a:rPr lang="zh-CN" altLang="en-US" sz="3600" b="1" noProof="1" smtClean="0">
                <a:solidFill>
                  <a:srgbClr val="FF0000"/>
                </a:solidFill>
                <a:latin typeface="Arial" charset="0"/>
                <a:ea typeface="宋体" charset="-122"/>
                <a:cs typeface="+mn-ea"/>
                <a:sym typeface="Arial" charset="0"/>
              </a:rPr>
              <a:t> </a:t>
            </a:r>
            <a:endParaRPr lang="zh-CN" altLang="en-US" sz="3600" noProof="1">
              <a:solidFill>
                <a:srgbClr val="FF0000"/>
              </a:solidFill>
            </a:endParaRPr>
          </a:p>
        </p:txBody>
      </p:sp>
      <p:sp>
        <p:nvSpPr>
          <p:cNvPr id="6" name="矩形 5"/>
          <p:cNvSpPr/>
          <p:nvPr/>
        </p:nvSpPr>
        <p:spPr>
          <a:xfrm>
            <a:off x="113498" y="362833"/>
            <a:ext cx="295465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CN" altLang="en-US" sz="5400" b="1" u="sng" cap="none" spc="0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rgbClr val="00B0F0"/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父亲的严</a:t>
            </a:r>
            <a:endParaRPr lang="zh-CN" altLang="en-US" sz="5400" b="1" u="sng" cap="none" spc="0" dirty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solidFill>
                <a:srgbClr val="00B0F0"/>
              </a:solid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8821493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9" grpId="0"/>
      <p:bldP spid="1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509218" y="2505670"/>
            <a:ext cx="1082553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600" b="1" u="sng" dirty="0" smtClean="0"/>
              <a:t>爸把我从床头打到床尾</a:t>
            </a:r>
            <a:r>
              <a:rPr lang="zh-CN" altLang="en-US" sz="3600" b="1" dirty="0" smtClean="0"/>
              <a:t>，外面的雨声混合着我的哭声。</a:t>
            </a:r>
            <a:endParaRPr lang="zh-CN" altLang="en-US" sz="3600" b="1" dirty="0"/>
          </a:p>
        </p:txBody>
      </p:sp>
      <p:sp>
        <p:nvSpPr>
          <p:cNvPr id="7" name="矩形 6"/>
          <p:cNvSpPr/>
          <p:nvPr/>
        </p:nvSpPr>
        <p:spPr>
          <a:xfrm>
            <a:off x="574212" y="356019"/>
            <a:ext cx="295465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CN" altLang="en-US" sz="5400" b="1" u="sng" cap="none" spc="0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rgbClr val="00B0F0"/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父亲的严</a:t>
            </a:r>
            <a:endParaRPr lang="zh-CN" altLang="en-US" sz="5400" b="1" u="sng" cap="none" spc="0" dirty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solidFill>
                <a:srgbClr val="00B0F0"/>
              </a:solid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9987570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578</TotalTime>
  <Words>979</Words>
  <Application>Microsoft Office PowerPoint</Application>
  <PresentationFormat>宽屏</PresentationFormat>
  <Paragraphs>98</Paragraphs>
  <Slides>23</Slides>
  <Notes>0</Notes>
  <HiddenSlides>0</HiddenSlides>
  <MMClips>2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23</vt:i4>
      </vt:variant>
    </vt:vector>
  </HeadingPairs>
  <TitlesOfParts>
    <vt:vector size="31" baseType="lpstr">
      <vt:lpstr>等线</vt:lpstr>
      <vt:lpstr>等线 Light</vt:lpstr>
      <vt:lpstr>楷体</vt:lpstr>
      <vt:lpstr>楷体_GB2312</vt:lpstr>
      <vt:lpstr>宋体</vt:lpstr>
      <vt:lpstr>Arial</vt:lpstr>
      <vt:lpstr>Times New Roman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tw</dc:creator>
  <cp:lastModifiedBy>tw</cp:lastModifiedBy>
  <cp:revision>85</cp:revision>
  <dcterms:created xsi:type="dcterms:W3CDTF">2018-10-18T06:58:11Z</dcterms:created>
  <dcterms:modified xsi:type="dcterms:W3CDTF">2018-10-30T23:58:07Z</dcterms:modified>
</cp:coreProperties>
</file>