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7" r:id="rId3"/>
    <p:sldId id="267" r:id="rId4"/>
    <p:sldId id="259" r:id="rId5"/>
    <p:sldId id="260" r:id="rId6"/>
    <p:sldId id="261" r:id="rId7"/>
    <p:sldId id="262" r:id="rId8"/>
    <p:sldId id="271" r:id="rId9"/>
    <p:sldId id="283" r:id="rId10"/>
    <p:sldId id="276" r:id="rId11"/>
    <p:sldId id="263" r:id="rId12"/>
    <p:sldId id="269" r:id="rId13"/>
    <p:sldId id="258" r:id="rId14"/>
    <p:sldId id="270" r:id="rId15"/>
    <p:sldId id="280" r:id="rId16"/>
    <p:sldId id="281" r:id="rId17"/>
    <p:sldId id="264" r:id="rId18"/>
    <p:sldId id="272" r:id="rId19"/>
    <p:sldId id="274" r:id="rId20"/>
    <p:sldId id="265" r:id="rId21"/>
    <p:sldId id="282" r:id="rId22"/>
    <p:sldId id="273" r:id="rId23"/>
    <p:sldId id="25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603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376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68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09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8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54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01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6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17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6D95C-8640-405D-84B9-DBC7D1D72B78}" type="datetimeFigureOut">
              <a:rPr lang="zh-CN" altLang="en-US" smtClean="0"/>
              <a:t>2018/10/31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E0BB8-8B12-43CF-9EC8-1690288240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02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idu.com/s?wd=%E3%80%8A%E4%B8%80%E5%AE%B6%E4%B9%8B%E4%B8%BB%E3%80%8B&amp;tn=SE_PcZhidaonwhc_ngpagmjz&amp;rsv_dl=gh_pc_zhidao" TargetMode="External"/><Relationship Id="rId13" Type="http://schemas.openxmlformats.org/officeDocument/2006/relationships/image" Target="../media/image2.jpg"/><Relationship Id="rId3" Type="http://schemas.openxmlformats.org/officeDocument/2006/relationships/hyperlink" Target="https://www.baidu.com/s?wd=%E3%80%8A%E7%AA%97%E3%80%8B&amp;tn=SE_PcZhidaonwhc_ngpagmjz&amp;rsv_dl=gh_pc_zhidao" TargetMode="External"/><Relationship Id="rId7" Type="http://schemas.openxmlformats.org/officeDocument/2006/relationships/hyperlink" Target="https://www.baidu.com/s?wd=%E3%80%8A%E5%89%AA%E5%BD%B1%E8%AF%9D%E6%96%87%E5%9D%9B%E3%80%8B&amp;tn=SE_PcZhidaonwhc_ngpagmjz&amp;rsv_dl=gh_pc_zhidao" TargetMode="External"/><Relationship Id="rId12" Type="http://schemas.openxmlformats.org/officeDocument/2006/relationships/hyperlink" Target="https://www.baidu.com/s?wd=%E3%80%8A%E5%AD%9F%E7%8F%A0%E7%9A%84%E6%97%85%E7%A8%8B%E3%80%8B&amp;tn=SE_PcZhidaonwhc_ngpagmjz&amp;rsv_dl=gh_pc_zhidao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aidu.com/s?wd=%E3%80%8A%E8%8A%B8%E7%AA%97%E5%A4%9C%E8%AF%BB%E3%80%8B&amp;tn=SE_PcZhidaonwhc_ngpagmjz&amp;rsv_dl=gh_pc_zhidao" TargetMode="External"/><Relationship Id="rId11" Type="http://schemas.openxmlformats.org/officeDocument/2006/relationships/hyperlink" Target="https://www.baidu.com/s?wd=%E3%80%8A%E6%99%93%E4%BA%91%E3%80%8B&amp;tn=SE_PcZhidaonwhc_ngpagmjz&amp;rsv_dl=gh_pc_zhidao" TargetMode="External"/><Relationship Id="rId5" Type="http://schemas.openxmlformats.org/officeDocument/2006/relationships/hyperlink" Target="https://www.baidu.com/s?wd=%E3%80%8A%E4%BD%9C%E5%AE%A2%E7%BE%8E%E5%9B%BD%E3%80%8B&amp;tn=SE_PcZhidaonwhc_ngpagmjz&amp;rsv_dl=gh_pc_zhidao" TargetMode="External"/><Relationship Id="rId10" Type="http://schemas.openxmlformats.org/officeDocument/2006/relationships/hyperlink" Target="https://www.baidu.com/s?wd=%E3%80%8A%E6%98%A5%E9%A3%8E%E3%80%8B&amp;tn=SE_PcZhidaonwhc_ngpagmjz&amp;rsv_dl=gh_pc_zhidao" TargetMode="External"/><Relationship Id="rId4" Type="http://schemas.openxmlformats.org/officeDocument/2006/relationships/hyperlink" Target="https://www.baidu.com/s?wd=%E3%80%8A%E4%B8%A4%E5%9C%B0%E3%80%8B&amp;tn=SE_PcZhidaonwhc_ngpagmjz&amp;rsv_dl=gh_pc_zhidao" TargetMode="External"/><Relationship Id="rId9" Type="http://schemas.openxmlformats.org/officeDocument/2006/relationships/hyperlink" Target="https://www.baidu.com/s?wd=%E3%80%8A%E5%AE%B6%E4%BD%8F%E4%B9%A6%E5%9D%8A%E8%BE%B9%E3%80%8B&amp;tn=SE_PcZhidaonwhc_ngpagmjz&amp;rsv_dl=gh_pc_zhidao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36831;&#21040;201512\&#28145;&#23665;&#31109;&#26519;.mp3" TargetMode="Externa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6879" y="375832"/>
            <a:ext cx="662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北师大五年级上册第</a:t>
            </a:r>
            <a:r>
              <a:rPr lang="en-US" altLang="zh-CN" sz="2800" b="1" dirty="0" smtClean="0"/>
              <a:t>7</a:t>
            </a:r>
            <a:r>
              <a:rPr lang="zh-CN" altLang="en-US" sz="2800" b="1" dirty="0" smtClean="0"/>
              <a:t>单元  面对错误</a:t>
            </a:r>
            <a:endParaRPr lang="zh-CN" altLang="en-US" sz="28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4281854" y="2074985"/>
            <a:ext cx="3138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/>
              <a:t>迟    到</a:t>
            </a:r>
            <a:endParaRPr lang="zh-CN" altLang="en-US" sz="60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6822830" y="3560884"/>
            <a:ext cx="198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/>
              <a:t>林海音</a:t>
            </a:r>
            <a:endParaRPr lang="zh-CN" altLang="en-US" sz="4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427177" y="5846885"/>
            <a:ext cx="4106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执教：棠外附小  陈凤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28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8" y="209952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18047" y="3003016"/>
            <a:ext cx="11649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 </a:t>
            </a:r>
            <a:r>
              <a:rPr lang="zh-CN" altLang="en-US" sz="40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我的父亲很疼我，但是他管教我</a:t>
            </a:r>
            <a:r>
              <a:rPr lang="zh-CN" altLang="en-US" sz="40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很严 ，很严很严。</a:t>
            </a:r>
            <a:r>
              <a:rPr lang="zh-CN" altLang="en-US" sz="36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</a:t>
            </a:r>
            <a:endParaRPr lang="zh-CN" altLang="en-US" sz="3600" noProof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4212" y="35601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父亲的爱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6623" y="2074985"/>
            <a:ext cx="10216662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/>
              <a:t>        </a:t>
            </a:r>
            <a:r>
              <a:rPr lang="zh-CN" altLang="en-US" sz="2800" b="1" dirty="0" smtClean="0"/>
              <a:t>我听到这儿，鼻子不禁抽搭了一大下，幸好我的眼睛是闭着的，泪水不至于流出来。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340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7357" y="2269030"/>
            <a:ext cx="58664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  </a:t>
            </a:r>
            <a:r>
              <a:rPr lang="zh-CN" altLang="en-US" sz="2800" b="1" dirty="0" smtClean="0"/>
              <a:t>我走出了教室，站在爸面前。爸没说什么，打开了手中的包袱，拿出来的是我的花夹袄。他递给我，看着我穿上，又拿出两个铜板给我。</a:t>
            </a:r>
            <a:endParaRPr lang="en-US" altLang="zh-CN" sz="2800" b="1" dirty="0" smtClean="0"/>
          </a:p>
        </p:txBody>
      </p:sp>
      <p:sp>
        <p:nvSpPr>
          <p:cNvPr id="4" name="矩形 3"/>
          <p:cNvSpPr/>
          <p:nvPr/>
        </p:nvSpPr>
        <p:spPr>
          <a:xfrm>
            <a:off x="2862115" y="855961"/>
            <a:ext cx="4288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此时无声胜有声！</a:t>
            </a:r>
            <a:endParaRPr lang="zh-CN" alt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5273" y="2298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父亲的爱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08206" y="3148918"/>
            <a:ext cx="9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打开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7357" y="3786808"/>
            <a:ext cx="9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拿出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0650" y="3786808"/>
            <a:ext cx="98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递给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7357" y="4435450"/>
            <a:ext cx="100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看着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66492" y="4434991"/>
            <a:ext cx="131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拿</a:t>
            </a:r>
            <a:r>
              <a:rPr lang="zh-CN" altLang="en-US" sz="2800" b="1" dirty="0">
                <a:solidFill>
                  <a:srgbClr val="C00000"/>
                </a:solidFill>
              </a:rPr>
              <a:t>出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06292" y="4430583"/>
            <a:ext cx="67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给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98338" y="5566196"/>
            <a:ext cx="232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抓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动作</a:t>
            </a:r>
            <a:r>
              <a:rPr lang="zh-CN" altLang="en-US" sz="2800" b="1" dirty="0" smtClean="0"/>
              <a:t>描写</a:t>
            </a:r>
            <a:endParaRPr lang="zh-CN" altLang="en-US" sz="2800" b="1" dirty="0"/>
          </a:p>
        </p:txBody>
      </p:sp>
      <p:pic>
        <p:nvPicPr>
          <p:cNvPr id="16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3" y="0"/>
            <a:ext cx="4664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09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8193" y="1146089"/>
            <a:ext cx="7284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</a:rPr>
              <a:t>请你站在爸爸或者女儿的角度，把他们的心里话说出来吧。（任选一个）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5438" y="4444284"/>
            <a:ext cx="7427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/>
              <a:t>        </a:t>
            </a:r>
            <a:r>
              <a:rPr lang="zh-CN" altLang="en-US" sz="2800" b="1" dirty="0" smtClean="0"/>
              <a:t>我</a:t>
            </a:r>
            <a:r>
              <a:rPr lang="zh-CN" altLang="en-US" sz="2800" b="1" dirty="0"/>
              <a:t>虽然也没说什么，可我心里却早已明白了父亲，理解了父亲，那是无言的爱呀！我多么想对爸爸说</a:t>
            </a:r>
            <a:r>
              <a:rPr lang="zh-CN" altLang="en-US" sz="2800" b="1" dirty="0" smtClean="0"/>
              <a:t>：</a:t>
            </a:r>
            <a:endParaRPr lang="zh-CN" altLang="en-US" sz="28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275273" y="2663438"/>
            <a:ext cx="7327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/>
              <a:t>        </a:t>
            </a:r>
            <a:r>
              <a:rPr lang="zh-CN" altLang="en-US" sz="2800" b="1" dirty="0" smtClean="0"/>
              <a:t>爸嘴里虽然没说什么，可是他那动作，那眼神的背后是多么想告诉女儿：</a:t>
            </a:r>
            <a:endParaRPr lang="zh-CN" altLang="en-US" sz="2800" b="1" dirty="0"/>
          </a:p>
        </p:txBody>
      </p:sp>
      <p:sp>
        <p:nvSpPr>
          <p:cNvPr id="7" name="矩形 6"/>
          <p:cNvSpPr/>
          <p:nvPr/>
        </p:nvSpPr>
        <p:spPr>
          <a:xfrm>
            <a:off x="275273" y="2298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父亲的爱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6" name="Picture 4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42764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深山禅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7827" y="6153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8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31950" y="1844676"/>
            <a:ext cx="90360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altLang="zh-CN" sz="36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  </a:t>
            </a:r>
            <a:r>
              <a:rPr lang="zh-CN" altLang="en-US" sz="4800" b="1" noProof="1">
                <a:solidFill>
                  <a:srgbClr val="0033CC"/>
                </a:solidFill>
                <a:latin typeface="楷体" pitchFamily="49" charset="-122"/>
                <a:ea typeface="楷体" pitchFamily="49" charset="-122"/>
                <a:cs typeface="+mn-ea"/>
                <a:sym typeface="Arial" charset="0"/>
              </a:rPr>
              <a:t>我的父亲</a:t>
            </a:r>
            <a:r>
              <a:rPr lang="zh-CN" altLang="en-US" sz="4800" b="1" noProof="1">
                <a:solidFill>
                  <a:srgbClr val="FF0000"/>
                </a:solidFill>
                <a:latin typeface="楷体" pitchFamily="49" charset="-122"/>
                <a:ea typeface="楷体" pitchFamily="49" charset="-122"/>
                <a:cs typeface="+mn-ea"/>
                <a:sym typeface="Arial" charset="0"/>
              </a:rPr>
              <a:t>很疼我。</a:t>
            </a:r>
            <a:endParaRPr lang="en-US" altLang="zh-CN" sz="4800" b="1" noProof="1">
              <a:solidFill>
                <a:srgbClr val="FF0000"/>
              </a:solidFill>
              <a:latin typeface="楷体" pitchFamily="49" charset="-122"/>
              <a:ea typeface="楷体" pitchFamily="49" charset="-122"/>
              <a:cs typeface="+mn-e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7357" y="2269030"/>
            <a:ext cx="586642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/>
              <a:t>        </a:t>
            </a:r>
            <a:r>
              <a:rPr lang="zh-CN" altLang="en-US" sz="2800" b="1" dirty="0" smtClean="0"/>
              <a:t>我走出</a:t>
            </a:r>
            <a:r>
              <a:rPr lang="zh-CN" altLang="en-US" sz="2800" b="1" dirty="0"/>
              <a:t>了</a:t>
            </a:r>
            <a:r>
              <a:rPr lang="zh-CN" altLang="en-US" sz="2800" b="1" dirty="0" smtClean="0"/>
              <a:t>教室，站在爸面前。爸没说什么，打开了手中的包袱，拿出来的是我的花夹袄。他递给我，看着我穿上，又拿出两个铜板给我。</a:t>
            </a:r>
            <a:endParaRPr lang="en-US" altLang="zh-CN" sz="2800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275273" y="2298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父亲的爱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08206" y="3148918"/>
            <a:ext cx="98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打开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7357" y="3786808"/>
            <a:ext cx="97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拿出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0650" y="3786808"/>
            <a:ext cx="98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递给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7357" y="4436916"/>
            <a:ext cx="100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看着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66492" y="4436457"/>
            <a:ext cx="131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拿</a:t>
            </a:r>
            <a:r>
              <a:rPr lang="zh-CN" altLang="en-US" sz="2800" b="1" dirty="0">
                <a:solidFill>
                  <a:srgbClr val="C00000"/>
                </a:solidFill>
              </a:rPr>
              <a:t>出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06292" y="4421791"/>
            <a:ext cx="67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给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16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3" y="0"/>
            <a:ext cx="4664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42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498" cy="70679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18047" y="3003016"/>
            <a:ext cx="11649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 </a:t>
            </a:r>
            <a:r>
              <a:rPr lang="zh-CN" altLang="en-US" sz="40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我的父亲很疼我，但是他管教我</a:t>
            </a:r>
            <a:r>
              <a:rPr lang="zh-CN" altLang="en-US" sz="40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很严 ，很严很严。</a:t>
            </a:r>
            <a:r>
              <a:rPr lang="zh-CN" altLang="en-US" sz="36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</a:t>
            </a:r>
            <a:endParaRPr lang="zh-CN" altLang="en-US" sz="3600" noProof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1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5425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2" b="46282"/>
          <a:stretch/>
        </p:blipFill>
        <p:spPr>
          <a:xfrm>
            <a:off x="1902069" y="408775"/>
            <a:ext cx="9144000" cy="3477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674276" y="40877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金钥匙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0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410075" y="1039443"/>
            <a:ext cx="7467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/>
              <a:t>1</a:t>
            </a:r>
            <a:r>
              <a:rPr lang="en-US" altLang="zh-CN" sz="2800" b="1" dirty="0"/>
              <a:t>.</a:t>
            </a:r>
            <a:r>
              <a:rPr lang="zh-CN" altLang="en-US" sz="2800" b="1" dirty="0"/>
              <a:t>散文集：</a:t>
            </a:r>
            <a:br>
              <a:rPr lang="zh-CN" altLang="en-US" sz="2800" b="1" dirty="0"/>
            </a:br>
            <a:r>
              <a:rPr lang="en-US" altLang="zh-CN" sz="2800" b="1" dirty="0">
                <a:hlinkClick r:id="rId3"/>
              </a:rPr>
              <a:t>《</a:t>
            </a:r>
            <a:r>
              <a:rPr lang="zh-CN" altLang="en-US" sz="2800" b="1" dirty="0">
                <a:hlinkClick r:id="rId3"/>
              </a:rPr>
              <a:t>窗</a:t>
            </a:r>
            <a:r>
              <a:rPr lang="en-US" altLang="zh-CN" sz="2800" b="1" dirty="0">
                <a:hlinkClick r:id="rId3"/>
              </a:rPr>
              <a:t>》</a:t>
            </a:r>
            <a:r>
              <a:rPr lang="zh-CN" altLang="en-US" sz="2800" b="1" dirty="0"/>
              <a:t>、</a:t>
            </a:r>
            <a:r>
              <a:rPr lang="en-US" altLang="zh-CN" sz="2800" b="1" dirty="0">
                <a:hlinkClick r:id="rId4"/>
              </a:rPr>
              <a:t>《</a:t>
            </a:r>
            <a:r>
              <a:rPr lang="zh-CN" altLang="en-US" sz="2800" b="1" dirty="0">
                <a:hlinkClick r:id="rId4"/>
              </a:rPr>
              <a:t>两地</a:t>
            </a:r>
            <a:r>
              <a:rPr lang="en-US" altLang="zh-CN" sz="2800" b="1" dirty="0">
                <a:hlinkClick r:id="rId4"/>
              </a:rPr>
              <a:t>》</a:t>
            </a:r>
            <a:r>
              <a:rPr lang="zh-CN" altLang="en-US" sz="2800" b="1" dirty="0"/>
              <a:t>、</a:t>
            </a:r>
            <a:r>
              <a:rPr lang="en-US" altLang="zh-CN" sz="2800" b="1" dirty="0">
                <a:hlinkClick r:id="rId5"/>
              </a:rPr>
              <a:t>《</a:t>
            </a:r>
            <a:r>
              <a:rPr lang="zh-CN" altLang="en-US" sz="2800" b="1" dirty="0">
                <a:hlinkClick r:id="rId5"/>
              </a:rPr>
              <a:t>作客美国</a:t>
            </a:r>
            <a:r>
              <a:rPr lang="en-US" altLang="zh-CN" sz="2800" b="1" dirty="0">
                <a:hlinkClick r:id="rId5"/>
              </a:rPr>
              <a:t>》</a:t>
            </a:r>
            <a:r>
              <a:rPr lang="zh-CN" altLang="en-US" sz="2800" b="1" dirty="0"/>
              <a:t>、</a:t>
            </a:r>
            <a:r>
              <a:rPr lang="en-US" altLang="zh-CN" sz="2800" b="1" dirty="0">
                <a:hlinkClick r:id="rId6"/>
              </a:rPr>
              <a:t>《</a:t>
            </a:r>
            <a:r>
              <a:rPr lang="zh-CN" altLang="en-US" sz="2800" b="1" dirty="0">
                <a:hlinkClick r:id="rId6"/>
              </a:rPr>
              <a:t>芸窗夜读</a:t>
            </a:r>
            <a:r>
              <a:rPr lang="en-US" altLang="zh-CN" sz="2800" b="1" dirty="0">
                <a:hlinkClick r:id="rId6"/>
              </a:rPr>
              <a:t>》</a:t>
            </a:r>
            <a:r>
              <a:rPr lang="zh-CN" altLang="en-US" sz="2800" b="1" dirty="0"/>
              <a:t>、</a:t>
            </a:r>
            <a:r>
              <a:rPr lang="en-US" altLang="zh-CN" sz="2800" b="1" dirty="0">
                <a:hlinkClick r:id="rId7"/>
              </a:rPr>
              <a:t>《</a:t>
            </a:r>
            <a:r>
              <a:rPr lang="zh-CN" altLang="en-US" sz="2800" b="1" dirty="0">
                <a:hlinkClick r:id="rId7"/>
              </a:rPr>
              <a:t>剪影话文坛</a:t>
            </a:r>
            <a:r>
              <a:rPr lang="en-US" altLang="zh-CN" sz="2800" b="1" dirty="0">
                <a:hlinkClick r:id="rId7"/>
              </a:rPr>
              <a:t>》</a:t>
            </a:r>
            <a:r>
              <a:rPr lang="en-US" altLang="zh-CN" sz="2800" b="1" dirty="0">
                <a:hlinkClick r:id="rId8"/>
              </a:rPr>
              <a:t>《</a:t>
            </a:r>
            <a:r>
              <a:rPr lang="zh-CN" altLang="en-US" sz="2800" b="1" dirty="0">
                <a:hlinkClick r:id="rId8"/>
              </a:rPr>
              <a:t>一家之主</a:t>
            </a:r>
            <a:r>
              <a:rPr lang="en-US" altLang="zh-CN" sz="2800" b="1" dirty="0">
                <a:hlinkClick r:id="rId8"/>
              </a:rPr>
              <a:t>》</a:t>
            </a:r>
            <a:r>
              <a:rPr lang="zh-CN" altLang="en-US" sz="2800" b="1" dirty="0"/>
              <a:t>、</a:t>
            </a:r>
            <a:r>
              <a:rPr lang="en-US" altLang="zh-CN" sz="2800" b="1" dirty="0">
                <a:hlinkClick r:id="rId9"/>
              </a:rPr>
              <a:t>《</a:t>
            </a:r>
            <a:r>
              <a:rPr lang="zh-CN" altLang="en-US" sz="2800" b="1" dirty="0">
                <a:hlinkClick r:id="rId9"/>
              </a:rPr>
              <a:t>家住书坊边</a:t>
            </a:r>
            <a:r>
              <a:rPr lang="en-US" altLang="zh-CN" sz="2800" b="1" dirty="0">
                <a:hlinkClick r:id="rId9"/>
              </a:rPr>
              <a:t>》</a:t>
            </a:r>
            <a:r>
              <a:rPr lang="zh-CN" altLang="en-US" sz="2800" b="1" dirty="0" smtClean="0"/>
              <a:t>。</a:t>
            </a:r>
            <a:endParaRPr lang="en-US" altLang="zh-CN" sz="2800" b="1" dirty="0" smtClean="0"/>
          </a:p>
          <a:p>
            <a:r>
              <a:rPr lang="zh-CN" altLang="en-US" sz="2800" b="1" dirty="0"/>
              <a:t/>
            </a:r>
            <a:br>
              <a:rPr lang="zh-CN" altLang="en-US" sz="2800" b="1" dirty="0"/>
            </a:br>
            <a:r>
              <a:rPr lang="en-US" altLang="zh-CN" sz="2800" b="1" dirty="0"/>
              <a:t>2.</a:t>
            </a:r>
            <a:r>
              <a:rPr lang="zh-CN" altLang="en-US" sz="2800" b="1" dirty="0"/>
              <a:t>长篇小说：</a:t>
            </a:r>
            <a:r>
              <a:rPr lang="en-US" altLang="zh-CN" sz="2800" b="1" dirty="0">
                <a:hlinkClick r:id="rId10"/>
              </a:rPr>
              <a:t>《</a:t>
            </a:r>
            <a:r>
              <a:rPr lang="zh-CN" altLang="en-US" sz="2800" b="1" dirty="0">
                <a:hlinkClick r:id="rId10"/>
              </a:rPr>
              <a:t>春风</a:t>
            </a:r>
            <a:r>
              <a:rPr lang="en-US" altLang="zh-CN" sz="2800" b="1" dirty="0" smtClean="0">
                <a:hlinkClick r:id="rId10"/>
              </a:rPr>
              <a:t>》</a:t>
            </a:r>
            <a:r>
              <a:rPr lang="en-US" altLang="zh-CN" sz="2800" b="1" dirty="0" smtClean="0">
                <a:hlinkClick r:id="rId11"/>
              </a:rPr>
              <a:t>《</a:t>
            </a:r>
            <a:r>
              <a:rPr lang="zh-CN" altLang="en-US" sz="2800" b="1" dirty="0">
                <a:hlinkClick r:id="rId11"/>
              </a:rPr>
              <a:t>晓云</a:t>
            </a:r>
            <a:r>
              <a:rPr lang="en-US" altLang="zh-CN" sz="2800" b="1" dirty="0" smtClean="0">
                <a:hlinkClick r:id="rId11"/>
              </a:rPr>
              <a:t>》</a:t>
            </a:r>
            <a:r>
              <a:rPr lang="en-US" altLang="zh-CN" sz="2800" b="1" dirty="0" smtClean="0">
                <a:hlinkClick r:id="rId12"/>
              </a:rPr>
              <a:t>《</a:t>
            </a:r>
            <a:r>
              <a:rPr lang="zh-CN" altLang="en-US" sz="2800" b="1" dirty="0">
                <a:hlinkClick r:id="rId12"/>
              </a:rPr>
              <a:t>孟珠的旅程</a:t>
            </a:r>
            <a:r>
              <a:rPr lang="en-US" altLang="zh-CN" sz="2800" b="1" dirty="0">
                <a:hlinkClick r:id="rId12"/>
              </a:rPr>
              <a:t>》</a:t>
            </a:r>
            <a:r>
              <a:rPr lang="zh-CN" altLang="en-US" sz="2800" b="1" dirty="0" smtClean="0"/>
              <a:t>。</a:t>
            </a:r>
            <a:endParaRPr lang="en-US" altLang="zh-CN" sz="2800" b="1" dirty="0" smtClean="0"/>
          </a:p>
          <a:p>
            <a:r>
              <a:rPr lang="zh-CN" altLang="en-US" sz="2800" b="1" dirty="0"/>
              <a:t/>
            </a:r>
            <a:br>
              <a:rPr lang="zh-CN" altLang="en-US" sz="2800" b="1" dirty="0"/>
            </a:br>
            <a:r>
              <a:rPr lang="en-US" altLang="zh-CN" sz="2800" b="1" dirty="0"/>
              <a:t>3.</a:t>
            </a:r>
            <a:r>
              <a:rPr lang="zh-CN" altLang="en-US" sz="2800" b="1" dirty="0"/>
              <a:t>广播剧集：</a:t>
            </a:r>
            <a:r>
              <a:rPr lang="en-US" altLang="zh-CN" sz="2800" b="1" dirty="0"/>
              <a:t>《</a:t>
            </a:r>
            <a:r>
              <a:rPr lang="zh-CN" altLang="en-US" sz="2800" b="1" dirty="0"/>
              <a:t>薇薇的周记</a:t>
            </a:r>
            <a:r>
              <a:rPr lang="en-US" altLang="zh-CN" sz="2800" b="1" dirty="0" smtClean="0"/>
              <a:t>》《</a:t>
            </a:r>
            <a:r>
              <a:rPr lang="zh-CN" altLang="en-US" sz="2800" b="1" dirty="0"/>
              <a:t>林海音自选集</a:t>
            </a:r>
            <a:r>
              <a:rPr lang="en-US" altLang="zh-CN" sz="2800" b="1" dirty="0" smtClean="0"/>
              <a:t>》《</a:t>
            </a:r>
            <a:r>
              <a:rPr lang="zh-CN" altLang="en-US" sz="2800" b="1" dirty="0"/>
              <a:t>林海音童话集</a:t>
            </a:r>
            <a:r>
              <a:rPr lang="en-US" altLang="zh-CN" sz="2800" b="1" dirty="0"/>
              <a:t>》</a:t>
            </a:r>
            <a:r>
              <a:rPr lang="zh-CN" altLang="en-US" sz="2800" b="1" dirty="0" smtClean="0"/>
              <a:t>。</a:t>
            </a:r>
            <a:endParaRPr lang="en-US" altLang="zh-CN" sz="2800" b="1" dirty="0" smtClean="0"/>
          </a:p>
          <a:p>
            <a:r>
              <a:rPr lang="zh-CN" altLang="en-US" sz="2800" b="1" dirty="0"/>
              <a:t/>
            </a:r>
            <a:br>
              <a:rPr lang="zh-CN" altLang="en-US" sz="2800" b="1" dirty="0"/>
            </a:br>
            <a:r>
              <a:rPr lang="en-US" altLang="zh-CN" sz="2800" b="1" dirty="0"/>
              <a:t>4.</a:t>
            </a:r>
            <a:r>
              <a:rPr lang="zh-CN" altLang="en-US" sz="2800" b="1" dirty="0"/>
              <a:t>短篇小说集：</a:t>
            </a:r>
            <a:r>
              <a:rPr lang="en-US" altLang="zh-CN" sz="2800" b="1" dirty="0"/>
              <a:t>《</a:t>
            </a:r>
            <a:r>
              <a:rPr lang="zh-CN" altLang="en-US" sz="2800" b="1" dirty="0"/>
              <a:t>烛心</a:t>
            </a:r>
            <a:r>
              <a:rPr lang="en-US" altLang="zh-CN" sz="2800" b="1" dirty="0" smtClean="0"/>
              <a:t>》《</a:t>
            </a:r>
            <a:r>
              <a:rPr lang="zh-CN" altLang="en-US" sz="2800" b="1" dirty="0"/>
              <a:t>婚姻的故事</a:t>
            </a:r>
            <a:r>
              <a:rPr lang="en-US" altLang="zh-CN" sz="2800" b="1" dirty="0" smtClean="0"/>
              <a:t>》《</a:t>
            </a:r>
            <a:r>
              <a:rPr lang="zh-CN" altLang="en-US" sz="2800" b="1" dirty="0"/>
              <a:t>城南旧事</a:t>
            </a:r>
            <a:r>
              <a:rPr lang="en-US" altLang="zh-CN" sz="2800" b="1" dirty="0" smtClean="0"/>
              <a:t>》《</a:t>
            </a:r>
            <a:r>
              <a:rPr lang="zh-CN" altLang="en-US" sz="2800" b="1" dirty="0"/>
              <a:t>绿藻与咸蛋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43400" y="341725"/>
            <a:ext cx="417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</a:rPr>
              <a:t>林海音的作品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43375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9252ae7ecd0d2e080cd7da9a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33845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191126" y="1557339"/>
            <a:ext cx="5476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</a:rPr>
              <a:t>   </a:t>
            </a:r>
          </a:p>
        </p:txBody>
      </p:sp>
      <p:sp>
        <p:nvSpPr>
          <p:cNvPr id="45060" name="文本框 1"/>
          <p:cNvSpPr txBox="1">
            <a:spLocks noChangeArrowheads="1"/>
          </p:cNvSpPr>
          <p:nvPr/>
        </p:nvSpPr>
        <p:spPr bwMode="auto">
          <a:xfrm>
            <a:off x="5600701" y="1479551"/>
            <a:ext cx="621982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333300"/>
                </a:solidFill>
                <a:ea typeface="楷体_GB2312" pitchFamily="49" charset="-122"/>
                <a:sym typeface="Arial" panose="020B0604020202020204" pitchFamily="34" charset="0"/>
              </a:rPr>
              <a:t>“</a:t>
            </a:r>
            <a:r>
              <a:rPr lang="zh-CN" altLang="en-US" sz="3600" b="1" dirty="0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我七十多岁了，一生经历的事不少，但这件</a:t>
            </a:r>
            <a:r>
              <a:rPr lang="zh-CN" altLang="en-US" sz="3600" b="1" dirty="0">
                <a:solidFill>
                  <a:srgbClr val="333300"/>
                </a:solidFill>
                <a:ea typeface="楷体_GB2312" pitchFamily="49" charset="-122"/>
                <a:sym typeface="Arial" panose="020B0604020202020204" pitchFamily="34" charset="0"/>
              </a:rPr>
              <a:t>‘</a:t>
            </a:r>
            <a:r>
              <a:rPr lang="zh-CN" altLang="en-US" sz="3600" b="1" dirty="0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迟到</a:t>
            </a:r>
            <a:r>
              <a:rPr lang="zh-CN" altLang="en-US" sz="3600" b="1" dirty="0">
                <a:solidFill>
                  <a:srgbClr val="333300"/>
                </a:solidFill>
                <a:ea typeface="楷体_GB2312" pitchFamily="49" charset="-122"/>
                <a:sym typeface="Arial" panose="020B0604020202020204" pitchFamily="34" charset="0"/>
              </a:rPr>
              <a:t>’</a:t>
            </a:r>
            <a:r>
              <a:rPr lang="zh-CN" altLang="en-US" sz="3600" b="1" dirty="0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的事，对我却是</a:t>
            </a:r>
            <a:r>
              <a:rPr lang="zh-CN" altLang="en-US" sz="36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刻骨铭心</a:t>
            </a:r>
            <a:r>
              <a:rPr lang="zh-CN" altLang="en-US" sz="3600" b="1" dirty="0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的。如果爸爸影响了我，我又影响了读者，该是一件多么好的事！</a:t>
            </a:r>
            <a:r>
              <a:rPr lang="zh-CN" altLang="en-US" sz="3600" b="1" dirty="0">
                <a:solidFill>
                  <a:srgbClr val="333300"/>
                </a:solidFill>
                <a:ea typeface="楷体_GB2312" pitchFamily="49" charset="-122"/>
                <a:sym typeface="Arial" panose="020B0604020202020204" pitchFamily="34" charset="0"/>
              </a:rPr>
              <a:t>”</a:t>
            </a:r>
            <a:endParaRPr lang="zh-CN" altLang="en-US" sz="3600" b="1" dirty="0">
              <a:solidFill>
                <a:srgbClr val="333300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      </a:t>
            </a:r>
            <a:r>
              <a:rPr lang="zh-CN" altLang="en-US" sz="3600" b="1" dirty="0">
                <a:solidFill>
                  <a:srgbClr val="333300"/>
                </a:solidFill>
                <a:ea typeface="楷体_GB2312" pitchFamily="49" charset="-122"/>
                <a:sym typeface="Arial" panose="020B0604020202020204" pitchFamily="34" charset="0"/>
              </a:rPr>
              <a:t>——</a:t>
            </a:r>
            <a:r>
              <a:rPr lang="zh-CN" altLang="en-US" sz="3600" b="1" dirty="0">
                <a:solidFill>
                  <a:srgbClr val="333300"/>
                </a:solidFill>
                <a:latin typeface="楷体_GB2312" pitchFamily="49" charset="-122"/>
                <a:ea typeface="楷体_GB2312" pitchFamily="49" charset="-122"/>
                <a:sym typeface="Arial" panose="020B0604020202020204" pitchFamily="34" charset="0"/>
              </a:rPr>
              <a:t>林海音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070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601"/>
            <a:ext cx="5421745" cy="66317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45152" y="601299"/>
            <a:ext cx="58982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林海音（</a:t>
            </a:r>
            <a:r>
              <a:rPr lang="en-US" altLang="zh-CN" sz="3600" dirty="0" smtClean="0"/>
              <a:t>1918</a:t>
            </a:r>
            <a:r>
              <a:rPr lang="zh-CN" altLang="en-US" sz="3600" dirty="0" smtClean="0"/>
              <a:t>年－</a:t>
            </a:r>
            <a:r>
              <a:rPr lang="en-US" altLang="zh-CN" sz="3600" dirty="0" smtClean="0"/>
              <a:t>2001</a:t>
            </a:r>
            <a:r>
              <a:rPr lang="zh-CN" altLang="en-US" sz="3600" dirty="0" smtClean="0"/>
              <a:t>年），原名林含英，</a:t>
            </a:r>
            <a:r>
              <a:rPr lang="zh-CN" altLang="en-US" sz="3600" baseline="30000" dirty="0" smtClean="0"/>
              <a:t> 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1918</a:t>
            </a:r>
            <a:r>
              <a:rPr lang="zh-CN" altLang="en-US" sz="3600" dirty="0" smtClean="0"/>
              <a:t>年出生于日本大阪，台湾苗栗县头份镇人，祖籍广东蕉岭，著名作家</a:t>
            </a:r>
            <a:r>
              <a:rPr lang="zh-CN" altLang="en-US" sz="3600" baseline="30000" dirty="0" smtClean="0"/>
              <a:t> </a:t>
            </a:r>
            <a:r>
              <a:rPr lang="zh-CN" altLang="en-US" sz="3600" dirty="0" smtClean="0"/>
              <a:t>。她于</a:t>
            </a:r>
            <a:r>
              <a:rPr lang="en-US" altLang="zh-CN" sz="3600" dirty="0"/>
              <a:t>1994</a:t>
            </a:r>
            <a:r>
              <a:rPr lang="zh-CN" altLang="en-US" sz="3600" dirty="0"/>
              <a:t>年荣获“世界华文作家协会”及“亚华作家文艺基金会”颁赠的“向资深华文作家致敬奖”，于</a:t>
            </a:r>
            <a:r>
              <a:rPr lang="en-US" altLang="zh-CN" sz="3600" dirty="0"/>
              <a:t>1998</a:t>
            </a:r>
            <a:r>
              <a:rPr lang="zh-CN" altLang="en-US" sz="3600" dirty="0"/>
              <a:t>年获“世界华文作家大会”颁“终身成就奖”。</a:t>
            </a:r>
          </a:p>
        </p:txBody>
      </p:sp>
    </p:spTree>
    <p:extLst>
      <p:ext uri="{BB962C8B-B14F-4D97-AF65-F5344CB8AC3E}">
        <p14:creationId xmlns:p14="http://schemas.microsoft.com/office/powerpoint/2010/main" val="388608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4366" y="2025063"/>
            <a:ext cx="10358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/>
              <a:t>我的</a:t>
            </a:r>
            <a:r>
              <a:rPr lang="zh-CN" altLang="en-US" sz="4000" b="1" dirty="0" smtClean="0"/>
              <a:t>父亲很疼我，但是他管我很严，很严很严。</a:t>
            </a:r>
            <a:endParaRPr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964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0"/>
            <a:ext cx="12192000" cy="6858000"/>
          </a:xfrm>
          <a:prstGeom prst="rect">
            <a:avLst/>
          </a:prstGeom>
        </p:spPr>
      </p:pic>
      <p:sp>
        <p:nvSpPr>
          <p:cNvPr id="48130" name="文本框 1"/>
          <p:cNvSpPr txBox="1">
            <a:spLocks noChangeArrowheads="1"/>
          </p:cNvSpPr>
          <p:nvPr/>
        </p:nvSpPr>
        <p:spPr bwMode="auto">
          <a:xfrm>
            <a:off x="1351865" y="1020986"/>
            <a:ext cx="240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 dirty="0" smtClean="0">
                <a:solidFill>
                  <a:srgbClr val="0033CC"/>
                </a:solidFill>
                <a:sym typeface="Arial" panose="020B0604020202020204" pitchFamily="34" charset="0"/>
              </a:rPr>
              <a:t>父亲的爱，</a:t>
            </a:r>
            <a:endParaRPr lang="en-US" altLang="zh-CN" dirty="0" smtClean="0"/>
          </a:p>
        </p:txBody>
      </p:sp>
      <p:pic>
        <p:nvPicPr>
          <p:cNvPr id="2" name="深山禅林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5300664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32972" y="228921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sym typeface="Arial" panose="020B0604020202020204" pitchFamily="34" charset="0"/>
              </a:rPr>
              <a:t>父爱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52165" y="998362"/>
            <a:ext cx="626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3600" dirty="0" smtClean="0"/>
              <a:t>是</a:t>
            </a:r>
            <a:r>
              <a:rPr lang="zh-CN" altLang="zh-CN" sz="3600" dirty="0" smtClean="0"/>
              <a:t>关切</a:t>
            </a:r>
            <a:r>
              <a:rPr lang="zh-CN" altLang="zh-CN" sz="3600" dirty="0"/>
              <a:t>的眼神和无声的叮咛。</a:t>
            </a:r>
            <a:endParaRPr lang="en-US" altLang="zh-CN" sz="3600" dirty="0"/>
          </a:p>
        </p:txBody>
      </p:sp>
      <p:sp>
        <p:nvSpPr>
          <p:cNvPr id="5" name="矩形 4"/>
          <p:cNvSpPr/>
          <p:nvPr/>
        </p:nvSpPr>
        <p:spPr>
          <a:xfrm>
            <a:off x="3752165" y="2182329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cs typeface="Times New Roman" panose="02020603050405020304" pitchFamily="18" charset="0"/>
              </a:rPr>
              <a:t>是</a:t>
            </a:r>
            <a:r>
              <a:rPr lang="zh-CN" altLang="zh-CN" sz="3600" dirty="0" smtClean="0">
                <a:cs typeface="Times New Roman" panose="02020603050405020304" pitchFamily="18" charset="0"/>
              </a:rPr>
              <a:t>宽厚</a:t>
            </a:r>
            <a:r>
              <a:rPr lang="zh-CN" altLang="zh-CN" sz="3600" dirty="0">
                <a:cs typeface="Times New Roman" panose="02020603050405020304" pitchFamily="18" charset="0"/>
              </a:rPr>
              <a:t>的肩膀，承载我的一生。</a:t>
            </a:r>
            <a:endParaRPr lang="zh-CN" altLang="en-US" sz="3600" dirty="0"/>
          </a:p>
        </p:txBody>
      </p:sp>
      <p:sp>
        <p:nvSpPr>
          <p:cNvPr id="7" name="文本框 1"/>
          <p:cNvSpPr txBox="1">
            <a:spLocks noChangeArrowheads="1"/>
          </p:cNvSpPr>
          <p:nvPr/>
        </p:nvSpPr>
        <p:spPr bwMode="auto">
          <a:xfrm>
            <a:off x="1263050" y="2182329"/>
            <a:ext cx="240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 dirty="0" smtClean="0">
                <a:solidFill>
                  <a:srgbClr val="0033CC"/>
                </a:solidFill>
                <a:sym typeface="Arial" panose="020B0604020202020204" pitchFamily="34" charset="0"/>
              </a:rPr>
              <a:t>父亲的爱，</a:t>
            </a:r>
            <a:endParaRPr lang="en-US" altLang="zh-CN" dirty="0" smtClean="0"/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1230921" y="3430457"/>
            <a:ext cx="240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 b="1" dirty="0" smtClean="0">
                <a:solidFill>
                  <a:srgbClr val="0033CC"/>
                </a:solidFill>
                <a:sym typeface="Arial" panose="020B0604020202020204" pitchFamily="34" charset="0"/>
              </a:rPr>
              <a:t>父亲的爱，</a:t>
            </a:r>
            <a:endParaRPr lang="en-US" altLang="zh-CN" dirty="0" smtClean="0"/>
          </a:p>
        </p:txBody>
      </p:sp>
      <p:sp>
        <p:nvSpPr>
          <p:cNvPr id="6" name="矩形 5"/>
          <p:cNvSpPr/>
          <p:nvPr/>
        </p:nvSpPr>
        <p:spPr>
          <a:xfrm>
            <a:off x="3652483" y="3430456"/>
            <a:ext cx="8539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cs typeface="Times New Roman" panose="02020603050405020304" pitchFamily="18" charset="0"/>
              </a:rPr>
              <a:t>是</a:t>
            </a:r>
            <a:r>
              <a:rPr lang="zh-CN" altLang="zh-CN" sz="3600" dirty="0" smtClean="0">
                <a:cs typeface="Times New Roman" panose="02020603050405020304" pitchFamily="18" charset="0"/>
              </a:rPr>
              <a:t>温暖</a:t>
            </a:r>
            <a:r>
              <a:rPr lang="zh-CN" altLang="zh-CN" sz="3600" dirty="0">
                <a:cs typeface="Times New Roman" panose="02020603050405020304" pitchFamily="18" charset="0"/>
              </a:rPr>
              <a:t>的大手，牵着我走好人生之路</a:t>
            </a:r>
            <a:r>
              <a:rPr lang="zh-CN" altLang="zh-CN" sz="3600" dirty="0" smtClean="0">
                <a:cs typeface="Times New Roman" panose="02020603050405020304" pitchFamily="18" charset="0"/>
              </a:rPr>
              <a:t>。</a:t>
            </a:r>
            <a:r>
              <a:rPr lang="en-US" altLang="zh-CN" sz="3600" dirty="0" smtClean="0">
                <a:cs typeface="Times New Roman" panose="02020603050405020304" pitchFamily="18" charset="0"/>
              </a:rPr>
              <a:t>    </a:t>
            </a:r>
            <a:endParaRPr lang="zh-CN" altLang="en-US" sz="3600" dirty="0"/>
          </a:p>
        </p:txBody>
      </p:sp>
      <p:sp>
        <p:nvSpPr>
          <p:cNvPr id="9" name="文本框 8"/>
          <p:cNvSpPr txBox="1"/>
          <p:nvPr/>
        </p:nvSpPr>
        <p:spPr>
          <a:xfrm>
            <a:off x="2810021" y="4946721"/>
            <a:ext cx="5489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</a:rPr>
              <a:t>大爱无言，父爱无疆！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130" grpId="0"/>
      <p:bldP spid="4" grpId="0"/>
      <p:bldP spid="5" grpId="0"/>
      <p:bldP spid="7" grpId="0"/>
      <p:bldP spid="8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2941" y="491538"/>
            <a:ext cx="2547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推荐阅读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131231"/>
            <a:ext cx="4025900" cy="53933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49" y="1131231"/>
            <a:ext cx="4289426" cy="53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0544" y="1071699"/>
            <a:ext cx="1016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</a:t>
            </a:r>
            <a:r>
              <a:rPr lang="zh-CN" altLang="en-US" sz="2800" b="1" dirty="0" smtClean="0"/>
              <a:t>每个人</a:t>
            </a:r>
            <a:r>
              <a:rPr lang="zh-CN" altLang="en-US" sz="2800" b="1" dirty="0"/>
              <a:t>的</a:t>
            </a:r>
            <a:r>
              <a:rPr lang="zh-CN" altLang="en-US" sz="2800" b="1" dirty="0" smtClean="0"/>
              <a:t>成长都会面对一些错误。不过，“可怕的不是错误，可怕的是错误地对待错误 。学习、生活中，只要认真、冷静地看待它们，我们就会感受到成长的快乐。</a:t>
            </a:r>
            <a:endParaRPr lang="zh-CN" altLang="en-US" sz="28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1256145" y="2586362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吃一堑，长一智。</a:t>
            </a:r>
            <a:endParaRPr lang="zh-CN" altLang="en-US" sz="32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173017" y="3430473"/>
            <a:ext cx="961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人谁无过，过而能改，善莫大焉。</a:t>
            </a:r>
            <a:r>
              <a:rPr lang="en-US" altLang="zh-CN" sz="3200" b="1" dirty="0" smtClean="0"/>
              <a:t>——《</a:t>
            </a:r>
            <a:r>
              <a:rPr lang="zh-CN" altLang="en-US" sz="3200" b="1" dirty="0" smtClean="0"/>
              <a:t>左传</a:t>
            </a:r>
            <a:r>
              <a:rPr lang="en-US" altLang="zh-CN" sz="3200" b="1" dirty="0" smtClean="0"/>
              <a:t>》</a:t>
            </a:r>
            <a:r>
              <a:rPr lang="zh-CN" altLang="en-US" sz="3200" b="1" dirty="0" smtClean="0"/>
              <a:t>。</a:t>
            </a:r>
            <a:endParaRPr lang="zh-CN" altLang="en-US" sz="32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1173017" y="5163132"/>
            <a:ext cx="10501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错误和挫折教训了我们，使我们比较地聪明起来了，我们的事情就办得好一些。</a:t>
            </a:r>
            <a:r>
              <a:rPr lang="en-US" altLang="zh-CN" sz="3200" b="1" dirty="0" smtClean="0"/>
              <a:t>——</a:t>
            </a:r>
            <a:r>
              <a:rPr lang="zh-CN" altLang="en-US" sz="3200" b="1" dirty="0" smtClean="0"/>
              <a:t>毛泽东</a:t>
            </a:r>
            <a:endParaRPr lang="zh-CN" altLang="en-US" sz="32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173017" y="4263605"/>
            <a:ext cx="9675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错误是不可避免的，但是不要重复错误。</a:t>
            </a:r>
            <a:r>
              <a:rPr lang="en-US" altLang="zh-CN" sz="3200" b="1" dirty="0" smtClean="0"/>
              <a:t>——</a:t>
            </a:r>
            <a:r>
              <a:rPr lang="zh-CN" altLang="en-US" sz="3200" b="1" dirty="0" smtClean="0"/>
              <a:t>周恩来</a:t>
            </a:r>
            <a:endParaRPr lang="zh-CN" altLang="en-US" sz="3200" b="1" dirty="0"/>
          </a:p>
        </p:txBody>
      </p:sp>
      <p:sp>
        <p:nvSpPr>
          <p:cNvPr id="2" name="矩形 1"/>
          <p:cNvSpPr/>
          <p:nvPr/>
        </p:nvSpPr>
        <p:spPr>
          <a:xfrm>
            <a:off x="200025" y="14836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我会积累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1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椭圆 7170"/>
          <p:cNvSpPr>
            <a:spLocks noChangeArrowheads="1"/>
          </p:cNvSpPr>
          <p:nvPr/>
        </p:nvSpPr>
        <p:spPr bwMode="auto">
          <a:xfrm>
            <a:off x="731044" y="400463"/>
            <a:ext cx="2159000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28675" name="文本框 7171"/>
          <p:cNvSpPr txBox="1">
            <a:spLocks noChangeArrowheads="1"/>
          </p:cNvSpPr>
          <p:nvPr/>
        </p:nvSpPr>
        <p:spPr bwMode="auto">
          <a:xfrm>
            <a:off x="731044" y="404814"/>
            <a:ext cx="23796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 smtClean="0">
                <a:solidFill>
                  <a:srgbClr val="C00000"/>
                </a:solidFill>
                <a:ea typeface="楷体" panose="02010609060101010101" pitchFamily="49" charset="-122"/>
              </a:rPr>
              <a:t>我会读</a:t>
            </a:r>
            <a:endParaRPr lang="zh-CN" altLang="zh-CN" sz="4000" b="1" dirty="0">
              <a:solidFill>
                <a:srgbClr val="C00000"/>
              </a:solidFill>
              <a:ea typeface="楷体" panose="02010609060101010101" pitchFamily="49" charset="-122"/>
            </a:endParaRPr>
          </a:p>
        </p:txBody>
      </p:sp>
      <p:sp>
        <p:nvSpPr>
          <p:cNvPr id="28676" name="文本框 1"/>
          <p:cNvSpPr txBox="1">
            <a:spLocks noChangeArrowheads="1"/>
          </p:cNvSpPr>
          <p:nvPr/>
        </p:nvSpPr>
        <p:spPr bwMode="auto">
          <a:xfrm>
            <a:off x="2566988" y="1771650"/>
            <a:ext cx="7427912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5400" b="1">
              <a:solidFill>
                <a:srgbClr val="0033CC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0033CC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挪动  撩起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5400" b="1">
              <a:solidFill>
                <a:srgbClr val="0033CC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619375" y="1277939"/>
            <a:ext cx="75517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192FD5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赖床  迟到  惩罚    </a:t>
            </a:r>
          </a:p>
        </p:txBody>
      </p:sp>
      <p:sp>
        <p:nvSpPr>
          <p:cNvPr id="28678" name="矩形 1"/>
          <p:cNvSpPr>
            <a:spLocks noChangeArrowheads="1"/>
          </p:cNvSpPr>
          <p:nvPr/>
        </p:nvSpPr>
        <p:spPr bwMode="auto">
          <a:xfrm>
            <a:off x="2566988" y="3998914"/>
            <a:ext cx="5402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0033CC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恐惧  狼狈   瞪</a:t>
            </a:r>
            <a:endParaRPr lang="zh-CN" altLang="en-US" sz="5400">
              <a:latin typeface="Times New Roman" panose="02020603050405020304" pitchFamily="18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743700" y="2638426"/>
            <a:ext cx="1925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0033CC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挨打</a:t>
            </a:r>
            <a:endParaRPr lang="zh-CN" altLang="en-US" sz="5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5335" y="1620617"/>
            <a:ext cx="969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我的</a:t>
            </a:r>
            <a:r>
              <a:rPr lang="zh-CN" altLang="en-US" sz="3600" b="1" dirty="0" smtClean="0"/>
              <a:t>父亲很疼我，但是他管我很严，很严很严。</a:t>
            </a:r>
            <a:endParaRPr lang="zh-CN" altLang="en-US" sz="36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4939468" y="2733799"/>
            <a:ext cx="1361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(</a:t>
            </a:r>
            <a:r>
              <a:rPr lang="zh-CN" altLang="en-US" sz="4000" b="1" dirty="0" smtClean="0">
                <a:solidFill>
                  <a:srgbClr val="FF0000"/>
                </a:solidFill>
              </a:rPr>
              <a:t>爱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)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32789" y="2752814"/>
            <a:ext cx="135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疼爱</a:t>
            </a:r>
            <a:endParaRPr lang="zh-CN" altLang="en-US" sz="36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7751037" y="2679971"/>
            <a:ext cx="119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严厉</a:t>
            </a:r>
            <a:endParaRPr lang="zh-CN" altLang="en-US" sz="3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9297824" y="2626531"/>
            <a:ext cx="144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/>
              <a:t>严格</a:t>
            </a:r>
            <a:endParaRPr lang="zh-CN" altLang="en-US" sz="3600" b="1" dirty="0"/>
          </a:p>
        </p:txBody>
      </p:sp>
      <p:sp>
        <p:nvSpPr>
          <p:cNvPr id="9" name="矩形 8"/>
          <p:cNvSpPr/>
          <p:nvPr/>
        </p:nvSpPr>
        <p:spPr>
          <a:xfrm>
            <a:off x="501777" y="361906"/>
            <a:ext cx="37753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父亲给我的印象</a:t>
            </a:r>
            <a:endParaRPr lang="zh-CN" altLang="en-US" sz="40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32789" y="1620616"/>
            <a:ext cx="54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疼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53308" y="1620616"/>
            <a:ext cx="60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严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7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4212" y="35601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父亲的严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2500" y="2888052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       父亲管教我到底有多严呢？请自由读文，找出并勾画描写父亲的语言、动作、神态的语句，做好批注。然后读给同桌听听，互相交流。</a:t>
            </a:r>
            <a:endParaRPr lang="zh-CN" altLang="en-US" sz="3200" b="1" dirty="0"/>
          </a:p>
        </p:txBody>
      </p:sp>
      <p:sp>
        <p:nvSpPr>
          <p:cNvPr id="5" name="矩形 4"/>
          <p:cNvSpPr/>
          <p:nvPr/>
        </p:nvSpPr>
        <p:spPr>
          <a:xfrm>
            <a:off x="984738" y="1696522"/>
            <a:ext cx="4705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/>
              <a:t>阅读提示 ：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381500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4212" y="35601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父亲的严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8554" y="2180419"/>
            <a:ext cx="10075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/>
              <a:t>        妈妈就是做不了爸爸的主。当她转身出去，爸爸就进来了。他瘦瘦高高的，站在床前来，</a:t>
            </a:r>
            <a:r>
              <a:rPr lang="zh-CN" altLang="en-US" sz="2800" b="1" u="sng" dirty="0" smtClean="0"/>
              <a:t>瞪着我：</a:t>
            </a:r>
            <a:endParaRPr lang="en-US" altLang="zh-CN" sz="2800" b="1" u="sng" dirty="0" smtClean="0"/>
          </a:p>
          <a:p>
            <a:pPr>
              <a:lnSpc>
                <a:spcPct val="150000"/>
              </a:lnSpc>
            </a:pPr>
            <a:r>
              <a:rPr lang="zh-CN" altLang="en-US" sz="2800" b="1" dirty="0" smtClean="0"/>
              <a:t>        </a:t>
            </a:r>
            <a:r>
              <a:rPr lang="zh-CN" altLang="en-US" sz="2800" b="1" u="sng" dirty="0" smtClean="0"/>
              <a:t>“怎么不起来？快起！快起！”</a:t>
            </a:r>
            <a:endParaRPr lang="en-US" altLang="zh-CN" sz="2800" b="1" u="sng" dirty="0" smtClean="0"/>
          </a:p>
        </p:txBody>
      </p:sp>
      <p:sp>
        <p:nvSpPr>
          <p:cNvPr id="4" name="文本框 3"/>
          <p:cNvSpPr txBox="1"/>
          <p:nvPr/>
        </p:nvSpPr>
        <p:spPr>
          <a:xfrm>
            <a:off x="676854" y="4272256"/>
            <a:ext cx="666456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u="sng" dirty="0" smtClean="0"/>
              <a:t>        “晚也得去，怎么可以逃学？起！”       </a:t>
            </a:r>
            <a:endParaRPr lang="en-US" altLang="zh-CN" sz="2800" b="1" u="sng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3446584" y="403332"/>
            <a:ext cx="651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/>
              <a:t>—</a:t>
            </a:r>
            <a:r>
              <a:rPr lang="zh-CN" altLang="en-US" sz="5400" dirty="0" smtClean="0">
                <a:solidFill>
                  <a:srgbClr val="FF0066"/>
                </a:solidFill>
              </a:rPr>
              <a:t>很严，很严很严</a:t>
            </a:r>
            <a:endParaRPr lang="zh-CN" altLang="en-US" sz="5400" dirty="0">
              <a:solidFill>
                <a:srgbClr val="FF006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75300" y="4683651"/>
            <a:ext cx="318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抓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语言</a:t>
            </a:r>
            <a:r>
              <a:rPr lang="zh-CN" altLang="en-US" sz="2800" b="1" dirty="0" smtClean="0"/>
              <a:t>、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神态</a:t>
            </a:r>
            <a:r>
              <a:rPr lang="zh-CN" altLang="en-US" sz="2800" b="1" dirty="0"/>
              <a:t>描写</a:t>
            </a:r>
            <a:endParaRPr lang="en-US" altLang="zh-CN" sz="2800" b="1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5366184" y="2955500"/>
            <a:ext cx="72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瞪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4212" y="35601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父亲的严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2604" y="1791509"/>
            <a:ext cx="4612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—</a:t>
            </a:r>
            <a:r>
              <a:rPr lang="zh-CN" altLang="en-US" sz="4000" dirty="0" smtClean="0"/>
              <a:t>很严，很严很严</a:t>
            </a:r>
            <a:endParaRPr lang="zh-CN" altLang="en-US" sz="4000" dirty="0"/>
          </a:p>
        </p:txBody>
      </p:sp>
      <p:sp>
        <p:nvSpPr>
          <p:cNvPr id="4" name="文本框 3"/>
          <p:cNvSpPr txBox="1"/>
          <p:nvPr/>
        </p:nvSpPr>
        <p:spPr>
          <a:xfrm>
            <a:off x="860180" y="3257392"/>
            <a:ext cx="10471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/>
              <a:t>        </a:t>
            </a:r>
            <a:r>
              <a:rPr lang="zh-CN" altLang="en-US" sz="2800" b="1" u="sng" dirty="0" smtClean="0"/>
              <a:t>爸气极了，一下把我从床上拖起来，</a:t>
            </a:r>
            <a:r>
              <a:rPr lang="zh-CN" altLang="en-US" sz="2800" b="1" dirty="0" smtClean="0"/>
              <a:t>我的眼泪就流出来了。</a:t>
            </a:r>
            <a:r>
              <a:rPr lang="zh-CN" altLang="en-US" sz="2800" b="1" u="sng" dirty="0" smtClean="0"/>
              <a:t>爸左看右看，结果从桌上抄起一把鸡毛掸子，倒转来拿，藤鞭子在空中一抡，就发出咻咻的声音。我挨打了！</a:t>
            </a:r>
            <a:endParaRPr lang="zh-CN" altLang="en-US" sz="2800" b="1" u="sng" dirty="0"/>
          </a:p>
        </p:txBody>
      </p:sp>
      <p:sp>
        <p:nvSpPr>
          <p:cNvPr id="5" name="文本框 4"/>
          <p:cNvSpPr txBox="1"/>
          <p:nvPr/>
        </p:nvSpPr>
        <p:spPr>
          <a:xfrm>
            <a:off x="5916231" y="3398982"/>
            <a:ext cx="70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拖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27393" y="4037321"/>
            <a:ext cx="182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左看右看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60860" y="4049074"/>
            <a:ext cx="73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抄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75026" y="4686633"/>
            <a:ext cx="854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抡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60993" y="4694615"/>
            <a:ext cx="99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</a:rPr>
              <a:t>挨打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00467" y="5027107"/>
            <a:ext cx="204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抓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动作</a:t>
            </a:r>
            <a:r>
              <a:rPr lang="zh-CN" altLang="en-US" sz="2800" b="1" dirty="0" smtClean="0"/>
              <a:t>描写</a:t>
            </a:r>
            <a:endParaRPr lang="zh-CN" altLang="en-US" sz="28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7969261" y="4040463"/>
            <a:ext cx="188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倒转来拿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31" y="-6409"/>
            <a:ext cx="6125972" cy="343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"/>
          <p:cNvSpPr txBox="1">
            <a:spLocks noChangeArrowheads="1"/>
          </p:cNvSpPr>
          <p:nvPr/>
        </p:nvSpPr>
        <p:spPr bwMode="auto">
          <a:xfrm>
            <a:off x="1379965" y="5306031"/>
            <a:ext cx="6840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zh-CN" altLang="en-US" sz="2800" dirty="0"/>
              <a:t>抡：①</a:t>
            </a:r>
            <a:r>
              <a:rPr lang="zh-CN" altLang="en-US" sz="2800" dirty="0">
                <a:cs typeface="Times New Roman" panose="02020603050405020304" pitchFamily="18" charset="0"/>
              </a:rPr>
              <a:t>用力挥动胳膊       </a:t>
            </a:r>
            <a:r>
              <a:rPr lang="zh-CN" altLang="en-US" sz="2800" dirty="0">
                <a:solidFill>
                  <a:srgbClr val="0033CC"/>
                </a:solidFill>
              </a:rPr>
              <a:t>②</a:t>
            </a:r>
            <a:r>
              <a:rPr lang="zh-CN" altLang="en-US" sz="2800" dirty="0">
                <a:cs typeface="Times New Roman" panose="02020603050405020304" pitchFamily="18" charset="0"/>
              </a:rPr>
              <a:t>抛</a:t>
            </a:r>
            <a:r>
              <a:rPr lang="en-US" altLang="zh-CN" sz="2800" dirty="0">
                <a:cs typeface="Times New Roman" panose="02020603050405020304" pitchFamily="18" charset="0"/>
              </a:rPr>
              <a:t>,</a:t>
            </a:r>
            <a:r>
              <a:rPr lang="zh-CN" altLang="en-US" sz="2800" dirty="0">
                <a:cs typeface="Times New Roman" panose="02020603050405020304" pitchFamily="18" charset="0"/>
              </a:rPr>
              <a:t>扔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2178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346109" y="1826667"/>
            <a:ext cx="8569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44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</a:t>
            </a:r>
            <a:r>
              <a:rPr lang="en-US" altLang="zh-CN" sz="36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</a:t>
            </a:r>
            <a:r>
              <a:rPr lang="zh-CN" altLang="en-US" sz="36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我的父亲很疼我，但是他管教我</a:t>
            </a:r>
            <a:r>
              <a:rPr lang="zh-CN" altLang="en-US" sz="36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很严 </a:t>
            </a:r>
            <a:r>
              <a:rPr lang="zh-CN" altLang="en-US" sz="36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。     </a:t>
            </a:r>
            <a:endParaRPr lang="zh-CN" altLang="en-US" sz="3600" noProof="1"/>
          </a:p>
        </p:txBody>
      </p:sp>
      <p:sp>
        <p:nvSpPr>
          <p:cNvPr id="9" name="文本框 8"/>
          <p:cNvSpPr txBox="1"/>
          <p:nvPr/>
        </p:nvSpPr>
        <p:spPr>
          <a:xfrm>
            <a:off x="113498" y="4446805"/>
            <a:ext cx="11649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 </a:t>
            </a:r>
            <a:r>
              <a:rPr lang="zh-CN" altLang="en-US" sz="40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我的父亲很疼我，但是他管教我</a:t>
            </a:r>
            <a:r>
              <a:rPr lang="zh-CN" altLang="en-US" sz="40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很严 ，很严很严。</a:t>
            </a:r>
            <a:r>
              <a:rPr lang="zh-CN" altLang="en-US" sz="36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</a:t>
            </a:r>
            <a:endParaRPr lang="zh-CN" altLang="en-US" sz="3600" noProof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3498" y="3136612"/>
            <a:ext cx="9839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      </a:t>
            </a:r>
            <a:r>
              <a:rPr lang="zh-CN" altLang="en-US" sz="3600" b="1" noProof="1">
                <a:solidFill>
                  <a:srgbClr val="0033CC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我的父亲很疼我，但是他管教我</a:t>
            </a:r>
            <a:r>
              <a:rPr lang="zh-CN" altLang="en-US" sz="3600" b="1" noProof="1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很严 ，很严。     </a:t>
            </a:r>
            <a:r>
              <a:rPr lang="zh-CN" altLang="en-US" sz="3600" b="1" noProof="1" smtClean="0">
                <a:solidFill>
                  <a:srgbClr val="FF0000"/>
                </a:solidFill>
                <a:latin typeface="Arial" charset="0"/>
                <a:ea typeface="宋体" charset="-122"/>
                <a:cs typeface="+mn-ea"/>
                <a:sym typeface="Arial" charset="0"/>
              </a:rPr>
              <a:t> </a:t>
            </a:r>
            <a:endParaRPr lang="zh-CN" altLang="en-US" sz="3600" noProof="1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3498" y="362833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父亲的严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14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218" y="2505670"/>
            <a:ext cx="10825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u="sng" dirty="0" smtClean="0"/>
              <a:t>爸把我从床头打到床尾</a:t>
            </a:r>
            <a:r>
              <a:rPr lang="zh-CN" altLang="en-US" sz="3600" b="1" dirty="0" smtClean="0"/>
              <a:t>，外面的雨声混合着我的哭声。</a:t>
            </a:r>
            <a:endParaRPr lang="zh-CN" altLang="en-US" sz="3600" b="1" dirty="0"/>
          </a:p>
        </p:txBody>
      </p:sp>
      <p:sp>
        <p:nvSpPr>
          <p:cNvPr id="7" name="矩形 6"/>
          <p:cNvSpPr/>
          <p:nvPr/>
        </p:nvSpPr>
        <p:spPr>
          <a:xfrm>
            <a:off x="574212" y="356019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u="sng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父亲的严</a:t>
            </a:r>
            <a:endParaRPr lang="zh-CN" altLang="en-US" sz="5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87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979</Words>
  <Application>Microsoft Office PowerPoint</Application>
  <PresentationFormat>宽屏</PresentationFormat>
  <Paragraphs>98</Paragraphs>
  <Slides>23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等线</vt:lpstr>
      <vt:lpstr>等线 Light</vt:lpstr>
      <vt:lpstr>楷体</vt:lpstr>
      <vt:lpstr>楷体_GB2312</vt:lpstr>
      <vt:lpstr>宋体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tw</dc:creator>
  <cp:lastModifiedBy>tw</cp:lastModifiedBy>
  <cp:revision>85</cp:revision>
  <dcterms:created xsi:type="dcterms:W3CDTF">2018-10-18T06:58:11Z</dcterms:created>
  <dcterms:modified xsi:type="dcterms:W3CDTF">2018-10-30T23:58:07Z</dcterms:modified>
</cp:coreProperties>
</file>