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07207-E5AA-4941-BDAE-725AC16A1854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B94C3-6F3C-46C0-BB6D-569124E27A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62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46C3F24F-6D9B-4C30-AEC4-617B7E44B3FE}" type="slidenum">
              <a:rPr lang="zh-CN" altLang="en-US" smtClean="0"/>
              <a:pPr eaLnBrk="1" hangingPunct="1"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73099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98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3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58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2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21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3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6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517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0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6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9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87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488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996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49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29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210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18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1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64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13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0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8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94C3-6F3C-46C0-BB6D-569124E27AC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2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85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55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70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2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50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4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54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3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F84C-731D-491D-B0EF-019E48728A5A}" type="datetimeFigureOut">
              <a:rPr lang="zh-CN" altLang="en-US" smtClean="0"/>
              <a:pPr/>
              <a:t>2019/2/13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D6B0-3120-463A-A115-4AC334947E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3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29240;&#29240;&#24102;&#25105;&#21435;&#29228;&#26641;\&#31515;&#23376;&#29420;&#22863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 descr="纸袋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5329238" cy="137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黑体"/>
                <a:ea typeface="黑体"/>
              </a:rPr>
              <a:t>爸爸带我去爬树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692275" y="2635250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660033"/>
                </a:solidFill>
              </a:rPr>
              <a:t>BABADAIWOQUPASHU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297488" y="3500438"/>
            <a:ext cx="165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333300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b="1">
                <a:solidFill>
                  <a:srgbClr val="333300"/>
                </a:solidFill>
                <a:ea typeface="华文中宋" pitchFamily="2" charset="-122"/>
              </a:rPr>
              <a:t>班马</a:t>
            </a:r>
          </a:p>
        </p:txBody>
      </p:sp>
      <p:sp>
        <p:nvSpPr>
          <p:cNvPr id="10" name="矩形 9"/>
          <p:cNvSpPr/>
          <p:nvPr/>
        </p:nvSpPr>
        <p:spPr>
          <a:xfrm>
            <a:off x="2476500" y="5961063"/>
            <a:ext cx="2600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defRPr/>
            </a:pPr>
            <a:r>
              <a:rPr lang="zh-CN" altLang="en-US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06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35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084637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27538" y="4076700"/>
            <a:ext cx="45370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人在树上真的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很快乐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人在树上真的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很舒服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0825" y="333375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ea typeface="华文中宋" pitchFamily="2" charset="-122"/>
              </a:rPr>
              <a:t>        </a:t>
            </a:r>
            <a:r>
              <a:rPr lang="zh-CN" altLang="en-US" sz="3200" b="1">
                <a:ea typeface="华文中宋" pitchFamily="2" charset="-122"/>
              </a:rPr>
              <a:t>围绕本单元主题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sz="3200" b="1">
                <a:ea typeface="华文中宋" pitchFamily="2" charset="-122"/>
              </a:rPr>
              <a:t>乐趣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sz="3200" b="1">
                <a:ea typeface="华文中宋" pitchFamily="2" charset="-122"/>
              </a:rPr>
              <a:t>，查找文中能表示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sz="3200" b="1">
                <a:ea typeface="华文中宋" pitchFamily="2" charset="-122"/>
              </a:rPr>
              <a:t>乐趣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sz="3200" b="1">
                <a:ea typeface="华文中宋" pitchFamily="2" charset="-122"/>
              </a:rPr>
              <a:t>的相关语句。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356100" y="1989138"/>
            <a:ext cx="4608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默读课文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1-20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自然段，找出课文中写</a:t>
            </a:r>
            <a:r>
              <a:rPr lang="zh-CN" altLang="en-US" sz="2400" b="1">
                <a:latin typeface="华文中宋" pitchFamily="2" charset="-122"/>
                <a:ea typeface="楷体_GB2312" pitchFamily="49" charset="-122"/>
              </a:rPr>
              <a:t>“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很快乐、很舒服</a:t>
            </a:r>
            <a:r>
              <a:rPr lang="zh-CN" altLang="en-US" sz="2400" b="1">
                <a:latin typeface="华文中宋" pitchFamily="2" charset="-122"/>
                <a:ea typeface="楷体_GB2312" pitchFamily="49" charset="-122"/>
              </a:rPr>
              <a:t>”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的句子用心体会，并想想我为什么会有这样的</a:t>
            </a:r>
            <a:r>
              <a:rPr lang="zh-CN" altLang="en-US" sz="2400" b="1">
                <a:latin typeface="华文中宋" pitchFamily="2" charset="-122"/>
                <a:ea typeface="楷体_GB2312" pitchFamily="49" charset="-122"/>
              </a:rPr>
              <a:t>“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快乐、舒服</a:t>
            </a:r>
            <a:r>
              <a:rPr lang="zh-CN" altLang="en-US" sz="2400" b="1">
                <a:latin typeface="华文中宋" pitchFamily="2" charset="-122"/>
                <a:ea typeface="楷体_GB2312" pitchFamily="49" charset="-122"/>
              </a:rPr>
              <a:t>”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4535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846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48200" y="762000"/>
            <a:ext cx="4267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ea typeface="黑体" pitchFamily="2" charset="-122"/>
              </a:rPr>
              <a:t>       </a:t>
            </a:r>
            <a:r>
              <a:rPr lang="zh-CN" altLang="en-US" sz="2000">
                <a:ea typeface="黑体" pitchFamily="2" charset="-122"/>
              </a:rPr>
              <a:t>不过现在我已经坐在树上啦！树叶在我周围翻滚，树身微微有一点摇晃，坐在空中的树枝上，望着距离有四五米高的地面，心里很神奇。我大呼小叫起来，像一只动物一样。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87900" y="5516563"/>
            <a:ext cx="38814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人在树上真的</a:t>
            </a:r>
            <a:r>
              <a:rPr lang="zh-CN" altLang="en-US"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很快乐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人在树上真的</a:t>
            </a:r>
            <a:r>
              <a:rPr lang="zh-CN" altLang="en-US"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很舒服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400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33600" y="1981200"/>
            <a:ext cx="5715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705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500" b="1">
                <a:solidFill>
                  <a:srgbClr val="FF0000"/>
                </a:solidFill>
                <a:ea typeface="黑体" pitchFamily="2" charset="-122"/>
              </a:rPr>
              <a:t>为什么？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48200" y="2667000"/>
            <a:ext cx="4267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ea typeface="黑体" pitchFamily="2" charset="-122"/>
              </a:rPr>
              <a:t>       我爬到老树上啦！我和爸爸一起登上了这棵大树雄伟的枝杈，我们脚踏在水桶粗的横干上，手抓住坚硬的枝条，迎风站在离地有十来米高的半空中</a:t>
            </a:r>
            <a:r>
              <a:rPr lang="en-US" altLang="zh-CN" sz="2000">
                <a:ea typeface="黑体" pitchFamily="2" charset="-122"/>
              </a:rPr>
              <a:t>——</a:t>
            </a:r>
            <a:r>
              <a:rPr lang="zh-CN" altLang="en-US" sz="2000">
                <a:ea typeface="黑体" pitchFamily="2" charset="-122"/>
              </a:rPr>
              <a:t>风好大呀，蓝天白云，田野碧绿，小河在发着亮</a:t>
            </a:r>
            <a:r>
              <a:rPr lang="en-US" altLang="zh-CN" sz="2000">
                <a:ea typeface="黑体" pitchFamily="2" charset="-122"/>
              </a:rPr>
              <a:t>……</a:t>
            </a:r>
            <a:r>
              <a:rPr lang="zh-CN" altLang="en-US" sz="2000">
                <a:ea typeface="黑体" pitchFamily="2" charset="-122"/>
              </a:rPr>
              <a:t>而我的四周全是枝条、绿叶，我像一只猛兽，站在地球上！</a:t>
            </a:r>
          </a:p>
        </p:txBody>
      </p:sp>
    </p:spTree>
    <p:extLst>
      <p:ext uri="{BB962C8B-B14F-4D97-AF65-F5344CB8AC3E}">
        <p14:creationId xmlns:p14="http://schemas.microsoft.com/office/powerpoint/2010/main" val="17434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6363" y="1196975"/>
            <a:ext cx="9037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这种感觉来自树，来自树上能看到而在地上看不到的景致，也来自</a:t>
            </a:r>
            <a:r>
              <a:rPr lang="zh-CN" altLang="en-US" sz="3200" b="1">
                <a:ea typeface="楷体_GB2312" pitchFamily="49" charset="-122"/>
              </a:rPr>
              <a:t>“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爬</a:t>
            </a:r>
            <a:r>
              <a:rPr lang="zh-CN" altLang="en-US" sz="3200" b="1">
                <a:ea typeface="楷体_GB2312" pitchFamily="49" charset="-122"/>
              </a:rPr>
              <a:t>”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的过程，来自爬树过程中体会到的父子情。这便是爬树的乐趣。 </a:t>
            </a:r>
          </a:p>
        </p:txBody>
      </p:sp>
    </p:spTree>
    <p:extLst>
      <p:ext uri="{BB962C8B-B14F-4D97-AF65-F5344CB8AC3E}">
        <p14:creationId xmlns:p14="http://schemas.microsoft.com/office/powerpoint/2010/main" val="33240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1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66"/>
                </a:solidFill>
                <a:ea typeface="华文中宋" pitchFamily="2" charset="-122"/>
              </a:rPr>
              <a:t>弄清楚</a:t>
            </a:r>
            <a:r>
              <a:rPr lang="zh-CN" altLang="en-US" sz="3200" b="1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sz="3200" b="1">
                <a:solidFill>
                  <a:srgbClr val="FF0066"/>
                </a:solidFill>
                <a:ea typeface="华文中宋" pitchFamily="2" charset="-122"/>
              </a:rPr>
              <a:t>我</a:t>
            </a:r>
            <a:r>
              <a:rPr lang="zh-CN" altLang="en-US" sz="3200" b="1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sz="3200" b="1">
                <a:solidFill>
                  <a:srgbClr val="FF0066"/>
                </a:solidFill>
                <a:ea typeface="华文中宋" pitchFamily="2" charset="-122"/>
              </a:rPr>
              <a:t>在爬树的整个过程中心情的变化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8313" y="1196975"/>
            <a:ext cx="8424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爬树前</a:t>
            </a:r>
            <a:r>
              <a:rPr lang="zh-CN" altLang="en-US" sz="2800" b="1">
                <a:ea typeface="楷体_GB2312" pitchFamily="49" charset="-122"/>
              </a:rPr>
              <a:t>“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2800" b="1">
                <a:ea typeface="楷体_GB2312" pitchFamily="49" charset="-122"/>
              </a:rPr>
              <a:t>”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的心情怎样？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44475" y="1695450"/>
            <a:ext cx="8785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 dirty="0">
                <a:ea typeface="楷体_GB2312" pitchFamily="49" charset="-122"/>
              </a:rPr>
              <a:t>“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我开始担心起我能不能爬上树，爬树要有什么本事，要不要带一些手套、护膝</a:t>
            </a:r>
            <a:r>
              <a:rPr lang="zh-CN" altLang="en-US" sz="2400" b="1" dirty="0">
                <a:ea typeface="楷体_GB2312" pitchFamily="49" charset="-122"/>
              </a:rPr>
              <a:t>”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这句话作者此时的心情是</a:t>
            </a:r>
            <a:r>
              <a:rPr lang="zh-CN" altLang="en-US" sz="2400" b="1" dirty="0"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担心</a:t>
            </a:r>
            <a:r>
              <a:rPr lang="zh-CN" altLang="en-US" sz="2400" b="1" dirty="0">
                <a:ea typeface="楷体_GB2312" pitchFamily="49" charset="-122"/>
              </a:rPr>
              <a:t>”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。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68313" y="3141663"/>
            <a:ext cx="429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第一次爬树时作者的心情 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50825" y="3933825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ea typeface="楷体_GB2312" pitchFamily="49" charset="-122"/>
              </a:rPr>
              <a:t>“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在爸爸的指导下，我紧张地爬上树杈，手死死地抓住，腿不顾一切地翻下去，肚皮和胸脯全都不敢松劲地树身上</a:t>
            </a:r>
            <a:r>
              <a:rPr lang="en-US" altLang="zh-CN" sz="2400" b="1">
                <a:ea typeface="楷体_GB2312" pitchFamily="49" charset="-122"/>
              </a:rPr>
              <a:t>······”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27088" y="5084763"/>
            <a:ext cx="477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ea typeface="楷体_GB2312" pitchFamily="49" charset="-122"/>
              </a:rPr>
              <a:t>这句话作者此时的心情是“</a:t>
            </a:r>
            <a:r>
              <a:rPr lang="zh-CN" altLang="en-US" sz="2400" b="1">
                <a:solidFill>
                  <a:schemeClr val="accent2"/>
                </a:solidFill>
                <a:ea typeface="楷体_GB2312" pitchFamily="49" charset="-122"/>
              </a:rPr>
              <a:t>紧张</a:t>
            </a:r>
            <a:r>
              <a:rPr lang="zh-CN" altLang="en-US" sz="2400" b="1">
                <a:ea typeface="楷体_GB2312" pitchFamily="49" charset="-122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28529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68313" y="44608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第二次爬树时作者的心情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1330325"/>
            <a:ext cx="871378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800" b="1" dirty="0">
                <a:solidFill>
                  <a:srgbClr val="800000"/>
                </a:solidFill>
                <a:ea typeface="楷体_GB2312" pitchFamily="49" charset="-122"/>
              </a:rPr>
              <a:t>“</a:t>
            </a:r>
            <a:r>
              <a:rPr lang="zh-CN" altLang="en-US" sz="28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不知怎么的，我越来越觉得身子底下的树干很亲切似的，我贴着它，抱着它，抓着它，好像是一个可以信赖的朋友；有时，还会觉得它是活的，而且很温暖，不像爬铁管那样令人发抖。</a:t>
            </a:r>
            <a:r>
              <a:rPr lang="en-US" altLang="zh-CN" sz="2800" b="1" dirty="0">
                <a:solidFill>
                  <a:srgbClr val="800000"/>
                </a:solidFill>
                <a:ea typeface="楷体_GB2312" pitchFamily="49" charset="-122"/>
              </a:rPr>
              <a:t>······</a:t>
            </a:r>
            <a:r>
              <a:rPr lang="zh-CN" altLang="en-US" sz="28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我的四周都是枝条、绿叶，我像只猛兽，站在地球上！</a:t>
            </a:r>
            <a:r>
              <a:rPr lang="zh-CN" altLang="en-US" sz="2800" b="1" dirty="0">
                <a:solidFill>
                  <a:srgbClr val="800000"/>
                </a:solidFill>
                <a:ea typeface="楷体_GB2312" pitchFamily="49" charset="-122"/>
              </a:rPr>
              <a:t>”</a:t>
            </a:r>
            <a:r>
              <a:rPr lang="zh-CN" altLang="en-US" sz="28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00113" y="3716338"/>
            <a:ext cx="554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这段话作者此时的心情是“</a:t>
            </a:r>
            <a:r>
              <a:rPr lang="zh-CN" altLang="en-US" sz="2800" b="1">
                <a:solidFill>
                  <a:schemeClr val="accent2"/>
                </a:solidFill>
                <a:ea typeface="楷体_GB2312" pitchFamily="49" charset="-122"/>
              </a:rPr>
              <a:t>自豪</a:t>
            </a:r>
            <a:r>
              <a:rPr lang="zh-CN" altLang="en-US" sz="2800" b="1">
                <a:ea typeface="楷体_GB2312" pitchFamily="49" charset="-122"/>
              </a:rPr>
              <a:t>”。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79388" y="4437063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交流爬树后作者的心情。（围绕课文第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19</a:t>
            </a:r>
            <a:r>
              <a:rPr lang="en-US" altLang="zh-CN" sz="2800" b="1">
                <a:ea typeface="楷体_GB2312" pitchFamily="49" charset="-122"/>
              </a:rPr>
              <a:t>—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自然段谈自己的感受。）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71550" y="5513388"/>
            <a:ext cx="1077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快乐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9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3850" y="620713"/>
            <a:ext cx="86423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ea typeface="楷体_GB2312" pitchFamily="49" charset="-122"/>
              </a:rPr>
              <a:t>                                         </a:t>
            </a:r>
            <a:r>
              <a:rPr lang="zh-CN" altLang="en-US" sz="3600" b="1" dirty="0">
                <a:ea typeface="楷体_GB2312" pitchFamily="49" charset="-122"/>
              </a:rPr>
              <a:t>比 较</a:t>
            </a:r>
          </a:p>
          <a:p>
            <a:pPr>
              <a:spcBef>
                <a:spcPct val="50000"/>
              </a:spcBef>
            </a:pPr>
            <a:endParaRPr lang="zh-CN" altLang="en-US" sz="2800" b="1" dirty="0"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_GB2312" pitchFamily="49" charset="-122"/>
              </a:rPr>
              <a:t>第一次爬树和第二次爬树有什么不同？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_GB2312" pitchFamily="49" charset="-122"/>
              </a:rPr>
              <a:t>第一次爬树：大呼小叫，像动物。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_GB2312" pitchFamily="49" charset="-122"/>
              </a:rPr>
              <a:t>第二次爬树：觉得亲切，像猛兽。</a:t>
            </a:r>
          </a:p>
        </p:txBody>
      </p:sp>
    </p:spTree>
    <p:extLst>
      <p:ext uri="{BB962C8B-B14F-4D97-AF65-F5344CB8AC3E}">
        <p14:creationId xmlns:p14="http://schemas.microsoft.com/office/powerpoint/2010/main" val="36020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492500" y="2060575"/>
            <a:ext cx="446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ea typeface="楷体_GB2312" pitchFamily="49" charset="-122"/>
              </a:rPr>
              <a:t>爸爸为什么带我去爬树？</a:t>
            </a:r>
          </a:p>
        </p:txBody>
      </p:sp>
      <p:pic>
        <p:nvPicPr>
          <p:cNvPr id="29699" name="Picture 5" descr="小女孩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1966912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细读感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196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59113" y="3573463"/>
            <a:ext cx="59055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ea typeface="楷体_GB2312" pitchFamily="49" charset="-122"/>
              </a:rPr>
              <a:t>       </a:t>
            </a:r>
            <a:r>
              <a:rPr lang="zh-CN" altLang="en-US" sz="3200" b="1">
                <a:ea typeface="楷体_GB2312" pitchFamily="49" charset="-122"/>
              </a:rPr>
              <a:t>是想通过“爬树”，要“我”开阔视野，增长才干，锻炼身体，回归自然。</a:t>
            </a:r>
          </a:p>
        </p:txBody>
      </p:sp>
    </p:spTree>
    <p:extLst>
      <p:ext uri="{BB962C8B-B14F-4D97-AF65-F5344CB8AC3E}">
        <p14:creationId xmlns:p14="http://schemas.microsoft.com/office/powerpoint/2010/main" val="5835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067175" y="1989138"/>
            <a:ext cx="3671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8000"/>
                </a:solidFill>
                <a:ea typeface="楷体_GB2312" pitchFamily="49" charset="-122"/>
              </a:rPr>
              <a:t>       </a:t>
            </a:r>
            <a:r>
              <a:rPr lang="zh-CN" altLang="en-US" sz="2800" b="1">
                <a:solidFill>
                  <a:srgbClr val="008000"/>
                </a:solidFill>
                <a:ea typeface="楷体_GB2312" pitchFamily="49" charset="-122"/>
              </a:rPr>
              <a:t>文章是怎样表现这一主题的呢？</a:t>
            </a:r>
          </a:p>
        </p:txBody>
      </p:sp>
      <p:pic>
        <p:nvPicPr>
          <p:cNvPr id="30723" name="Picture 6" descr="小女孩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1966912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细读感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196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5003800" y="3357563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对比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48150" y="4365625"/>
            <a:ext cx="48958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我与父亲的对比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我爬树前后的心理对比 </a:t>
            </a:r>
          </a:p>
        </p:txBody>
      </p:sp>
    </p:spTree>
    <p:extLst>
      <p:ext uri="{BB962C8B-B14F-4D97-AF65-F5344CB8AC3E}">
        <p14:creationId xmlns:p14="http://schemas.microsoft.com/office/powerpoint/2010/main" val="6083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ea typeface="黑体" pitchFamily="2" charset="-122"/>
              </a:rPr>
              <a:t>思考：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403350" y="2924175"/>
            <a:ext cx="63373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文章通过</a:t>
            </a:r>
            <a:r>
              <a:rPr lang="zh-CN" altLang="en-US" sz="2800" b="1" dirty="0">
                <a:solidFill>
                  <a:srgbClr val="008000"/>
                </a:solidFill>
                <a:ea typeface="楷体_GB2312" pitchFamily="49" charset="-122"/>
              </a:rPr>
              <a:t>“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爬树</a:t>
            </a:r>
            <a:r>
              <a:rPr lang="zh-CN" altLang="en-US" sz="2800" b="1" dirty="0">
                <a:solidFill>
                  <a:srgbClr val="008000"/>
                </a:solidFill>
                <a:ea typeface="楷体_GB2312" pitchFamily="49" charset="-122"/>
              </a:rPr>
              <a:t>”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来突出</a:t>
            </a:r>
            <a:r>
              <a:rPr lang="zh-CN" altLang="en-US" sz="2800" b="1" dirty="0">
                <a:solidFill>
                  <a:srgbClr val="008000"/>
                </a:solidFill>
                <a:ea typeface="楷体_GB2312" pitchFamily="49" charset="-122"/>
              </a:rPr>
              <a:t>“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回归自然</a:t>
            </a:r>
            <a:r>
              <a:rPr lang="zh-CN" altLang="en-US" sz="2800" b="1" dirty="0">
                <a:solidFill>
                  <a:srgbClr val="008000"/>
                </a:solidFill>
                <a:ea typeface="楷体_GB2312" pitchFamily="49" charset="-122"/>
              </a:rPr>
              <a:t>”</a:t>
            </a:r>
            <a:r>
              <a:rPr lang="en-US" altLang="zh-CN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可现实生活中</a:t>
            </a:r>
            <a:r>
              <a:rPr lang="zh-CN" altLang="en-US" sz="2800" b="1" dirty="0">
                <a:solidFill>
                  <a:srgbClr val="008000"/>
                </a:solidFill>
                <a:ea typeface="楷体_GB2312" pitchFamily="49" charset="-122"/>
              </a:rPr>
              <a:t>“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爬树</a:t>
            </a:r>
            <a:r>
              <a:rPr lang="zh-CN" altLang="en-US" sz="2800" b="1" dirty="0">
                <a:solidFill>
                  <a:srgbClr val="008000"/>
                </a:solidFill>
                <a:ea typeface="楷体_GB2312" pitchFamily="49" charset="-122"/>
              </a:rPr>
              <a:t>”</a:t>
            </a:r>
            <a:r>
              <a:rPr lang="zh-CN" altLang="en-US" sz="28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又不太可能。应该怎样回归自然？  </a:t>
            </a:r>
          </a:p>
        </p:txBody>
      </p:sp>
      <p:pic>
        <p:nvPicPr>
          <p:cNvPr id="31748" name="Picture 6" descr="细读感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196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43213" y="2205038"/>
            <a:ext cx="53292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有没有回归自然的亲身经历和喜悦感受与我们共同分享？ </a:t>
            </a:r>
          </a:p>
        </p:txBody>
      </p:sp>
      <p:pic>
        <p:nvPicPr>
          <p:cNvPr id="8197" name="Picture 5" descr="微笑的小女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78113"/>
            <a:ext cx="14398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拓展学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215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8000"/>
                </a:solidFill>
                <a:ea typeface="华文中宋" pitchFamily="2" charset="-122"/>
              </a:rPr>
              <a:t>        </a:t>
            </a:r>
            <a:r>
              <a:rPr lang="zh-CN" altLang="en-US" sz="3200" b="1" dirty="0">
                <a:solidFill>
                  <a:srgbClr val="008000"/>
                </a:solidFill>
                <a:ea typeface="华文中宋" pitchFamily="2" charset="-122"/>
              </a:rPr>
              <a:t>走进大自然会让我们开阔视野，增长才干。锻炼意志品格。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ea typeface="华文中宋" pitchFamily="2" charset="-122"/>
              </a:rPr>
              <a:t>       </a:t>
            </a:r>
            <a:r>
              <a:rPr lang="en-US" altLang="zh-CN" sz="3200" b="1" dirty="0">
                <a:solidFill>
                  <a:srgbClr val="008000"/>
                </a:solidFill>
                <a:ea typeface="华文中宋" pitchFamily="2" charset="-122"/>
              </a:rPr>
              <a:t>《</a:t>
            </a:r>
            <a:r>
              <a:rPr lang="zh-CN" altLang="en-US" sz="3200" b="1" dirty="0">
                <a:solidFill>
                  <a:srgbClr val="008000"/>
                </a:solidFill>
                <a:ea typeface="华文中宋" pitchFamily="2" charset="-122"/>
              </a:rPr>
              <a:t>爸爸带我去爬树</a:t>
            </a:r>
            <a:r>
              <a:rPr lang="en-US" altLang="zh-CN" sz="3200" b="1" dirty="0">
                <a:solidFill>
                  <a:srgbClr val="008000"/>
                </a:solidFill>
                <a:ea typeface="华文中宋" pitchFamily="2" charset="-122"/>
              </a:rPr>
              <a:t>》</a:t>
            </a:r>
            <a:r>
              <a:rPr lang="zh-CN" altLang="en-US" sz="3200" b="1" dirty="0">
                <a:solidFill>
                  <a:srgbClr val="008000"/>
                </a:solidFill>
                <a:ea typeface="华文中宋" pitchFamily="2" charset="-122"/>
              </a:rPr>
              <a:t>是一篇亲切自然的儿童文学作品，文章以一个孩子的口气叙述了爸爸带自己去爬树的经过，展示了城市孩子走向大自然，拥抱大自然的心路历程，揭示了现代人都非常关注的主题</a:t>
            </a:r>
            <a:r>
              <a:rPr lang="en-US" altLang="zh-CN" sz="3200" b="1" dirty="0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3200" b="1" dirty="0">
                <a:solidFill>
                  <a:srgbClr val="008000"/>
                </a:solidFill>
                <a:ea typeface="华文中宋" pitchFamily="2" charset="-122"/>
              </a:rPr>
              <a:t>回归自然。</a:t>
            </a:r>
          </a:p>
        </p:txBody>
      </p:sp>
    </p:spTree>
    <p:extLst>
      <p:ext uri="{BB962C8B-B14F-4D97-AF65-F5344CB8AC3E}">
        <p14:creationId xmlns:p14="http://schemas.microsoft.com/office/powerpoint/2010/main" val="15066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1492250" cy="728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黑体"/>
                <a:ea typeface="黑体"/>
              </a:rPr>
              <a:t>讨论：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195513" y="2206625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为什么要</a:t>
            </a:r>
            <a:r>
              <a:rPr lang="zh-CN" altLang="en-US" sz="2800" b="1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回归自然</a:t>
            </a:r>
            <a:r>
              <a:rPr lang="zh-CN" altLang="en-US" sz="2800" b="1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？ </a:t>
            </a:r>
          </a:p>
        </p:txBody>
      </p:sp>
      <p:pic>
        <p:nvPicPr>
          <p:cNvPr id="33796" name="Picture 7" descr="MCj0155030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22300"/>
            <a:ext cx="185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8497887" cy="15541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人及世间万物，生于自然，依赖于自然。自然，一如调色板多姿多彩。失去自然，宇宙便难以浩瀚，春意便不再盎然。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60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背景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Group 3"/>
          <p:cNvGrpSpPr>
            <a:grpSpLocks noChangeAspect="1"/>
          </p:cNvGrpSpPr>
          <p:nvPr/>
        </p:nvGrpSpPr>
        <p:grpSpPr bwMode="auto">
          <a:xfrm>
            <a:off x="381000" y="304800"/>
            <a:ext cx="7162800" cy="4953000"/>
            <a:chOff x="0" y="0"/>
            <a:chExt cx="3936" cy="2875"/>
          </a:xfrm>
        </p:grpSpPr>
        <p:pic>
          <p:nvPicPr>
            <p:cNvPr id="34822" name="Picture 4" descr="阳春布德泽，万物生光辉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36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5" descr="森林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69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84213" y="5334000"/>
            <a:ext cx="7469187" cy="6413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ea typeface="楷体_GB2312" pitchFamily="49" charset="-122"/>
              </a:rPr>
              <a:t>       </a:t>
            </a:r>
            <a:r>
              <a:rPr lang="zh-CN" altLang="en-US" sz="3600" b="1">
                <a:ea typeface="楷体_GB2312" pitchFamily="49" charset="-122"/>
              </a:rPr>
              <a:t>美文欣赏：</a:t>
            </a:r>
            <a:r>
              <a:rPr lang="zh-CN" altLang="en-US" sz="3600" b="1">
                <a:solidFill>
                  <a:srgbClr val="FF0000"/>
                </a:solidFill>
                <a:ea typeface="楷体_GB2312" pitchFamily="49" charset="-122"/>
              </a:rPr>
              <a:t>四季如歌</a:t>
            </a:r>
            <a:r>
              <a:rPr lang="en-US" altLang="zh-CN" sz="3600" b="1">
                <a:solidFill>
                  <a:srgbClr val="FF0000"/>
                </a:solidFill>
                <a:ea typeface="楷体_GB2312" pitchFamily="49" charset="-122"/>
              </a:rPr>
              <a:t>……</a:t>
            </a:r>
          </a:p>
        </p:txBody>
      </p:sp>
      <p:pic>
        <p:nvPicPr>
          <p:cNvPr id="29703" name="笛子独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背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阳春布德泽，万物生光辉"/>
          <p:cNvPicPr>
            <a:picLocks noChangeAspect="1" noChangeArrowheads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248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7772400" cy="1676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ea typeface="楷体_GB2312" pitchFamily="49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四季如歌</a:t>
            </a:r>
            <a:r>
              <a:rPr lang="en-US" altLang="zh-CN" sz="2400" b="1">
                <a:solidFill>
                  <a:srgbClr val="FF0000"/>
                </a:solidFill>
                <a:ea typeface="楷体_GB2312" pitchFamily="49" charset="-122"/>
              </a:rPr>
              <a:t>……</a:t>
            </a:r>
          </a:p>
          <a:p>
            <a:pPr eaLnBrk="1" hangingPunct="1"/>
            <a:r>
              <a:rPr lang="en-US" altLang="zh-CN" sz="2400" b="1">
                <a:ea typeface="楷体_GB2312" pitchFamily="49" charset="-122"/>
              </a:rPr>
              <a:t>       </a:t>
            </a:r>
            <a:r>
              <a:rPr lang="zh-CN" altLang="en-US" sz="2400" b="1">
                <a:ea typeface="楷体_GB2312" pitchFamily="49" charset="-122"/>
              </a:rPr>
              <a:t>初春，走在荫间小道，生长了许久的</a:t>
            </a:r>
            <a:r>
              <a:rPr lang="zh-CN" altLang="en-US" sz="2800" b="1" i="1">
                <a:ea typeface="楷体_GB2312" pitchFamily="49" charset="-122"/>
              </a:rPr>
              <a:t>心愿</a:t>
            </a:r>
            <a:r>
              <a:rPr lang="zh-CN" altLang="en-US" sz="2400" b="1">
                <a:ea typeface="楷体_GB2312" pitchFamily="49" charset="-122"/>
              </a:rPr>
              <a:t>，伴明媚春光和</a:t>
            </a:r>
            <a:r>
              <a:rPr lang="zh-CN" altLang="en-US" sz="2400" b="1">
                <a:solidFill>
                  <a:srgbClr val="FF9900"/>
                </a:solidFill>
                <a:ea typeface="楷体_GB2312" pitchFamily="49" charset="-122"/>
              </a:rPr>
              <a:t>灿烂</a:t>
            </a: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鲜花</a:t>
            </a:r>
            <a:r>
              <a:rPr lang="zh-CN" altLang="en-US" sz="2400" b="1">
                <a:ea typeface="楷体_GB2312" pitchFamily="49" charset="-122"/>
              </a:rPr>
              <a:t>，终将开放，迷人心田，</a:t>
            </a:r>
            <a:r>
              <a:rPr lang="zh-CN" altLang="en-US" sz="2400" b="1">
                <a:solidFill>
                  <a:srgbClr val="66FF33"/>
                </a:solidFill>
                <a:ea typeface="楷体_GB2312" pitchFamily="49" charset="-122"/>
              </a:rPr>
              <a:t>翠碧欲滴</a:t>
            </a:r>
            <a:r>
              <a:rPr lang="zh-CN" altLang="en-US" sz="2400" b="1">
                <a:ea typeface="楷体_GB2312" pitchFamily="49" charset="-122"/>
              </a:rPr>
              <a:t>。流连于春色无边，心花怒放。</a:t>
            </a:r>
          </a:p>
        </p:txBody>
      </p:sp>
    </p:spTree>
    <p:extLst>
      <p:ext uri="{BB962C8B-B14F-4D97-AF65-F5344CB8AC3E}">
        <p14:creationId xmlns:p14="http://schemas.microsoft.com/office/powerpoint/2010/main" val="1625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背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43000" y="4876800"/>
            <a:ext cx="7772400" cy="13716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ea typeface="楷体_GB2312" pitchFamily="49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四季如歌</a:t>
            </a:r>
            <a:r>
              <a:rPr lang="en-US" altLang="zh-CN" sz="2400" b="1">
                <a:solidFill>
                  <a:srgbClr val="FF0000"/>
                </a:solidFill>
                <a:ea typeface="楷体_GB2312" pitchFamily="49" charset="-122"/>
              </a:rPr>
              <a:t>……</a:t>
            </a:r>
          </a:p>
          <a:p>
            <a:pPr eaLnBrk="1" hangingPunct="1"/>
            <a:r>
              <a:rPr lang="en-US" altLang="zh-CN" b="1"/>
              <a:t>       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盛夏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倚于高大的树木，听蝉儿鸣叫，总有几分快意，几分畅然，像发泄出了心中的郁闷，心怀豁然开朗。喝沁凉的清水，心如玉石般无暇，如明镜般净亮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grpSp>
        <p:nvGrpSpPr>
          <p:cNvPr id="36868" name="Group 4"/>
          <p:cNvGrpSpPr>
            <a:grpSpLocks noChangeAspect="1"/>
          </p:cNvGrpSpPr>
          <p:nvPr/>
        </p:nvGrpSpPr>
        <p:grpSpPr bwMode="auto">
          <a:xfrm>
            <a:off x="304800" y="228600"/>
            <a:ext cx="6248400" cy="4564063"/>
            <a:chOff x="0" y="0"/>
            <a:chExt cx="3936" cy="2875"/>
          </a:xfrm>
        </p:grpSpPr>
        <p:pic>
          <p:nvPicPr>
            <p:cNvPr id="36869" name="Picture 5" descr="阳春布德泽，万物生光辉"/>
            <p:cNvPicPr>
              <a:picLocks noChangeAspect="1" noChangeArrowheads="1"/>
            </p:cNvPicPr>
            <p:nvPr/>
          </p:nvPicPr>
          <p:blipFill>
            <a:blip r:embed="rId4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36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6" descr="1森林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3648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66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背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43000" y="4876800"/>
            <a:ext cx="7772400" cy="16160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ea typeface="楷体_GB2312" pitchFamily="49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四季如歌</a:t>
            </a:r>
            <a:r>
              <a:rPr lang="en-US" altLang="zh-CN" sz="2400" b="1">
                <a:solidFill>
                  <a:srgbClr val="FF0000"/>
                </a:solidFill>
                <a:ea typeface="楷体_GB2312" pitchFamily="49" charset="-122"/>
              </a:rPr>
              <a:t>……</a:t>
            </a:r>
          </a:p>
          <a:p>
            <a:pPr eaLnBrk="1" hangingPunct="1"/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秋的森林是</a:t>
            </a:r>
            <a:r>
              <a:rPr lang="zh-CN" altLang="en-US" sz="2400" b="1" i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落英缤纷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的世界。飘飘洒洒的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落叶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让人觉得无限凄凉，但也别有一番风味，瑟瑟秋风缓缓移动着它，落地生根。秋把它的心果奉献给了我们，</a:t>
            </a:r>
            <a:r>
              <a:rPr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秋</a:t>
            </a:r>
            <a:r>
              <a:rPr lang="zh-CN" altLang="en-US" sz="2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是一个慈爱的季节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grpSp>
        <p:nvGrpSpPr>
          <p:cNvPr id="37892" name="Group 4"/>
          <p:cNvGrpSpPr>
            <a:grpSpLocks noChangeAspect="1"/>
          </p:cNvGrpSpPr>
          <p:nvPr/>
        </p:nvGrpSpPr>
        <p:grpSpPr bwMode="auto">
          <a:xfrm>
            <a:off x="381000" y="228600"/>
            <a:ext cx="6248400" cy="4564063"/>
            <a:chOff x="0" y="0"/>
            <a:chExt cx="3936" cy="2875"/>
          </a:xfrm>
        </p:grpSpPr>
        <p:pic>
          <p:nvPicPr>
            <p:cNvPr id="37893" name="Picture 5" descr="阳春布德泽，万物生光辉"/>
            <p:cNvPicPr>
              <a:picLocks noChangeAspect="1" noChangeArrowheads="1"/>
            </p:cNvPicPr>
            <p:nvPr/>
          </p:nvPicPr>
          <p:blipFill>
            <a:blip r:embed="rId4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36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6" descr="327877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64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37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背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000" y="4876800"/>
            <a:ext cx="7620000" cy="14938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ea typeface="楷体_GB2312" pitchFamily="49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四季如歌</a:t>
            </a:r>
            <a:r>
              <a:rPr lang="en-US" altLang="zh-CN" sz="2400" b="1">
                <a:solidFill>
                  <a:srgbClr val="FF0000"/>
                </a:solidFill>
                <a:ea typeface="楷体_GB2312" pitchFamily="49" charset="-122"/>
              </a:rPr>
              <a:t>……</a:t>
            </a:r>
          </a:p>
          <a:p>
            <a:pPr eaLnBrk="1" hangingPunct="1"/>
            <a:r>
              <a:rPr lang="en-US" altLang="zh-CN" b="1"/>
              <a:t>        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冬的山是雪的世界，银白一片，浩浩茫茫。飘飘雪花，似被清水洗净的沙，透明，纯洁，那是冬的自然。安详的天空，雪白的世界，都映彻了我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平静的心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00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8916" name="Group 4"/>
          <p:cNvGrpSpPr>
            <a:grpSpLocks noChangeAspect="1"/>
          </p:cNvGrpSpPr>
          <p:nvPr/>
        </p:nvGrpSpPr>
        <p:grpSpPr bwMode="auto">
          <a:xfrm>
            <a:off x="381000" y="228600"/>
            <a:ext cx="6248400" cy="4564063"/>
            <a:chOff x="0" y="0"/>
            <a:chExt cx="3936" cy="2875"/>
          </a:xfrm>
        </p:grpSpPr>
        <p:pic>
          <p:nvPicPr>
            <p:cNvPr id="38917" name="Picture 5" descr="阳春布德泽，万物生光辉"/>
            <p:cNvPicPr>
              <a:picLocks noChangeAspect="1" noChangeArrowheads="1"/>
            </p:cNvPicPr>
            <p:nvPr/>
          </p:nvPicPr>
          <p:blipFill>
            <a:blip r:embed="rId4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36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6" descr="0603uan0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696" cy="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1835150" y="2565400"/>
            <a:ext cx="5248275" cy="1163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热爱自然  保护自然 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5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  <a:ea typeface="华文中宋" pitchFamily="2" charset="-122"/>
              </a:rPr>
              <a:t>       </a:t>
            </a:r>
            <a:r>
              <a:rPr lang="zh-CN" altLang="en-US" sz="3600" b="1">
                <a:solidFill>
                  <a:srgbClr val="CC0000"/>
                </a:solidFill>
                <a:ea typeface="华文中宋" pitchFamily="2" charset="-122"/>
              </a:rPr>
              <a:t>大自然给我们美的享受和熏陶，我们应该怎么办呢？</a:t>
            </a:r>
          </a:p>
        </p:txBody>
      </p:sp>
    </p:spTree>
    <p:extLst>
      <p:ext uri="{BB962C8B-B14F-4D97-AF65-F5344CB8AC3E}">
        <p14:creationId xmlns:p14="http://schemas.microsoft.com/office/powerpoint/2010/main" val="5343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77057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>
                <a:solidFill>
                  <a:srgbClr val="000000"/>
                </a:solidFill>
                <a:ea typeface="楷体_GB2312" pitchFamily="49" charset="-122"/>
              </a:rPr>
              <a:t>   </a:t>
            </a:r>
            <a:r>
              <a:rPr lang="zh-CN" altLang="en-US" sz="5400" b="1">
                <a:solidFill>
                  <a:srgbClr val="000000"/>
                </a:solidFill>
                <a:ea typeface="楷体_GB2312" pitchFamily="49" charset="-122"/>
              </a:rPr>
              <a:t>谢谢同学们认真学习！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000000"/>
                </a:solidFill>
                <a:ea typeface="楷体_GB2312" pitchFamily="49" charset="-122"/>
              </a:rPr>
              <a:t>      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000000"/>
                </a:solidFill>
                <a:ea typeface="楷体_GB2312" pitchFamily="49" charset="-122"/>
              </a:rPr>
              <a:t>             再见！</a:t>
            </a:r>
          </a:p>
        </p:txBody>
      </p:sp>
    </p:spTree>
    <p:extLst>
      <p:ext uri="{BB962C8B-B14F-4D97-AF65-F5344CB8AC3E}">
        <p14:creationId xmlns:p14="http://schemas.microsoft.com/office/powerpoint/2010/main" val="18209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企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圆角矩形 6"/>
          <p:cNvSpPr>
            <a:spLocks noChangeArrowheads="1"/>
          </p:cNvSpPr>
          <p:nvPr/>
        </p:nvSpPr>
        <p:spPr bwMode="auto">
          <a:xfrm>
            <a:off x="304800" y="304800"/>
            <a:ext cx="6934200" cy="24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3382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a typeface="华文新魏" pitchFamily="2" charset="-122"/>
              </a:rPr>
              <a:t>梦想的力量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893763"/>
            <a:ext cx="6767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a typeface="华文新魏" pitchFamily="2" charset="-122"/>
              </a:rPr>
              <a:t>当我充满自信地，朝着梦想的方向迈进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4213" y="1470025"/>
            <a:ext cx="6335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a typeface="华文新魏" pitchFamily="2" charset="-122"/>
              </a:rPr>
              <a:t>并且毫不畏惧地，过着我理想中的生活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1973263"/>
            <a:ext cx="597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a typeface="华文新魏" pitchFamily="2" charset="-122"/>
              </a:rPr>
              <a:t>成功，会在不期然间忽然降临！</a:t>
            </a:r>
          </a:p>
        </p:txBody>
      </p:sp>
    </p:spTree>
    <p:custDataLst>
      <p:tags r:id="rId1"/>
    </p:custDataLst>
  </p:cSld>
  <p:clrMapOvr>
    <a:masterClrMapping/>
  </p:clrMapOvr>
  <p:transition advTm="11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%5Bwallc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001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、与雄心壮志相伴而来的，应老老实实循环渐进的学习方法。——华罗庚</a:t>
            </a:r>
          </a:p>
          <a:p>
            <a:pPr eaLnBrk="0" hangingPunct="0"/>
            <a:r>
              <a:rPr lang="en-US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、惟有学习，不断地学习，才能使人聪明，惟有努力，不断地努力，才会出现才能。——华罗庚</a:t>
            </a:r>
          </a:p>
          <a:p>
            <a:pPr eaLnBrk="0" hangingPunct="0"/>
            <a:r>
              <a:rPr lang="en-US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、聪明出于勤奋，天才在于积累。——华罗庚</a:t>
            </a:r>
          </a:p>
          <a:p>
            <a:pPr eaLnBrk="0" hangingPunct="0"/>
            <a:r>
              <a:rPr lang="en-US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、应当随时学习，学习一切；应该集中全力，以求知道得更多，知道一切。——高尔基</a:t>
            </a:r>
          </a:p>
          <a:p>
            <a:pPr eaLnBrk="0" hangingPunct="0"/>
            <a:r>
              <a:rPr lang="en-US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、学习永远不晚。——高尔基</a:t>
            </a:r>
          </a:p>
          <a:p>
            <a:pPr eaLnBrk="0" hangingPunct="0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803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0"/>
          <p:cNvSpPr>
            <a:spLocks noChangeArrowheads="1"/>
          </p:cNvSpPr>
          <p:nvPr/>
        </p:nvSpPr>
        <p:spPr bwMode="auto">
          <a:xfrm>
            <a:off x="315913" y="1698625"/>
            <a:ext cx="86487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ea typeface="华文中宋" pitchFamily="2" charset="-122"/>
              </a:rPr>
              <a:t>        </a:t>
            </a:r>
            <a:r>
              <a:rPr lang="zh-CN" altLang="en-US" sz="3200" b="1" dirty="0">
                <a:ea typeface="华文中宋" pitchFamily="2" charset="-122"/>
              </a:rPr>
              <a:t>从课文的题目中，你了解到什么？如果让你来写，你会写什么？</a:t>
            </a:r>
          </a:p>
        </p:txBody>
      </p:sp>
    </p:spTree>
    <p:extLst>
      <p:ext uri="{BB962C8B-B14F-4D97-AF65-F5344CB8AC3E}">
        <p14:creationId xmlns:p14="http://schemas.microsoft.com/office/powerpoint/2010/main" val="9830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98575" y="3090863"/>
            <a:ext cx="1081088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www.1ppt.com/jiaoan/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</a:endParaRPr>
          </a:p>
        </p:txBody>
      </p:sp>
      <p:pic>
        <p:nvPicPr>
          <p:cNvPr id="17411" name="Picture 1028" descr="ea_20041121140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9433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29"/>
          <p:cNvSpPr>
            <a:spLocks noChangeArrowheads="1"/>
          </p:cNvSpPr>
          <p:nvPr/>
        </p:nvSpPr>
        <p:spPr bwMode="auto">
          <a:xfrm>
            <a:off x="4356100" y="620713"/>
            <a:ext cx="4303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 dirty="0"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作者通过写学会了爬树来体现爬树的乐趣 </a:t>
            </a:r>
          </a:p>
        </p:txBody>
      </p:sp>
      <p:sp>
        <p:nvSpPr>
          <p:cNvPr id="17413" name="Rectangle 1030"/>
          <p:cNvSpPr>
            <a:spLocks noChangeArrowheads="1"/>
          </p:cNvSpPr>
          <p:nvPr/>
        </p:nvSpPr>
        <p:spPr bwMode="auto">
          <a:xfrm>
            <a:off x="4356100" y="2852738"/>
            <a:ext cx="4316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知道这是一篇写事的文章 </a:t>
            </a:r>
          </a:p>
        </p:txBody>
      </p:sp>
      <p:sp>
        <p:nvSpPr>
          <p:cNvPr id="17414" name="Rectangle 1031"/>
          <p:cNvSpPr>
            <a:spLocks noChangeArrowheads="1"/>
          </p:cNvSpPr>
          <p:nvPr/>
        </p:nvSpPr>
        <p:spPr bwMode="auto">
          <a:xfrm>
            <a:off x="4356100" y="4797425"/>
            <a:ext cx="44640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如果让我来写，我会想像写爸爸教我如何爬树 </a:t>
            </a:r>
          </a:p>
        </p:txBody>
      </p:sp>
    </p:spTree>
    <p:extLst>
      <p:ext uri="{BB962C8B-B14F-4D97-AF65-F5344CB8AC3E}">
        <p14:creationId xmlns:p14="http://schemas.microsoft.com/office/powerpoint/2010/main" val="32933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50825" y="2751138"/>
            <a:ext cx="86423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>
                <a:ea typeface="华文中宋" pitchFamily="2" charset="-122"/>
              </a:rPr>
              <a:t>       </a:t>
            </a:r>
            <a:r>
              <a:rPr lang="zh-CN" altLang="en-US" sz="3200" b="1">
                <a:ea typeface="华文中宋" pitchFamily="2" charset="-122"/>
              </a:rPr>
              <a:t>请大家自由读课文，读准字音，说说课文主要讲了什么。</a:t>
            </a:r>
          </a:p>
        </p:txBody>
      </p:sp>
    </p:spTree>
    <p:extLst>
      <p:ext uri="{BB962C8B-B14F-4D97-AF65-F5344CB8AC3E}">
        <p14:creationId xmlns:p14="http://schemas.microsoft.com/office/powerpoint/2010/main" val="36655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7775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ea typeface="华文中宋" pitchFamily="2" charset="-122"/>
              </a:rPr>
              <a:t>读准下列词语的读音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9388" y="1916113"/>
            <a:ext cx="8713787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华文中宋" pitchFamily="2" charset="-122"/>
                <a:ea typeface="华文中宋" pitchFamily="2" charset="-122"/>
              </a:rPr>
              <a:t>        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水渠 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qú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　桧 </a:t>
            </a:r>
            <a:r>
              <a:rPr lang="en-US" altLang="en-US" sz="2800" b="1"/>
              <a:t>ɡ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uì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树 　槭 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qì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树 　</a:t>
            </a:r>
          </a:p>
          <a:p>
            <a:endParaRPr lang="zh-CN" altLang="en-US" sz="3200" b="1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         凹 </a:t>
            </a:r>
            <a:r>
              <a:rPr lang="en-US" altLang="zh-CN" sz="2800" b="1">
                <a:latin typeface="宋体" pitchFamily="2" charset="-122"/>
              </a:rPr>
              <a:t>ā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o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进去　恍 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hu</a:t>
            </a:r>
            <a:r>
              <a:rPr lang="en-US" altLang="zh-CN" sz="2800" b="1">
                <a:latin typeface="宋体" pitchFamily="2" charset="-122"/>
              </a:rPr>
              <a:t>ǎ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n</a:t>
            </a:r>
            <a:r>
              <a:rPr lang="en-US" altLang="zh-CN" sz="2800" b="1"/>
              <a:t>ɡ 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惚 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hū</a:t>
            </a:r>
          </a:p>
          <a:p>
            <a:endParaRPr lang="en-US" altLang="zh-CN" sz="2800" b="1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          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护膝  盘算  注视  树杈  胸脯  热身赛 </a:t>
            </a:r>
          </a:p>
          <a:p>
            <a:endParaRPr lang="zh-CN" altLang="en-US" sz="2800" b="1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        莫名其妙  熟门熟路  大呼小叫  恍恍惚惚 </a:t>
            </a:r>
          </a:p>
          <a:p>
            <a:endParaRPr lang="en-US" altLang="zh-CN" sz="2800" b="1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4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9388" y="306388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>
                <a:ea typeface="华文中宋" pitchFamily="2" charset="-122"/>
              </a:rPr>
              <a:t>        </a:t>
            </a:r>
            <a:r>
              <a:rPr lang="zh-CN" altLang="en-US" sz="3200" b="1">
                <a:ea typeface="华文中宋" pitchFamily="2" charset="-122"/>
              </a:rPr>
              <a:t>说说课文主要讲了什么？是怎样讲的？分别在哪些自然段？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547813" y="1628775"/>
            <a:ext cx="589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ea typeface="黑体" pitchFamily="2" charset="-122"/>
              </a:rPr>
              <a:t>叙述了爸爸带自己去爬树的经过</a:t>
            </a: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179388" y="3429000"/>
            <a:ext cx="2197100" cy="896938"/>
          </a:xfrm>
          <a:prstGeom prst="rightArrowCallout">
            <a:avLst>
              <a:gd name="adj1" fmla="val 25000"/>
              <a:gd name="adj2" fmla="val 25000"/>
              <a:gd name="adj3" fmla="val 4082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9388" y="3571875"/>
            <a:ext cx="1477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爬树前</a:t>
            </a: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2447925" y="3429000"/>
            <a:ext cx="2303463" cy="896938"/>
          </a:xfrm>
          <a:prstGeom prst="rightArrowCallout">
            <a:avLst>
              <a:gd name="adj1" fmla="val 25000"/>
              <a:gd name="adj2" fmla="val 25000"/>
              <a:gd name="adj3" fmla="val 4280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447925" y="3284538"/>
            <a:ext cx="1657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第一次爬   树</a:t>
            </a: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4824413" y="3429000"/>
            <a:ext cx="2376487" cy="896938"/>
          </a:xfrm>
          <a:prstGeom prst="rightArrowCallout">
            <a:avLst>
              <a:gd name="adj1" fmla="val 25000"/>
              <a:gd name="adj2" fmla="val 25000"/>
              <a:gd name="adj3" fmla="val 4415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4824413" y="3284538"/>
            <a:ext cx="1657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第二次爬   树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7307263" y="3571875"/>
            <a:ext cx="165735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爬树后</a:t>
            </a:r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755650" y="4365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15"/>
          <p:cNvSpPr>
            <a:spLocks noChangeArrowheads="1"/>
          </p:cNvSpPr>
          <p:nvPr/>
        </p:nvSpPr>
        <p:spPr bwMode="auto">
          <a:xfrm>
            <a:off x="323850" y="4941888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/>
              <a:t>1-5</a:t>
            </a:r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3203575" y="4365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17"/>
          <p:cNvSpPr>
            <a:spLocks noChangeArrowheads="1"/>
          </p:cNvSpPr>
          <p:nvPr/>
        </p:nvSpPr>
        <p:spPr bwMode="auto">
          <a:xfrm>
            <a:off x="2771775" y="4941888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/>
              <a:t>6-12</a:t>
            </a:r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5580063" y="4365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Oval 19"/>
          <p:cNvSpPr>
            <a:spLocks noChangeArrowheads="1"/>
          </p:cNvSpPr>
          <p:nvPr/>
        </p:nvSpPr>
        <p:spPr bwMode="auto">
          <a:xfrm>
            <a:off x="5148263" y="4941888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/>
              <a:t>13-22</a:t>
            </a:r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8027988" y="4292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Oval 21"/>
          <p:cNvSpPr>
            <a:spLocks noChangeArrowheads="1"/>
          </p:cNvSpPr>
          <p:nvPr/>
        </p:nvSpPr>
        <p:spPr bwMode="auto">
          <a:xfrm>
            <a:off x="7596188" y="486886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/>
              <a:t>23-24</a:t>
            </a:r>
          </a:p>
        </p:txBody>
      </p:sp>
    </p:spTree>
    <p:extLst>
      <p:ext uri="{BB962C8B-B14F-4D97-AF65-F5344CB8AC3E}">
        <p14:creationId xmlns:p14="http://schemas.microsoft.com/office/powerpoint/2010/main" val="15227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35003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6962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默读课文：</a:t>
            </a:r>
          </a:p>
          <a:p>
            <a:pPr>
              <a:defRPr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划出</a:t>
            </a:r>
            <a:r>
              <a:rPr lang="zh-CN" altLang="en-US" sz="3200" b="1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两次爬树的语句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，对比着阅读，谈谈自己的发现。</a:t>
            </a:r>
          </a:p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提示：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 pitchFamily="2" charset="-122"/>
              </a:rPr>
              <a:t>“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 pitchFamily="2" charset="-122"/>
              </a:rPr>
              <a:t>”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第一次爬树的句子在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自然段中；第二次爬树的句子在第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17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自然段中。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】</a:t>
            </a:r>
          </a:p>
          <a:p>
            <a:pPr>
              <a:defRPr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    </a:t>
            </a:r>
          </a:p>
          <a:p>
            <a:pPr>
              <a:defRPr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    2.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将</a:t>
            </a:r>
            <a:r>
              <a:rPr lang="zh-CN" altLang="en-US" sz="3200" b="1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  <a:latin typeface="Arial"/>
                <a:ea typeface="楷体_GB2312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的爬树和爸爸的爬树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对比着阅读，谈谈自己的想法。</a:t>
            </a:r>
          </a:p>
          <a:p>
            <a:pPr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提示：爸爸先后两次爬树的句子分别在第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17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自然段中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548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35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05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 dirty="0">
                <a:ea typeface="楷体_GB2312" pitchFamily="49" charset="-122"/>
              </a:rPr>
              <a:t>       </a:t>
            </a:r>
            <a:r>
              <a:rPr lang="zh-CN" altLang="en-US" sz="2400" b="1" dirty="0">
                <a:ea typeface="楷体_GB2312" pitchFamily="49" charset="-122"/>
              </a:rPr>
              <a:t>我上去就爬，两只手抱紧了树身，两只脚也盘开时蹬在树干上，然后手脚一起用力慢慢往上蹭。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ea typeface="楷体_GB2312" pitchFamily="49" charset="-122"/>
              </a:rPr>
              <a:t>      只是爬到上面，我不敢再爬了，抱住树干往下看，嘴里乱叫起来。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ea typeface="楷体_GB2312" pitchFamily="49" charset="-122"/>
              </a:rPr>
              <a:t>       在爸爸的指导下，我紧张地爬上树杈，手死死地抓住，腿不顾一切地翻下去，肚皮和胸脯全都不敢松劲地贴在树身上</a:t>
            </a:r>
            <a:r>
              <a:rPr lang="en-US" altLang="zh-CN" sz="2400" b="1" dirty="0">
                <a:ea typeface="楷体_GB2312" pitchFamily="49" charset="-122"/>
              </a:rPr>
              <a:t>……</a:t>
            </a:r>
            <a:r>
              <a:rPr lang="zh-CN" altLang="en-US" sz="2400" b="1" dirty="0">
                <a:ea typeface="楷体_GB2312" pitchFamily="49" charset="-122"/>
              </a:rPr>
              <a:t>就这样爬上去，终于骑在了树杈的枝干上。足足用了十分钟，大概有八分钟是僵在树上吊着大喊救命</a:t>
            </a:r>
            <a:r>
              <a:rPr lang="en-US" altLang="zh-CN" sz="2400" b="1" dirty="0">
                <a:ea typeface="楷体_GB2312" pitchFamily="49" charset="-122"/>
              </a:rPr>
              <a:t>……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3886200"/>
            <a:ext cx="83058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       </a:t>
            </a:r>
            <a:r>
              <a:rPr lang="zh-CN" altLang="en-US" sz="2400" b="1">
                <a:ea typeface="黑体" pitchFamily="2" charset="-122"/>
              </a:rPr>
              <a:t>我慢慢地爬，常常紧伏在树身上一动不动，等力气有了再爬。不知怎么的，我越来越觉得身子底下的树干很亲切似的，我贴着它，抱着它，抓着它，好像是一个可以信赖的朋友；有时，还会觉得它是活的，而且很温暖，不像爬铁管那样令人发抖。抱着大树，我又感到自己是一只动物，我是一条小蜥蜴，爸爸是一只大猿猴。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47800" y="44958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贴     抱     抓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239000" y="2362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贴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0" y="114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抱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43800" y="1981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抓</a:t>
            </a:r>
          </a:p>
        </p:txBody>
      </p:sp>
    </p:spTree>
    <p:extLst>
      <p:ext uri="{BB962C8B-B14F-4D97-AF65-F5344CB8AC3E}">
        <p14:creationId xmlns:p14="http://schemas.microsoft.com/office/powerpoint/2010/main" val="25635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1689</Words>
  <Application>Microsoft Office PowerPoint</Application>
  <PresentationFormat>全屏显示(4:3)</PresentationFormat>
  <Paragraphs>141</Paragraphs>
  <Slides>29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黑体</vt:lpstr>
      <vt:lpstr>华文新魏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精品教学课件精品教学课件精品教学课件精品教学课件</Manager>
  <Company>精品教学课件精品教学课件精品教学课件精品教学课件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精品教学课件精品教学课件精品教学课件精品教学课件</dc:title>
  <dc:subject>精品教学课件精品教学课件精品教学课件精品教学课件</dc:subject>
  <dc:creator>精品教学课件精品教学课件精品教学课件精品教学课件</dc:creator>
  <cp:keywords>精品教学课件精品教学课件精品教学课件精品教学课件</cp:keywords>
  <dc:description>精品教学课件精品教学课件精品教学课件精品教学课件</dc:description>
  <cp:lastModifiedBy>H</cp:lastModifiedBy>
  <cp:revision>6</cp:revision>
  <dcterms:created xsi:type="dcterms:W3CDTF">2015-03-29T03:27:30Z</dcterms:created>
  <dcterms:modified xsi:type="dcterms:W3CDTF">2019-02-13T14:35:46Z</dcterms:modified>
  <cp:category>精品教学课件精品教学课件精品教学课件精品教学课件</cp:category>
</cp:coreProperties>
</file>