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B07207-E5AA-4941-BDAE-725AC16A1854}" type="datetimeFigureOut">
              <a:rPr lang="zh-CN" altLang="en-US" smtClean="0"/>
              <a:pPr/>
              <a:t>2019/2/13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B94C3-6F3C-46C0-BB6D-569124E27AC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2627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403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46C3F24F-6D9B-4C30-AEC4-617B7E44B3FE}" type="slidenum">
              <a:rPr lang="zh-CN" altLang="en-US" smtClean="0"/>
              <a:pPr eaLnBrk="1" hangingPunct="1"/>
              <a:t>1</a:t>
            </a:fld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36730990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19896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41307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75822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77213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22127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74308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0868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05177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73042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62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17899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11874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34880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79964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89491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8291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12107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13186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7112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1117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56498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5134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4605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5688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2012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B94C3-6F3C-46C0-BB6D-569124E27ACE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7191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F84C-731D-491D-B0EF-019E48728A5A}" type="datetimeFigureOut">
              <a:rPr lang="zh-CN" altLang="en-US" smtClean="0"/>
              <a:pPr/>
              <a:t>2019/2/13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D6B0-3120-463A-A115-4AC334947E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9218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F84C-731D-491D-B0EF-019E48728A5A}" type="datetimeFigureOut">
              <a:rPr lang="zh-CN" altLang="en-US" smtClean="0"/>
              <a:pPr/>
              <a:t>2019/2/13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D6B0-3120-463A-A115-4AC334947E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5856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F84C-731D-491D-B0EF-019E48728A5A}" type="datetimeFigureOut">
              <a:rPr lang="zh-CN" altLang="en-US" smtClean="0"/>
              <a:pPr/>
              <a:t>2019/2/13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D6B0-3120-463A-A115-4AC334947E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6558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F84C-731D-491D-B0EF-019E48728A5A}" type="datetimeFigureOut">
              <a:rPr lang="zh-CN" altLang="en-US" smtClean="0"/>
              <a:pPr/>
              <a:t>2019/2/13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D6B0-3120-463A-A115-4AC334947E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6708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F84C-731D-491D-B0EF-019E48728A5A}" type="datetimeFigureOut">
              <a:rPr lang="zh-CN" altLang="en-US" smtClean="0"/>
              <a:pPr/>
              <a:t>2019/2/13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D6B0-3120-463A-A115-4AC334947E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67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F84C-731D-491D-B0EF-019E48728A5A}" type="datetimeFigureOut">
              <a:rPr lang="zh-CN" altLang="en-US" smtClean="0"/>
              <a:pPr/>
              <a:t>2019/2/13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D6B0-3120-463A-A115-4AC334947E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2243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F84C-731D-491D-B0EF-019E48728A5A}" type="datetimeFigureOut">
              <a:rPr lang="zh-CN" altLang="en-US" smtClean="0"/>
              <a:pPr/>
              <a:t>2019/2/13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D6B0-3120-463A-A115-4AC334947E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1507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F84C-731D-491D-B0EF-019E48728A5A}" type="datetimeFigureOut">
              <a:rPr lang="zh-CN" altLang="en-US" smtClean="0"/>
              <a:pPr/>
              <a:t>2019/2/13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D6B0-3120-463A-A115-4AC334947E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341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F84C-731D-491D-B0EF-019E48728A5A}" type="datetimeFigureOut">
              <a:rPr lang="zh-CN" altLang="en-US" smtClean="0"/>
              <a:pPr/>
              <a:t>2019/2/13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D6B0-3120-463A-A115-4AC334947E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1181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F84C-731D-491D-B0EF-019E48728A5A}" type="datetimeFigureOut">
              <a:rPr lang="zh-CN" altLang="en-US" smtClean="0"/>
              <a:pPr/>
              <a:t>2019/2/13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D6B0-3120-463A-A115-4AC334947E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8546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F84C-731D-491D-B0EF-019E48728A5A}" type="datetimeFigureOut">
              <a:rPr lang="zh-CN" altLang="en-US" smtClean="0"/>
              <a:pPr/>
              <a:t>2019/2/13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D6B0-3120-463A-A115-4AC334947E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6317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7F84C-731D-491D-B0EF-019E48728A5A}" type="datetimeFigureOut">
              <a:rPr lang="zh-CN" altLang="en-US" smtClean="0"/>
              <a:pPr/>
              <a:t>2019/2/13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0D6B0-3120-463A-A115-4AC334947E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3389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29240;&#29240;&#24102;&#25105;&#21435;&#29228;&#26641;\&#31515;&#23376;&#29420;&#22863;.mp3" TargetMode="Externa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WordArt 5" descr="纸袋"/>
          <p:cNvSpPr>
            <a:spLocks noChangeArrowheads="1" noChangeShapeType="1" noTextEdit="1"/>
          </p:cNvSpPr>
          <p:nvPr/>
        </p:nvSpPr>
        <p:spPr bwMode="auto">
          <a:xfrm>
            <a:off x="1619250" y="1125538"/>
            <a:ext cx="5329238" cy="1377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黑体"/>
                <a:ea typeface="黑体"/>
              </a:rPr>
              <a:t>爸爸带我去爬树</a:t>
            </a:r>
          </a:p>
        </p:txBody>
      </p:sp>
      <p:sp>
        <p:nvSpPr>
          <p:cNvPr id="14340" name="Text Box 6"/>
          <p:cNvSpPr txBox="1">
            <a:spLocks noChangeArrowheads="1"/>
          </p:cNvSpPr>
          <p:nvPr/>
        </p:nvSpPr>
        <p:spPr bwMode="auto">
          <a:xfrm>
            <a:off x="1692275" y="2635250"/>
            <a:ext cx="5472113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>
                <a:solidFill>
                  <a:srgbClr val="660033"/>
                </a:solidFill>
              </a:rPr>
              <a:t>BABADAIWOQUPASHU</a:t>
            </a:r>
          </a:p>
        </p:txBody>
      </p:sp>
      <p:sp>
        <p:nvSpPr>
          <p:cNvPr id="14341" name="Text Box 7"/>
          <p:cNvSpPr txBox="1">
            <a:spLocks noChangeArrowheads="1"/>
          </p:cNvSpPr>
          <p:nvPr/>
        </p:nvSpPr>
        <p:spPr bwMode="auto">
          <a:xfrm>
            <a:off x="5297488" y="3500438"/>
            <a:ext cx="16573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solidFill>
                  <a:srgbClr val="333300"/>
                </a:solidFill>
                <a:latin typeface="华文中宋" pitchFamily="2" charset="-122"/>
                <a:ea typeface="华文中宋" pitchFamily="2" charset="-122"/>
              </a:rPr>
              <a:t>——</a:t>
            </a:r>
            <a:r>
              <a:rPr lang="zh-CN" altLang="en-US" sz="2800" b="1">
                <a:solidFill>
                  <a:srgbClr val="333300"/>
                </a:solidFill>
                <a:ea typeface="华文中宋" pitchFamily="2" charset="-122"/>
              </a:rPr>
              <a:t>班马</a:t>
            </a:r>
          </a:p>
        </p:txBody>
      </p:sp>
      <p:sp>
        <p:nvSpPr>
          <p:cNvPr id="10" name="矩形 9"/>
          <p:cNvSpPr/>
          <p:nvPr/>
        </p:nvSpPr>
        <p:spPr>
          <a:xfrm>
            <a:off x="2476500" y="5961063"/>
            <a:ext cx="26000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10000"/>
              </a:lnSpc>
              <a:defRPr/>
            </a:pPr>
            <a:r>
              <a:rPr lang="zh-CN" altLang="en-US" sz="2000" kern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200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5061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03500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 descr="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557338"/>
            <a:ext cx="4084637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427538" y="4076700"/>
            <a:ext cx="4537075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人在树上真的</a:t>
            </a: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很快乐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人在树上真的</a:t>
            </a: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很舒服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。</a:t>
            </a: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 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250825" y="333375"/>
            <a:ext cx="8713788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sz="3200" b="1">
                <a:ea typeface="华文中宋" pitchFamily="2" charset="-122"/>
              </a:rPr>
              <a:t>        </a:t>
            </a:r>
            <a:r>
              <a:rPr lang="zh-CN" altLang="en-US" sz="3200" b="1">
                <a:ea typeface="华文中宋" pitchFamily="2" charset="-122"/>
              </a:rPr>
              <a:t>围绕本单元主题</a:t>
            </a:r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“</a:t>
            </a:r>
            <a:r>
              <a:rPr lang="zh-CN" altLang="en-US" sz="3200" b="1">
                <a:ea typeface="华文中宋" pitchFamily="2" charset="-122"/>
              </a:rPr>
              <a:t>乐趣</a:t>
            </a:r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”</a:t>
            </a:r>
            <a:r>
              <a:rPr lang="zh-CN" altLang="en-US" sz="3200" b="1">
                <a:ea typeface="华文中宋" pitchFamily="2" charset="-122"/>
              </a:rPr>
              <a:t>，查找文中能表示</a:t>
            </a:r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“</a:t>
            </a:r>
            <a:r>
              <a:rPr lang="zh-CN" altLang="en-US" sz="3200" b="1">
                <a:ea typeface="华文中宋" pitchFamily="2" charset="-122"/>
              </a:rPr>
              <a:t>乐趣</a:t>
            </a:r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”</a:t>
            </a:r>
            <a:r>
              <a:rPr lang="zh-CN" altLang="en-US" sz="3200" b="1">
                <a:ea typeface="华文中宋" pitchFamily="2" charset="-122"/>
              </a:rPr>
              <a:t>的相关语句。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4356100" y="1989138"/>
            <a:ext cx="4608513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2400" b="1">
                <a:latin typeface="楷体_GB2312" pitchFamily="49" charset="-122"/>
                <a:ea typeface="楷体_GB2312" pitchFamily="49" charset="-122"/>
              </a:rPr>
              <a:t>默读课文</a:t>
            </a:r>
            <a:r>
              <a:rPr lang="en-US" altLang="zh-CN" sz="2400" b="1">
                <a:latin typeface="楷体_GB2312" pitchFamily="49" charset="-122"/>
                <a:ea typeface="楷体_GB2312" pitchFamily="49" charset="-122"/>
              </a:rPr>
              <a:t>1-20</a:t>
            </a:r>
            <a:r>
              <a:rPr lang="zh-CN" altLang="en-US" sz="2400" b="1">
                <a:latin typeface="楷体_GB2312" pitchFamily="49" charset="-122"/>
                <a:ea typeface="楷体_GB2312" pitchFamily="49" charset="-122"/>
              </a:rPr>
              <a:t>自然段，找出课文中写</a:t>
            </a:r>
            <a:r>
              <a:rPr lang="zh-CN" altLang="en-US" sz="2400" b="1">
                <a:latin typeface="华文中宋" pitchFamily="2" charset="-122"/>
                <a:ea typeface="楷体_GB2312" pitchFamily="49" charset="-122"/>
              </a:rPr>
              <a:t>“</a:t>
            </a:r>
            <a:r>
              <a:rPr lang="zh-CN" altLang="en-US" sz="2400" b="1">
                <a:latin typeface="楷体_GB2312" pitchFamily="49" charset="-122"/>
                <a:ea typeface="楷体_GB2312" pitchFamily="49" charset="-122"/>
              </a:rPr>
              <a:t>很快乐、很舒服</a:t>
            </a:r>
            <a:r>
              <a:rPr lang="zh-CN" altLang="en-US" sz="2400" b="1">
                <a:latin typeface="华文中宋" pitchFamily="2" charset="-122"/>
                <a:ea typeface="楷体_GB2312" pitchFamily="49" charset="-122"/>
              </a:rPr>
              <a:t>”</a:t>
            </a:r>
            <a:r>
              <a:rPr lang="zh-CN" altLang="en-US" sz="2400" b="1">
                <a:latin typeface="楷体_GB2312" pitchFamily="49" charset="-122"/>
                <a:ea typeface="楷体_GB2312" pitchFamily="49" charset="-122"/>
              </a:rPr>
              <a:t>的句子用心体会，并想想我为什么会有这样的</a:t>
            </a:r>
            <a:r>
              <a:rPr lang="zh-CN" altLang="en-US" sz="2400" b="1">
                <a:latin typeface="华文中宋" pitchFamily="2" charset="-122"/>
                <a:ea typeface="楷体_GB2312" pitchFamily="49" charset="-122"/>
              </a:rPr>
              <a:t>“</a:t>
            </a:r>
            <a:r>
              <a:rPr lang="zh-CN" altLang="en-US" sz="2400" b="1">
                <a:latin typeface="楷体_GB2312" pitchFamily="49" charset="-122"/>
                <a:ea typeface="楷体_GB2312" pitchFamily="49" charset="-122"/>
              </a:rPr>
              <a:t>快乐、舒服</a:t>
            </a:r>
            <a:r>
              <a:rPr lang="zh-CN" altLang="en-US" sz="2400" b="1">
                <a:latin typeface="华文中宋" pitchFamily="2" charset="-122"/>
                <a:ea typeface="楷体_GB2312" pitchFamily="49" charset="-122"/>
              </a:rPr>
              <a:t>”</a:t>
            </a:r>
            <a:r>
              <a:rPr lang="zh-CN" altLang="en-US" sz="2400" b="1">
                <a:latin typeface="楷体_GB2312" pitchFamily="49" charset="-122"/>
                <a:ea typeface="楷体_GB2312" pitchFamily="49" charset="-122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145358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685800"/>
            <a:ext cx="4084638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4648200" y="762000"/>
            <a:ext cx="42672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000">
                <a:ea typeface="黑体" pitchFamily="2" charset="-122"/>
              </a:rPr>
              <a:t>       </a:t>
            </a:r>
            <a:r>
              <a:rPr lang="zh-CN" altLang="en-US" sz="2000">
                <a:ea typeface="黑体" pitchFamily="2" charset="-122"/>
              </a:rPr>
              <a:t>不过现在我已经坐在树上啦！树叶在我周围翻滚，树身微微有一点摇晃，坐在空中的树枝上，望着距离有四五米高的地面，心里很神奇。我大呼小叫起来，像一只动物一样。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4787900" y="5516563"/>
            <a:ext cx="3881438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latin typeface="黑体" pitchFamily="2" charset="-122"/>
                <a:ea typeface="黑体" pitchFamily="2" charset="-122"/>
              </a:rPr>
              <a:t>人在树上真的</a:t>
            </a:r>
            <a:r>
              <a:rPr lang="zh-CN" altLang="en-US" sz="24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很快乐</a:t>
            </a:r>
            <a:r>
              <a:rPr lang="zh-CN" altLang="en-US" sz="2400" b="1">
                <a:latin typeface="黑体" pitchFamily="2" charset="-122"/>
                <a:ea typeface="黑体" pitchFamily="2" charset="-122"/>
              </a:rPr>
              <a:t>。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latin typeface="黑体" pitchFamily="2" charset="-122"/>
                <a:ea typeface="黑体" pitchFamily="2" charset="-122"/>
              </a:rPr>
              <a:t>人在树上真的</a:t>
            </a:r>
            <a:r>
              <a:rPr lang="zh-CN" altLang="en-US" sz="24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很舒服</a:t>
            </a:r>
            <a:r>
              <a:rPr lang="zh-CN" altLang="en-US" sz="2400" b="1">
                <a:latin typeface="黑体" pitchFamily="2" charset="-122"/>
                <a:ea typeface="黑体" pitchFamily="2" charset="-122"/>
              </a:rPr>
              <a:t>。</a:t>
            </a:r>
            <a:r>
              <a:rPr lang="zh-CN" altLang="en-US" sz="2400">
                <a:latin typeface="黑体" pitchFamily="2" charset="-122"/>
                <a:ea typeface="黑体" pitchFamily="2" charset="-122"/>
              </a:rPr>
              <a:t> 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2133600" y="1981200"/>
            <a:ext cx="5715000" cy="169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67058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0500" b="1">
                <a:solidFill>
                  <a:srgbClr val="FF0000"/>
                </a:solidFill>
                <a:ea typeface="黑体" pitchFamily="2" charset="-122"/>
              </a:rPr>
              <a:t>为什么？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4648200" y="2667000"/>
            <a:ext cx="42672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>
                <a:ea typeface="黑体" pitchFamily="2" charset="-122"/>
              </a:rPr>
              <a:t>       我爬到老树上啦！我和爸爸一起登上了这棵大树雄伟的枝杈，我们脚踏在水桶粗的横干上，手抓住坚硬的枝条，迎风站在离地有十来米高的半空中</a:t>
            </a:r>
            <a:r>
              <a:rPr lang="en-US" altLang="zh-CN" sz="2000">
                <a:ea typeface="黑体" pitchFamily="2" charset="-122"/>
              </a:rPr>
              <a:t>——</a:t>
            </a:r>
            <a:r>
              <a:rPr lang="zh-CN" altLang="en-US" sz="2000">
                <a:ea typeface="黑体" pitchFamily="2" charset="-122"/>
              </a:rPr>
              <a:t>风好大呀，蓝天白云，田野碧绿，小河在发着亮</a:t>
            </a:r>
            <a:r>
              <a:rPr lang="en-US" altLang="zh-CN" sz="2000">
                <a:ea typeface="黑体" pitchFamily="2" charset="-122"/>
              </a:rPr>
              <a:t>……</a:t>
            </a:r>
            <a:r>
              <a:rPr lang="zh-CN" altLang="en-US" sz="2000">
                <a:ea typeface="黑体" pitchFamily="2" charset="-122"/>
              </a:rPr>
              <a:t>而我的四周全是枝条、绿叶，我像一只猛兽，站在地球上！</a:t>
            </a:r>
          </a:p>
        </p:txBody>
      </p:sp>
    </p:spTree>
    <p:extLst>
      <p:ext uri="{BB962C8B-B14F-4D97-AF65-F5344CB8AC3E}">
        <p14:creationId xmlns:p14="http://schemas.microsoft.com/office/powerpoint/2010/main" val="174349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utoUpdateAnimBg="0"/>
      <p:bldP spid="24580" grpId="0" autoUpdateAnimBg="0"/>
      <p:bldP spid="24581" grpId="0" autoUpdateAnimBg="0"/>
      <p:bldP spid="24582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106363" y="1196975"/>
            <a:ext cx="9037637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sz="3200" b="1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这种感觉来自树，来自树上能看到而在地上看不到的景致，也来自</a:t>
            </a:r>
            <a:r>
              <a:rPr lang="zh-CN" altLang="en-US" sz="3200" b="1">
                <a:ea typeface="楷体_GB2312" pitchFamily="49" charset="-122"/>
              </a:rPr>
              <a:t>“</a:t>
            </a:r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爬</a:t>
            </a:r>
            <a:r>
              <a:rPr lang="zh-CN" altLang="en-US" sz="3200" b="1">
                <a:ea typeface="楷体_GB2312" pitchFamily="49" charset="-122"/>
              </a:rPr>
              <a:t>”</a:t>
            </a:r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的过程，来自爬树过程中体会到的父子情。这便是爬树的乐趣。 </a:t>
            </a:r>
          </a:p>
        </p:txBody>
      </p:sp>
    </p:spTree>
    <p:extLst>
      <p:ext uri="{BB962C8B-B14F-4D97-AF65-F5344CB8AC3E}">
        <p14:creationId xmlns:p14="http://schemas.microsoft.com/office/powerpoint/2010/main" val="332404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4"/>
          <p:cNvSpPr txBox="1">
            <a:spLocks noChangeArrowheads="1"/>
          </p:cNvSpPr>
          <p:nvPr/>
        </p:nvSpPr>
        <p:spPr bwMode="auto">
          <a:xfrm>
            <a:off x="250825" y="476250"/>
            <a:ext cx="85185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3200" b="1">
                <a:solidFill>
                  <a:srgbClr val="FF0066"/>
                </a:solidFill>
                <a:ea typeface="华文中宋" pitchFamily="2" charset="-122"/>
              </a:rPr>
              <a:t>弄清楚</a:t>
            </a:r>
            <a:r>
              <a:rPr lang="zh-CN" altLang="en-US" sz="3200" b="1">
                <a:solidFill>
                  <a:srgbClr val="FF0066"/>
                </a:solidFill>
                <a:latin typeface="华文中宋" pitchFamily="2" charset="-122"/>
                <a:ea typeface="华文中宋" pitchFamily="2" charset="-122"/>
              </a:rPr>
              <a:t>“</a:t>
            </a:r>
            <a:r>
              <a:rPr lang="zh-CN" altLang="en-US" sz="3200" b="1">
                <a:solidFill>
                  <a:srgbClr val="FF0066"/>
                </a:solidFill>
                <a:ea typeface="华文中宋" pitchFamily="2" charset="-122"/>
              </a:rPr>
              <a:t>我</a:t>
            </a:r>
            <a:r>
              <a:rPr lang="zh-CN" altLang="en-US" sz="3200" b="1">
                <a:solidFill>
                  <a:srgbClr val="FF0066"/>
                </a:solidFill>
                <a:latin typeface="华文中宋" pitchFamily="2" charset="-122"/>
                <a:ea typeface="华文中宋" pitchFamily="2" charset="-122"/>
              </a:rPr>
              <a:t>”</a:t>
            </a:r>
            <a:r>
              <a:rPr lang="zh-CN" altLang="en-US" sz="3200" b="1">
                <a:solidFill>
                  <a:srgbClr val="FF0066"/>
                </a:solidFill>
                <a:ea typeface="华文中宋" pitchFamily="2" charset="-122"/>
              </a:rPr>
              <a:t>在爬树的整个过程中心情的变化</a:t>
            </a: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468313" y="1196975"/>
            <a:ext cx="84248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爬树前</a:t>
            </a:r>
            <a:r>
              <a:rPr lang="zh-CN" altLang="en-US" sz="2800" b="1">
                <a:ea typeface="楷体_GB2312" pitchFamily="49" charset="-122"/>
              </a:rPr>
              <a:t>“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我</a:t>
            </a:r>
            <a:r>
              <a:rPr lang="zh-CN" altLang="en-US" sz="2800" b="1">
                <a:ea typeface="楷体_GB2312" pitchFamily="49" charset="-122"/>
              </a:rPr>
              <a:t>”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的心情怎样？ </a:t>
            </a: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244475" y="1695450"/>
            <a:ext cx="8785225" cy="137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en-US" altLang="zh-CN" sz="2400" b="1" dirty="0">
                <a:ea typeface="楷体_GB2312" pitchFamily="49" charset="-122"/>
              </a:rPr>
              <a:t>“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我开始担心起我能不能爬上树，爬树要有什么本事，要不要带一些手套、护膝</a:t>
            </a:r>
            <a:r>
              <a:rPr lang="zh-CN" altLang="en-US" sz="2400" b="1" dirty="0">
                <a:ea typeface="楷体_GB2312" pitchFamily="49" charset="-122"/>
              </a:rPr>
              <a:t>”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    这句话作者此时的心情是</a:t>
            </a:r>
            <a:r>
              <a:rPr lang="zh-CN" altLang="en-US" sz="2400" b="1" dirty="0">
                <a:ea typeface="楷体_GB2312" pitchFamily="49" charset="-122"/>
              </a:rPr>
              <a:t>“</a:t>
            </a:r>
            <a:r>
              <a:rPr lang="zh-CN" altLang="en-US" sz="2400" b="1" dirty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担心</a:t>
            </a:r>
            <a:r>
              <a:rPr lang="zh-CN" altLang="en-US" sz="2400" b="1" dirty="0">
                <a:ea typeface="楷体_GB2312" pitchFamily="49" charset="-122"/>
              </a:rPr>
              <a:t>”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。 </a:t>
            </a: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468313" y="3141663"/>
            <a:ext cx="4292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第一次爬树时作者的心情 </a:t>
            </a: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250825" y="3933825"/>
            <a:ext cx="86423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sz="2400" b="1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en-US" altLang="zh-CN" sz="2400" b="1">
                <a:ea typeface="楷体_GB2312" pitchFamily="49" charset="-122"/>
              </a:rPr>
              <a:t>“</a:t>
            </a:r>
            <a:r>
              <a:rPr lang="zh-CN" altLang="en-US" sz="2400" b="1">
                <a:latin typeface="楷体_GB2312" pitchFamily="49" charset="-122"/>
                <a:ea typeface="楷体_GB2312" pitchFamily="49" charset="-122"/>
              </a:rPr>
              <a:t>在爸爸的指导下，我紧张地爬上树杈，手死死地抓住，腿不顾一切地翻下去，肚皮和胸脯全都不敢松劲地树身上</a:t>
            </a:r>
            <a:r>
              <a:rPr lang="en-US" altLang="zh-CN" sz="2400" b="1">
                <a:ea typeface="楷体_GB2312" pitchFamily="49" charset="-122"/>
              </a:rPr>
              <a:t>······”</a:t>
            </a:r>
            <a:r>
              <a:rPr lang="en-US" altLang="zh-CN" sz="2400" b="1">
                <a:latin typeface="楷体_GB2312" pitchFamily="49" charset="-122"/>
                <a:ea typeface="楷体_GB2312" pitchFamily="49" charset="-122"/>
              </a:rPr>
              <a:t> </a:t>
            </a: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827088" y="5084763"/>
            <a:ext cx="477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ea typeface="楷体_GB2312" pitchFamily="49" charset="-122"/>
              </a:rPr>
              <a:t>这句话作者此时的心情是“</a:t>
            </a:r>
            <a:r>
              <a:rPr lang="zh-CN" altLang="en-US" sz="2400" b="1">
                <a:solidFill>
                  <a:schemeClr val="accent2"/>
                </a:solidFill>
                <a:ea typeface="楷体_GB2312" pitchFamily="49" charset="-122"/>
              </a:rPr>
              <a:t>紧张</a:t>
            </a:r>
            <a:r>
              <a:rPr lang="zh-CN" altLang="en-US" sz="2400" b="1">
                <a:ea typeface="楷体_GB2312" pitchFamily="49" charset="-122"/>
              </a:rPr>
              <a:t>”。</a:t>
            </a:r>
          </a:p>
        </p:txBody>
      </p:sp>
    </p:spTree>
    <p:extLst>
      <p:ext uri="{BB962C8B-B14F-4D97-AF65-F5344CB8AC3E}">
        <p14:creationId xmlns:p14="http://schemas.microsoft.com/office/powerpoint/2010/main" val="285291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ChangeArrowheads="1"/>
          </p:cNvSpPr>
          <p:nvPr/>
        </p:nvSpPr>
        <p:spPr bwMode="auto">
          <a:xfrm>
            <a:off x="468313" y="446088"/>
            <a:ext cx="4876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第二次爬树时作者的心情 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250825" y="1330325"/>
            <a:ext cx="8713788" cy="222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800000"/>
                </a:solidFill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en-US" altLang="zh-CN" sz="2800" b="1" dirty="0">
                <a:solidFill>
                  <a:srgbClr val="800000"/>
                </a:solidFill>
                <a:ea typeface="楷体_GB2312" pitchFamily="49" charset="-122"/>
              </a:rPr>
              <a:t>“</a:t>
            </a:r>
            <a:r>
              <a:rPr lang="zh-CN" altLang="en-US" sz="2800" b="1" dirty="0">
                <a:solidFill>
                  <a:srgbClr val="800000"/>
                </a:solidFill>
                <a:latin typeface="楷体_GB2312" pitchFamily="49" charset="-122"/>
                <a:ea typeface="楷体_GB2312" pitchFamily="49" charset="-122"/>
              </a:rPr>
              <a:t>不知怎么的，我越来越觉得身子底下的树干很亲切似的，我贴着它，抱着它，抓着它，好像是一个可以信赖的朋友；有时，还会觉得它是活的，而且很温暖，不像爬铁管那样令人发抖。</a:t>
            </a:r>
            <a:r>
              <a:rPr lang="en-US" altLang="zh-CN" sz="2800" b="1" dirty="0">
                <a:solidFill>
                  <a:srgbClr val="800000"/>
                </a:solidFill>
                <a:ea typeface="楷体_GB2312" pitchFamily="49" charset="-122"/>
              </a:rPr>
              <a:t>······</a:t>
            </a:r>
            <a:r>
              <a:rPr lang="zh-CN" altLang="en-US" sz="2800" b="1" dirty="0">
                <a:solidFill>
                  <a:srgbClr val="800000"/>
                </a:solidFill>
                <a:latin typeface="楷体_GB2312" pitchFamily="49" charset="-122"/>
                <a:ea typeface="楷体_GB2312" pitchFamily="49" charset="-122"/>
              </a:rPr>
              <a:t>我的四周都是枝条、绿叶，我像只猛兽，站在地球上！</a:t>
            </a:r>
            <a:r>
              <a:rPr lang="zh-CN" altLang="en-US" sz="2800" b="1" dirty="0">
                <a:solidFill>
                  <a:srgbClr val="800000"/>
                </a:solidFill>
                <a:ea typeface="楷体_GB2312" pitchFamily="49" charset="-122"/>
              </a:rPr>
              <a:t>”</a:t>
            </a:r>
            <a:r>
              <a:rPr lang="zh-CN" altLang="en-US" sz="2800" b="1" dirty="0">
                <a:solidFill>
                  <a:srgbClr val="80000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900113" y="3716338"/>
            <a:ext cx="5540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ea typeface="楷体_GB2312" pitchFamily="49" charset="-122"/>
              </a:rPr>
              <a:t>这段话作者此时的心情是“</a:t>
            </a:r>
            <a:r>
              <a:rPr lang="zh-CN" altLang="en-US" sz="2800" b="1">
                <a:solidFill>
                  <a:schemeClr val="accent2"/>
                </a:solidFill>
                <a:ea typeface="楷体_GB2312" pitchFamily="49" charset="-122"/>
              </a:rPr>
              <a:t>自豪</a:t>
            </a:r>
            <a:r>
              <a:rPr lang="zh-CN" altLang="en-US" sz="2800" b="1">
                <a:ea typeface="楷体_GB2312" pitchFamily="49" charset="-122"/>
              </a:rPr>
              <a:t>”。</a:t>
            </a: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179388" y="4437063"/>
            <a:ext cx="878522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交流爬树后作者的心情。（围绕课文第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19</a:t>
            </a:r>
            <a:r>
              <a:rPr lang="en-US" altLang="zh-CN" sz="2800" b="1">
                <a:ea typeface="楷体_GB2312" pitchFamily="49" charset="-122"/>
              </a:rPr>
              <a:t>—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22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自然段谈自己的感受。）</a:t>
            </a:r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971550" y="5513388"/>
            <a:ext cx="10779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 sz="2800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快乐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5695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323850" y="620713"/>
            <a:ext cx="8642350" cy="320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ea typeface="楷体_GB2312" pitchFamily="49" charset="-122"/>
              </a:rPr>
              <a:t>                                         </a:t>
            </a:r>
            <a:r>
              <a:rPr lang="zh-CN" altLang="en-US" sz="3600" b="1" dirty="0">
                <a:ea typeface="楷体_GB2312" pitchFamily="49" charset="-122"/>
              </a:rPr>
              <a:t>比 较</a:t>
            </a:r>
          </a:p>
          <a:p>
            <a:pPr>
              <a:spcBef>
                <a:spcPct val="50000"/>
              </a:spcBef>
            </a:pPr>
            <a:endParaRPr lang="zh-CN" altLang="en-US" sz="2800" b="1" dirty="0">
              <a:ea typeface="楷体_GB2312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ea typeface="楷体_GB2312" pitchFamily="49" charset="-122"/>
              </a:rPr>
              <a:t>第一次爬树和第二次爬树有什么不同？</a:t>
            </a: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ea typeface="楷体_GB2312" pitchFamily="49" charset="-122"/>
              </a:rPr>
              <a:t>第一次爬树：大呼小叫，像动物。</a:t>
            </a: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ea typeface="楷体_GB2312" pitchFamily="49" charset="-122"/>
              </a:rPr>
              <a:t>第二次爬树：觉得亲切，像猛兽。</a:t>
            </a:r>
          </a:p>
        </p:txBody>
      </p:sp>
    </p:spTree>
    <p:extLst>
      <p:ext uri="{BB962C8B-B14F-4D97-AF65-F5344CB8AC3E}">
        <p14:creationId xmlns:p14="http://schemas.microsoft.com/office/powerpoint/2010/main" val="360207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/>
          <p:cNvSpPr txBox="1">
            <a:spLocks noChangeArrowheads="1"/>
          </p:cNvSpPr>
          <p:nvPr/>
        </p:nvSpPr>
        <p:spPr bwMode="auto">
          <a:xfrm>
            <a:off x="3492500" y="2060575"/>
            <a:ext cx="446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8000"/>
                </a:solidFill>
                <a:ea typeface="楷体_GB2312" pitchFamily="49" charset="-122"/>
              </a:rPr>
              <a:t>爸爸为什么带我去爬树？</a:t>
            </a:r>
          </a:p>
        </p:txBody>
      </p:sp>
      <p:pic>
        <p:nvPicPr>
          <p:cNvPr id="29699" name="Picture 5" descr="小女孩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6013" y="2492375"/>
            <a:ext cx="1966912" cy="327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6" descr="细读感悟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1125538"/>
            <a:ext cx="1960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3059113" y="3573463"/>
            <a:ext cx="5905500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>
                <a:ea typeface="楷体_GB2312" pitchFamily="49" charset="-122"/>
              </a:rPr>
              <a:t>       </a:t>
            </a:r>
            <a:r>
              <a:rPr lang="zh-CN" altLang="en-US" sz="3200" b="1">
                <a:ea typeface="楷体_GB2312" pitchFamily="49" charset="-122"/>
              </a:rPr>
              <a:t>是想通过“爬树”，要“我”开阔视野，增长才干，锻炼身体，回归自然。</a:t>
            </a:r>
          </a:p>
        </p:txBody>
      </p:sp>
    </p:spTree>
    <p:extLst>
      <p:ext uri="{BB962C8B-B14F-4D97-AF65-F5344CB8AC3E}">
        <p14:creationId xmlns:p14="http://schemas.microsoft.com/office/powerpoint/2010/main" val="58350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5"/>
          <p:cNvSpPr txBox="1">
            <a:spLocks noChangeArrowheads="1"/>
          </p:cNvSpPr>
          <p:nvPr/>
        </p:nvSpPr>
        <p:spPr bwMode="auto">
          <a:xfrm>
            <a:off x="4067175" y="1989138"/>
            <a:ext cx="367188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solidFill>
                  <a:srgbClr val="008000"/>
                </a:solidFill>
                <a:ea typeface="楷体_GB2312" pitchFamily="49" charset="-122"/>
              </a:rPr>
              <a:t>       </a:t>
            </a:r>
            <a:r>
              <a:rPr lang="zh-CN" altLang="en-US" sz="2800" b="1">
                <a:solidFill>
                  <a:srgbClr val="008000"/>
                </a:solidFill>
                <a:ea typeface="楷体_GB2312" pitchFamily="49" charset="-122"/>
              </a:rPr>
              <a:t>文章是怎样表现这一主题的呢？</a:t>
            </a:r>
          </a:p>
        </p:txBody>
      </p:sp>
      <p:pic>
        <p:nvPicPr>
          <p:cNvPr id="30723" name="Picture 6" descr="小女孩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6013" y="2492375"/>
            <a:ext cx="1966912" cy="327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7" descr="细读感悟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1125538"/>
            <a:ext cx="1960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WordArt 8"/>
          <p:cNvSpPr>
            <a:spLocks noChangeArrowheads="1" noChangeShapeType="1" noTextEdit="1"/>
          </p:cNvSpPr>
          <p:nvPr/>
        </p:nvSpPr>
        <p:spPr bwMode="auto">
          <a:xfrm>
            <a:off x="5003800" y="3357563"/>
            <a:ext cx="93345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/>
                <a:ea typeface="黑体"/>
              </a:rPr>
              <a:t>对比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4248150" y="4365625"/>
            <a:ext cx="489585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8000"/>
                </a:solidFill>
                <a:latin typeface="楷体_GB2312" pitchFamily="49" charset="-122"/>
                <a:ea typeface="楷体_GB2312" pitchFamily="49" charset="-122"/>
              </a:rPr>
              <a:t>我与父亲的对比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8000"/>
                </a:solidFill>
                <a:latin typeface="楷体_GB2312" pitchFamily="49" charset="-122"/>
                <a:ea typeface="楷体_GB2312" pitchFamily="49" charset="-122"/>
              </a:rPr>
              <a:t>我爬树前后的心理对比 </a:t>
            </a:r>
          </a:p>
        </p:txBody>
      </p:sp>
    </p:spTree>
    <p:extLst>
      <p:ext uri="{BB962C8B-B14F-4D97-AF65-F5344CB8AC3E}">
        <p14:creationId xmlns:p14="http://schemas.microsoft.com/office/powerpoint/2010/main" val="60836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4"/>
          <p:cNvSpPr txBox="1">
            <a:spLocks noChangeArrowheads="1"/>
          </p:cNvSpPr>
          <p:nvPr/>
        </p:nvSpPr>
        <p:spPr bwMode="auto">
          <a:xfrm>
            <a:off x="1187450" y="2133600"/>
            <a:ext cx="26654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8000"/>
                </a:solidFill>
                <a:ea typeface="黑体" pitchFamily="2" charset="-122"/>
              </a:rPr>
              <a:t>思考：</a:t>
            </a:r>
          </a:p>
        </p:txBody>
      </p:sp>
      <p:sp>
        <p:nvSpPr>
          <p:cNvPr id="31747" name="Text Box 5"/>
          <p:cNvSpPr txBox="1">
            <a:spLocks noChangeArrowheads="1"/>
          </p:cNvSpPr>
          <p:nvPr/>
        </p:nvSpPr>
        <p:spPr bwMode="auto">
          <a:xfrm>
            <a:off x="1403350" y="2924175"/>
            <a:ext cx="63373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008000"/>
                </a:solidFill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2800" b="1" dirty="0">
                <a:solidFill>
                  <a:srgbClr val="008000"/>
                </a:solidFill>
                <a:latin typeface="楷体_GB2312" pitchFamily="49" charset="-122"/>
                <a:ea typeface="楷体_GB2312" pitchFamily="49" charset="-122"/>
              </a:rPr>
              <a:t>文章通过</a:t>
            </a:r>
            <a:r>
              <a:rPr lang="zh-CN" altLang="en-US" sz="2800" b="1" dirty="0">
                <a:solidFill>
                  <a:srgbClr val="008000"/>
                </a:solidFill>
                <a:ea typeface="楷体_GB2312" pitchFamily="49" charset="-122"/>
              </a:rPr>
              <a:t>“</a:t>
            </a:r>
            <a:r>
              <a:rPr lang="zh-CN" altLang="en-US" sz="2800" b="1" dirty="0">
                <a:solidFill>
                  <a:srgbClr val="008000"/>
                </a:solidFill>
                <a:latin typeface="楷体_GB2312" pitchFamily="49" charset="-122"/>
                <a:ea typeface="楷体_GB2312" pitchFamily="49" charset="-122"/>
              </a:rPr>
              <a:t>爬树</a:t>
            </a:r>
            <a:r>
              <a:rPr lang="zh-CN" altLang="en-US" sz="2800" b="1" dirty="0">
                <a:solidFill>
                  <a:srgbClr val="008000"/>
                </a:solidFill>
                <a:ea typeface="楷体_GB2312" pitchFamily="49" charset="-122"/>
              </a:rPr>
              <a:t>”</a:t>
            </a:r>
            <a:r>
              <a:rPr lang="zh-CN" altLang="en-US" sz="2800" b="1" dirty="0">
                <a:solidFill>
                  <a:srgbClr val="008000"/>
                </a:solidFill>
                <a:latin typeface="楷体_GB2312" pitchFamily="49" charset="-122"/>
                <a:ea typeface="楷体_GB2312" pitchFamily="49" charset="-122"/>
              </a:rPr>
              <a:t>来突出</a:t>
            </a:r>
            <a:r>
              <a:rPr lang="zh-CN" altLang="en-US" sz="2800" b="1" dirty="0">
                <a:solidFill>
                  <a:srgbClr val="008000"/>
                </a:solidFill>
                <a:ea typeface="楷体_GB2312" pitchFamily="49" charset="-122"/>
              </a:rPr>
              <a:t>“</a:t>
            </a:r>
            <a:r>
              <a:rPr lang="zh-CN" altLang="en-US" sz="2800" b="1" dirty="0">
                <a:solidFill>
                  <a:srgbClr val="008000"/>
                </a:solidFill>
                <a:latin typeface="楷体_GB2312" pitchFamily="49" charset="-122"/>
                <a:ea typeface="楷体_GB2312" pitchFamily="49" charset="-122"/>
              </a:rPr>
              <a:t>回归自然</a:t>
            </a:r>
            <a:r>
              <a:rPr lang="zh-CN" altLang="en-US" sz="2800" b="1" dirty="0">
                <a:solidFill>
                  <a:srgbClr val="008000"/>
                </a:solidFill>
                <a:ea typeface="楷体_GB2312" pitchFamily="49" charset="-122"/>
              </a:rPr>
              <a:t>”</a:t>
            </a:r>
            <a:r>
              <a:rPr lang="en-US" altLang="zh-CN" sz="2800" b="1" dirty="0">
                <a:solidFill>
                  <a:srgbClr val="008000"/>
                </a:solidFill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2800" b="1" dirty="0">
                <a:solidFill>
                  <a:srgbClr val="008000"/>
                </a:solidFill>
                <a:latin typeface="楷体_GB2312" pitchFamily="49" charset="-122"/>
                <a:ea typeface="楷体_GB2312" pitchFamily="49" charset="-122"/>
              </a:rPr>
              <a:t>可现实生活中</a:t>
            </a:r>
            <a:r>
              <a:rPr lang="zh-CN" altLang="en-US" sz="2800" b="1" dirty="0">
                <a:solidFill>
                  <a:srgbClr val="008000"/>
                </a:solidFill>
                <a:ea typeface="楷体_GB2312" pitchFamily="49" charset="-122"/>
              </a:rPr>
              <a:t>“</a:t>
            </a:r>
            <a:r>
              <a:rPr lang="zh-CN" altLang="en-US" sz="2800" b="1" dirty="0">
                <a:solidFill>
                  <a:srgbClr val="008000"/>
                </a:solidFill>
                <a:latin typeface="楷体_GB2312" pitchFamily="49" charset="-122"/>
                <a:ea typeface="楷体_GB2312" pitchFamily="49" charset="-122"/>
              </a:rPr>
              <a:t>爬树</a:t>
            </a:r>
            <a:r>
              <a:rPr lang="zh-CN" altLang="en-US" sz="2800" b="1" dirty="0">
                <a:solidFill>
                  <a:srgbClr val="008000"/>
                </a:solidFill>
                <a:ea typeface="楷体_GB2312" pitchFamily="49" charset="-122"/>
              </a:rPr>
              <a:t>”</a:t>
            </a:r>
            <a:r>
              <a:rPr lang="zh-CN" altLang="en-US" sz="2800" b="1" dirty="0">
                <a:solidFill>
                  <a:srgbClr val="008000"/>
                </a:solidFill>
                <a:latin typeface="楷体_GB2312" pitchFamily="49" charset="-122"/>
                <a:ea typeface="楷体_GB2312" pitchFamily="49" charset="-122"/>
              </a:rPr>
              <a:t>又不太可能。应该怎样回归自然？  </a:t>
            </a:r>
          </a:p>
        </p:txBody>
      </p:sp>
      <p:pic>
        <p:nvPicPr>
          <p:cNvPr id="31748" name="Picture 6" descr="细读感悟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1125538"/>
            <a:ext cx="1960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011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843213" y="2205038"/>
            <a:ext cx="532923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solidFill>
                  <a:srgbClr val="008000"/>
                </a:solidFill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2800" b="1">
                <a:solidFill>
                  <a:srgbClr val="008000"/>
                </a:solidFill>
                <a:latin typeface="楷体_GB2312" pitchFamily="49" charset="-122"/>
                <a:ea typeface="楷体_GB2312" pitchFamily="49" charset="-122"/>
              </a:rPr>
              <a:t>有没有回归自然的亲身经历和喜悦感受与我们共同分享？ </a:t>
            </a:r>
          </a:p>
        </p:txBody>
      </p:sp>
      <p:pic>
        <p:nvPicPr>
          <p:cNvPr id="8197" name="Picture 5" descr="微笑的小女孩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2678113"/>
            <a:ext cx="1439862" cy="288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6" descr="拓展学习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1268413"/>
            <a:ext cx="2159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773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6"/>
          <p:cNvSpPr txBox="1">
            <a:spLocks noChangeArrowheads="1"/>
          </p:cNvSpPr>
          <p:nvPr/>
        </p:nvSpPr>
        <p:spPr bwMode="auto">
          <a:xfrm>
            <a:off x="323850" y="908050"/>
            <a:ext cx="8569325" cy="511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50000"/>
              </a:spcBef>
            </a:pPr>
            <a:r>
              <a:rPr lang="en-US" altLang="zh-CN" sz="3200" b="1" dirty="0">
                <a:solidFill>
                  <a:srgbClr val="008000"/>
                </a:solidFill>
                <a:ea typeface="华文中宋" pitchFamily="2" charset="-122"/>
              </a:rPr>
              <a:t>        </a:t>
            </a:r>
            <a:r>
              <a:rPr lang="zh-CN" altLang="en-US" sz="3200" b="1" dirty="0">
                <a:solidFill>
                  <a:srgbClr val="008000"/>
                </a:solidFill>
                <a:ea typeface="华文中宋" pitchFamily="2" charset="-122"/>
              </a:rPr>
              <a:t>走进大自然会让我们开阔视野，增长才干。锻炼意志品格。</a:t>
            </a:r>
          </a:p>
          <a:p>
            <a:pPr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3200" b="1" dirty="0">
                <a:solidFill>
                  <a:srgbClr val="008000"/>
                </a:solidFill>
                <a:ea typeface="华文中宋" pitchFamily="2" charset="-122"/>
              </a:rPr>
              <a:t>       </a:t>
            </a:r>
            <a:r>
              <a:rPr lang="en-US" altLang="zh-CN" sz="3200" b="1" dirty="0">
                <a:solidFill>
                  <a:srgbClr val="008000"/>
                </a:solidFill>
                <a:ea typeface="华文中宋" pitchFamily="2" charset="-122"/>
              </a:rPr>
              <a:t>《</a:t>
            </a:r>
            <a:r>
              <a:rPr lang="zh-CN" altLang="en-US" sz="3200" b="1" dirty="0">
                <a:solidFill>
                  <a:srgbClr val="008000"/>
                </a:solidFill>
                <a:ea typeface="华文中宋" pitchFamily="2" charset="-122"/>
              </a:rPr>
              <a:t>爸爸带我去爬树</a:t>
            </a:r>
            <a:r>
              <a:rPr lang="en-US" altLang="zh-CN" sz="3200" b="1" dirty="0">
                <a:solidFill>
                  <a:srgbClr val="008000"/>
                </a:solidFill>
                <a:ea typeface="华文中宋" pitchFamily="2" charset="-122"/>
              </a:rPr>
              <a:t>》</a:t>
            </a:r>
            <a:r>
              <a:rPr lang="zh-CN" altLang="en-US" sz="3200" b="1" dirty="0">
                <a:solidFill>
                  <a:srgbClr val="008000"/>
                </a:solidFill>
                <a:ea typeface="华文中宋" pitchFamily="2" charset="-122"/>
              </a:rPr>
              <a:t>是一篇亲切自然的儿童文学作品，文章以一个孩子的口气叙述了爸爸带自己去爬树的经过，展示了城市孩子走向大自然，拥抱大自然的心路历程，揭示了现代人都非常关注的主题</a:t>
            </a:r>
            <a:r>
              <a:rPr lang="en-US" altLang="zh-CN" sz="3200" b="1" dirty="0">
                <a:solidFill>
                  <a:srgbClr val="008000"/>
                </a:solidFill>
                <a:latin typeface="华文中宋" pitchFamily="2" charset="-122"/>
                <a:ea typeface="华文中宋" pitchFamily="2" charset="-122"/>
              </a:rPr>
              <a:t>——</a:t>
            </a:r>
            <a:r>
              <a:rPr lang="zh-CN" altLang="en-US" sz="3200" b="1" dirty="0">
                <a:solidFill>
                  <a:srgbClr val="008000"/>
                </a:solidFill>
                <a:ea typeface="华文中宋" pitchFamily="2" charset="-122"/>
              </a:rPr>
              <a:t>回归自然。</a:t>
            </a:r>
          </a:p>
        </p:txBody>
      </p:sp>
    </p:spTree>
    <p:extLst>
      <p:ext uri="{BB962C8B-B14F-4D97-AF65-F5344CB8AC3E}">
        <p14:creationId xmlns:p14="http://schemas.microsoft.com/office/powerpoint/2010/main" val="150669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WordArt 4"/>
          <p:cNvSpPr>
            <a:spLocks noChangeArrowheads="1" noChangeShapeType="1" noTextEdit="1"/>
          </p:cNvSpPr>
          <p:nvPr/>
        </p:nvSpPr>
        <p:spPr bwMode="auto">
          <a:xfrm>
            <a:off x="2411413" y="765175"/>
            <a:ext cx="1492250" cy="7286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1079"/>
              </a:avLst>
            </a:prstTxWarp>
          </a:bodyPr>
          <a:lstStyle/>
          <a:p>
            <a:pPr algn="ctr"/>
            <a:r>
              <a:rPr lang="zh-CN" altLang="en-US" sz="3600" b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黑体"/>
                <a:ea typeface="黑体"/>
              </a:rPr>
              <a:t>讨论：</a:t>
            </a:r>
          </a:p>
        </p:txBody>
      </p:sp>
      <p:sp>
        <p:nvSpPr>
          <p:cNvPr id="33795" name="Text Box 5"/>
          <p:cNvSpPr txBox="1">
            <a:spLocks noChangeArrowheads="1"/>
          </p:cNvSpPr>
          <p:nvPr/>
        </p:nvSpPr>
        <p:spPr bwMode="auto">
          <a:xfrm>
            <a:off x="2195513" y="2206625"/>
            <a:ext cx="5184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8000"/>
                </a:solidFill>
                <a:latin typeface="黑体" pitchFamily="2" charset="-122"/>
                <a:ea typeface="黑体" pitchFamily="2" charset="-122"/>
              </a:rPr>
              <a:t>为什么要</a:t>
            </a:r>
            <a:r>
              <a:rPr lang="zh-CN" altLang="en-US" sz="2800" b="1">
                <a:solidFill>
                  <a:srgbClr val="008000"/>
                </a:solidFill>
                <a:ea typeface="黑体" pitchFamily="2" charset="-122"/>
              </a:rPr>
              <a:t>“</a:t>
            </a:r>
            <a:r>
              <a:rPr lang="zh-CN" altLang="en-US" sz="2800" b="1">
                <a:solidFill>
                  <a:srgbClr val="008000"/>
                </a:solidFill>
                <a:latin typeface="黑体" pitchFamily="2" charset="-122"/>
                <a:ea typeface="黑体" pitchFamily="2" charset="-122"/>
              </a:rPr>
              <a:t>回归自然</a:t>
            </a:r>
            <a:r>
              <a:rPr lang="zh-CN" altLang="en-US" sz="2800" b="1">
                <a:solidFill>
                  <a:srgbClr val="008000"/>
                </a:solidFill>
                <a:ea typeface="黑体" pitchFamily="2" charset="-122"/>
              </a:rPr>
              <a:t>”</a:t>
            </a:r>
            <a:r>
              <a:rPr lang="zh-CN" altLang="en-US" sz="2800" b="1">
                <a:solidFill>
                  <a:srgbClr val="008000"/>
                </a:solidFill>
                <a:latin typeface="黑体" pitchFamily="2" charset="-122"/>
                <a:ea typeface="黑体" pitchFamily="2" charset="-122"/>
              </a:rPr>
              <a:t>？ </a:t>
            </a:r>
          </a:p>
        </p:txBody>
      </p:sp>
      <p:pic>
        <p:nvPicPr>
          <p:cNvPr id="33796" name="Picture 7" descr="MCj01550300000[1]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622300"/>
            <a:ext cx="18542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95288" y="3500438"/>
            <a:ext cx="8497887" cy="1554162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just" eaLnBrk="1" hangingPunct="1"/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人及世间万物，生于自然，依赖于自然。自然，一如调色板多姿多彩。失去自然，宇宙便难以浩瀚，春意便不再盎然。</a:t>
            </a:r>
            <a:endParaRPr lang="zh-CN" altLang="en-US" sz="320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4608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背景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819" name="Group 3"/>
          <p:cNvGrpSpPr>
            <a:grpSpLocks noChangeAspect="1"/>
          </p:cNvGrpSpPr>
          <p:nvPr/>
        </p:nvGrpSpPr>
        <p:grpSpPr bwMode="auto">
          <a:xfrm>
            <a:off x="381000" y="304800"/>
            <a:ext cx="7162800" cy="4953000"/>
            <a:chOff x="0" y="0"/>
            <a:chExt cx="3936" cy="2875"/>
          </a:xfrm>
        </p:grpSpPr>
        <p:pic>
          <p:nvPicPr>
            <p:cNvPr id="34822" name="Picture 4" descr="阳春布德泽，万物生光辉"/>
            <p:cNvPicPr>
              <a:picLocks noChangeAspect="1" noChangeArrowheads="1"/>
            </p:cNvPicPr>
            <p:nvPr/>
          </p:nvPicPr>
          <p:blipFill>
            <a:blip r:embed="rId5" cstate="print">
              <a:lum bright="12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936" cy="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23" name="Picture 5" descr="森林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96"/>
              <a:ext cx="3696" cy="2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820" name="Text Box 6"/>
          <p:cNvSpPr txBox="1">
            <a:spLocks noChangeArrowheads="1"/>
          </p:cNvSpPr>
          <p:nvPr/>
        </p:nvSpPr>
        <p:spPr bwMode="auto">
          <a:xfrm>
            <a:off x="684213" y="5334000"/>
            <a:ext cx="7469187" cy="6413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600" b="1">
                <a:ea typeface="楷体_GB2312" pitchFamily="49" charset="-122"/>
              </a:rPr>
              <a:t>       </a:t>
            </a:r>
            <a:r>
              <a:rPr lang="zh-CN" altLang="en-US" sz="3600" b="1">
                <a:ea typeface="楷体_GB2312" pitchFamily="49" charset="-122"/>
              </a:rPr>
              <a:t>美文欣赏：</a:t>
            </a:r>
            <a:r>
              <a:rPr lang="zh-CN" altLang="en-US" sz="3600" b="1">
                <a:solidFill>
                  <a:srgbClr val="FF0000"/>
                </a:solidFill>
                <a:ea typeface="楷体_GB2312" pitchFamily="49" charset="-122"/>
              </a:rPr>
              <a:t>四季如歌</a:t>
            </a:r>
            <a:r>
              <a:rPr lang="en-US" altLang="zh-CN" sz="3600" b="1">
                <a:solidFill>
                  <a:srgbClr val="FF0000"/>
                </a:solidFill>
                <a:ea typeface="楷体_GB2312" pitchFamily="49" charset="-122"/>
              </a:rPr>
              <a:t>……</a:t>
            </a:r>
          </a:p>
        </p:txBody>
      </p:sp>
      <p:pic>
        <p:nvPicPr>
          <p:cNvPr id="29703" name="笛子独奏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2484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404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7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7">
                <p:cTn id="7" fill="hold" display="0" nodeType="clickEffect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70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背景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3" descr="阳春布德泽，万物生光辉"/>
          <p:cNvPicPr>
            <a:picLocks noChangeAspect="1" noChangeArrowheads="1"/>
          </p:cNvPicPr>
          <p:nvPr/>
        </p:nvPicPr>
        <p:blipFill>
          <a:blip r:embed="rId4" cstate="email">
            <a:lum brigh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6248400" cy="456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143000" y="4876800"/>
            <a:ext cx="7772400" cy="167640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ea typeface="楷体_GB2312" pitchFamily="49" charset="-122"/>
              </a:rPr>
              <a:t>       </a:t>
            </a:r>
            <a:r>
              <a:rPr lang="zh-CN" altLang="en-US" sz="2400" b="1">
                <a:solidFill>
                  <a:srgbClr val="FF0000"/>
                </a:solidFill>
                <a:ea typeface="楷体_GB2312" pitchFamily="49" charset="-122"/>
              </a:rPr>
              <a:t>四季如歌</a:t>
            </a:r>
            <a:r>
              <a:rPr lang="en-US" altLang="zh-CN" sz="2400" b="1">
                <a:solidFill>
                  <a:srgbClr val="FF0000"/>
                </a:solidFill>
                <a:ea typeface="楷体_GB2312" pitchFamily="49" charset="-122"/>
              </a:rPr>
              <a:t>……</a:t>
            </a:r>
          </a:p>
          <a:p>
            <a:pPr eaLnBrk="1" hangingPunct="1"/>
            <a:r>
              <a:rPr lang="en-US" altLang="zh-CN" sz="2400" b="1">
                <a:ea typeface="楷体_GB2312" pitchFamily="49" charset="-122"/>
              </a:rPr>
              <a:t>       </a:t>
            </a:r>
            <a:r>
              <a:rPr lang="zh-CN" altLang="en-US" sz="2400" b="1">
                <a:ea typeface="楷体_GB2312" pitchFamily="49" charset="-122"/>
              </a:rPr>
              <a:t>初春，走在荫间小道，生长了许久的</a:t>
            </a:r>
            <a:r>
              <a:rPr lang="zh-CN" altLang="en-US" sz="2800" b="1" i="1">
                <a:ea typeface="楷体_GB2312" pitchFamily="49" charset="-122"/>
              </a:rPr>
              <a:t>心愿</a:t>
            </a:r>
            <a:r>
              <a:rPr lang="zh-CN" altLang="en-US" sz="2400" b="1">
                <a:ea typeface="楷体_GB2312" pitchFamily="49" charset="-122"/>
              </a:rPr>
              <a:t>，伴明媚春光和</a:t>
            </a:r>
            <a:r>
              <a:rPr lang="zh-CN" altLang="en-US" sz="2400" b="1">
                <a:solidFill>
                  <a:srgbClr val="FF9900"/>
                </a:solidFill>
                <a:ea typeface="楷体_GB2312" pitchFamily="49" charset="-122"/>
              </a:rPr>
              <a:t>灿烂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鲜花</a:t>
            </a:r>
            <a:r>
              <a:rPr lang="zh-CN" altLang="en-US" sz="2400" b="1">
                <a:ea typeface="楷体_GB2312" pitchFamily="49" charset="-122"/>
              </a:rPr>
              <a:t>，终将开放，迷人心田，</a:t>
            </a:r>
            <a:r>
              <a:rPr lang="zh-CN" altLang="en-US" sz="2400" b="1">
                <a:solidFill>
                  <a:srgbClr val="66FF33"/>
                </a:solidFill>
                <a:ea typeface="楷体_GB2312" pitchFamily="49" charset="-122"/>
              </a:rPr>
              <a:t>翠碧欲滴</a:t>
            </a:r>
            <a:r>
              <a:rPr lang="zh-CN" altLang="en-US" sz="2400" b="1">
                <a:ea typeface="楷体_GB2312" pitchFamily="49" charset="-122"/>
              </a:rPr>
              <a:t>。流连于春色无边，心花怒放。</a:t>
            </a:r>
          </a:p>
        </p:txBody>
      </p:sp>
    </p:spTree>
    <p:extLst>
      <p:ext uri="{BB962C8B-B14F-4D97-AF65-F5344CB8AC3E}">
        <p14:creationId xmlns:p14="http://schemas.microsoft.com/office/powerpoint/2010/main" val="162572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7000"/>
    </mc:Choice>
    <mc:Fallback xmlns="">
      <p:transition spd="slow" advClick="0" advTm="17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背景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1143000" y="4876800"/>
            <a:ext cx="7772400" cy="137160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ea typeface="楷体_GB2312" pitchFamily="49" charset="-122"/>
              </a:rPr>
              <a:t>       </a:t>
            </a:r>
            <a:r>
              <a:rPr lang="zh-CN" altLang="en-US" sz="2400" b="1">
                <a:solidFill>
                  <a:srgbClr val="FF0000"/>
                </a:solidFill>
                <a:ea typeface="楷体_GB2312" pitchFamily="49" charset="-122"/>
              </a:rPr>
              <a:t>四季如歌</a:t>
            </a:r>
            <a:r>
              <a:rPr lang="en-US" altLang="zh-CN" sz="2400" b="1">
                <a:solidFill>
                  <a:srgbClr val="FF0000"/>
                </a:solidFill>
                <a:ea typeface="楷体_GB2312" pitchFamily="49" charset="-122"/>
              </a:rPr>
              <a:t>……</a:t>
            </a:r>
          </a:p>
          <a:p>
            <a:pPr eaLnBrk="1" hangingPunct="1"/>
            <a:r>
              <a:rPr lang="en-US" altLang="zh-CN" b="1"/>
              <a:t>       </a:t>
            </a:r>
            <a:r>
              <a:rPr lang="zh-CN" altLang="en-US" sz="2000" b="1">
                <a:latin typeface="楷体_GB2312" pitchFamily="49" charset="-122"/>
                <a:ea typeface="楷体_GB2312" pitchFamily="49" charset="-122"/>
              </a:rPr>
              <a:t>盛夏</a:t>
            </a:r>
            <a:r>
              <a:rPr lang="en-US" altLang="zh-CN" sz="2000" b="1"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2000" b="1">
                <a:latin typeface="楷体_GB2312" pitchFamily="49" charset="-122"/>
                <a:ea typeface="楷体_GB2312" pitchFamily="49" charset="-122"/>
              </a:rPr>
              <a:t>倚于高大的树木，听蝉儿鸣叫，总有几分快意，几分畅然，像发泄出了心中的郁闷，心怀豁然开朗。喝沁凉的清水，心如玉石般无暇，如明镜般净亮</a:t>
            </a:r>
            <a:r>
              <a:rPr lang="zh-CN" altLang="en-US" sz="2000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000" b="1"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grpSp>
        <p:nvGrpSpPr>
          <p:cNvPr id="36868" name="Group 4"/>
          <p:cNvGrpSpPr>
            <a:grpSpLocks noChangeAspect="1"/>
          </p:cNvGrpSpPr>
          <p:nvPr/>
        </p:nvGrpSpPr>
        <p:grpSpPr bwMode="auto">
          <a:xfrm>
            <a:off x="304800" y="228600"/>
            <a:ext cx="6248400" cy="4564063"/>
            <a:chOff x="0" y="0"/>
            <a:chExt cx="3936" cy="2875"/>
          </a:xfrm>
        </p:grpSpPr>
        <p:pic>
          <p:nvPicPr>
            <p:cNvPr id="36869" name="Picture 5" descr="阳春布德泽，万物生光辉"/>
            <p:cNvPicPr>
              <a:picLocks noChangeAspect="1" noChangeArrowheads="1"/>
            </p:cNvPicPr>
            <p:nvPr/>
          </p:nvPicPr>
          <p:blipFill>
            <a:blip r:embed="rId4" cstate="email">
              <a:lum bright="12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936" cy="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70" name="Picture 6" descr="1森林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44"/>
              <a:ext cx="3648" cy="2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2669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7000"/>
    </mc:Choice>
    <mc:Fallback xmlns="">
      <p:transition spd="slow" advClick="0" advTm="17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背景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1143000" y="4876800"/>
            <a:ext cx="7772400" cy="1616075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ea typeface="楷体_GB2312" pitchFamily="49" charset="-122"/>
              </a:rPr>
              <a:t>       </a:t>
            </a:r>
            <a:r>
              <a:rPr lang="zh-CN" altLang="en-US" sz="2400" b="1">
                <a:solidFill>
                  <a:srgbClr val="FF0000"/>
                </a:solidFill>
                <a:ea typeface="楷体_GB2312" pitchFamily="49" charset="-122"/>
              </a:rPr>
              <a:t>四季如歌</a:t>
            </a:r>
            <a:r>
              <a:rPr lang="en-US" altLang="zh-CN" sz="2400" b="1">
                <a:solidFill>
                  <a:srgbClr val="FF0000"/>
                </a:solidFill>
                <a:ea typeface="楷体_GB2312" pitchFamily="49" charset="-122"/>
              </a:rPr>
              <a:t>……</a:t>
            </a:r>
          </a:p>
          <a:p>
            <a:pPr eaLnBrk="1" hangingPunct="1"/>
            <a:r>
              <a:rPr lang="en-US" altLang="zh-CN" sz="2000" b="1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2000" b="1">
                <a:latin typeface="楷体_GB2312" pitchFamily="49" charset="-122"/>
                <a:ea typeface="楷体_GB2312" pitchFamily="49" charset="-122"/>
              </a:rPr>
              <a:t>秋的森林是</a:t>
            </a:r>
            <a:r>
              <a:rPr lang="zh-CN" altLang="en-US" sz="2400" b="1" i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落英缤纷</a:t>
            </a:r>
            <a:r>
              <a:rPr lang="zh-CN" altLang="en-US" sz="2000" b="1">
                <a:latin typeface="楷体_GB2312" pitchFamily="49" charset="-122"/>
                <a:ea typeface="楷体_GB2312" pitchFamily="49" charset="-122"/>
              </a:rPr>
              <a:t>的世界。飘飘洒洒的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落叶</a:t>
            </a:r>
            <a:r>
              <a:rPr lang="zh-CN" altLang="en-US" sz="2000" b="1">
                <a:latin typeface="楷体_GB2312" pitchFamily="49" charset="-122"/>
                <a:ea typeface="楷体_GB2312" pitchFamily="49" charset="-122"/>
              </a:rPr>
              <a:t>让人觉得无限凄凉，但也别有一番风味，瑟瑟秋风缓缓移动着它，落地生根。秋把它的心果奉献给了我们，</a:t>
            </a:r>
            <a:r>
              <a:rPr lang="zh-CN" altLang="en-US" sz="2800" b="1">
                <a:solidFill>
                  <a:srgbClr val="CC0000"/>
                </a:solidFill>
                <a:latin typeface="楷体_GB2312" pitchFamily="49" charset="-122"/>
                <a:ea typeface="楷体_GB2312" pitchFamily="49" charset="-122"/>
              </a:rPr>
              <a:t>秋</a:t>
            </a:r>
            <a:r>
              <a:rPr lang="zh-CN" altLang="en-US" sz="2400" b="1">
                <a:solidFill>
                  <a:srgbClr val="CC0000"/>
                </a:solidFill>
                <a:latin typeface="楷体_GB2312" pitchFamily="49" charset="-122"/>
                <a:ea typeface="楷体_GB2312" pitchFamily="49" charset="-122"/>
              </a:rPr>
              <a:t>是一个慈爱的季节</a:t>
            </a:r>
            <a:r>
              <a:rPr lang="zh-CN" altLang="en-US" sz="2000" b="1">
                <a:latin typeface="楷体_GB2312" pitchFamily="49" charset="-122"/>
                <a:ea typeface="楷体_GB2312" pitchFamily="49" charset="-122"/>
              </a:rPr>
              <a:t>。</a:t>
            </a:r>
            <a:r>
              <a:rPr lang="zh-CN" altLang="en-US" sz="2000">
                <a:latin typeface="楷体_GB2312" pitchFamily="49" charset="-122"/>
                <a:ea typeface="楷体_GB2312" pitchFamily="49" charset="-122"/>
              </a:rPr>
              <a:t> </a:t>
            </a:r>
          </a:p>
        </p:txBody>
      </p:sp>
      <p:grpSp>
        <p:nvGrpSpPr>
          <p:cNvPr id="37892" name="Group 4"/>
          <p:cNvGrpSpPr>
            <a:grpSpLocks noChangeAspect="1"/>
          </p:cNvGrpSpPr>
          <p:nvPr/>
        </p:nvGrpSpPr>
        <p:grpSpPr bwMode="auto">
          <a:xfrm>
            <a:off x="381000" y="228600"/>
            <a:ext cx="6248400" cy="4564063"/>
            <a:chOff x="0" y="0"/>
            <a:chExt cx="3936" cy="2875"/>
          </a:xfrm>
        </p:grpSpPr>
        <p:pic>
          <p:nvPicPr>
            <p:cNvPr id="37893" name="Picture 5" descr="阳春布德泽，万物生光辉"/>
            <p:cNvPicPr>
              <a:picLocks noChangeAspect="1" noChangeArrowheads="1"/>
            </p:cNvPicPr>
            <p:nvPr/>
          </p:nvPicPr>
          <p:blipFill>
            <a:blip r:embed="rId4" cstate="email">
              <a:lum bright="12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936" cy="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894" name="Picture 6" descr="327877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96"/>
              <a:ext cx="3648" cy="2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2379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7000"/>
    </mc:Choice>
    <mc:Fallback xmlns="">
      <p:transition spd="slow" advClick="0" advTm="17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背景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1143000" y="4876800"/>
            <a:ext cx="7620000" cy="1493838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ea typeface="楷体_GB2312" pitchFamily="49" charset="-122"/>
              </a:rPr>
              <a:t>       </a:t>
            </a:r>
            <a:r>
              <a:rPr lang="zh-CN" altLang="en-US" sz="2400" b="1">
                <a:solidFill>
                  <a:srgbClr val="FF0000"/>
                </a:solidFill>
                <a:ea typeface="楷体_GB2312" pitchFamily="49" charset="-122"/>
              </a:rPr>
              <a:t>四季如歌</a:t>
            </a:r>
            <a:r>
              <a:rPr lang="en-US" altLang="zh-CN" sz="2400" b="1">
                <a:solidFill>
                  <a:srgbClr val="FF0000"/>
                </a:solidFill>
                <a:ea typeface="楷体_GB2312" pitchFamily="49" charset="-122"/>
              </a:rPr>
              <a:t>……</a:t>
            </a:r>
          </a:p>
          <a:p>
            <a:pPr eaLnBrk="1" hangingPunct="1"/>
            <a:r>
              <a:rPr lang="en-US" altLang="zh-CN" b="1"/>
              <a:t>        </a:t>
            </a:r>
            <a:r>
              <a:rPr lang="zh-CN" altLang="en-US" sz="2000" b="1">
                <a:latin typeface="楷体_GB2312" pitchFamily="49" charset="-122"/>
                <a:ea typeface="楷体_GB2312" pitchFamily="49" charset="-122"/>
              </a:rPr>
              <a:t>冬的山是雪的世界，银白一片，浩浩茫茫。飘飘雪花，似被清水洗净的沙，透明，纯洁，那是冬的自然。安详的天空，雪白的世界，都映彻了我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平静的心</a:t>
            </a:r>
            <a:r>
              <a:rPr lang="zh-CN" altLang="en-US" sz="2000" b="1">
                <a:latin typeface="楷体_GB2312" pitchFamily="49" charset="-122"/>
                <a:ea typeface="楷体_GB2312" pitchFamily="49" charset="-122"/>
              </a:rPr>
              <a:t>。</a:t>
            </a:r>
            <a:endParaRPr lang="zh-CN" altLang="en-US" sz="2000"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38916" name="Group 4"/>
          <p:cNvGrpSpPr>
            <a:grpSpLocks noChangeAspect="1"/>
          </p:cNvGrpSpPr>
          <p:nvPr/>
        </p:nvGrpSpPr>
        <p:grpSpPr bwMode="auto">
          <a:xfrm>
            <a:off x="381000" y="228600"/>
            <a:ext cx="6248400" cy="4564063"/>
            <a:chOff x="0" y="0"/>
            <a:chExt cx="3936" cy="2875"/>
          </a:xfrm>
        </p:grpSpPr>
        <p:pic>
          <p:nvPicPr>
            <p:cNvPr id="38917" name="Picture 5" descr="阳春布德泽，万物生光辉"/>
            <p:cNvPicPr>
              <a:picLocks noChangeAspect="1" noChangeArrowheads="1"/>
            </p:cNvPicPr>
            <p:nvPr/>
          </p:nvPicPr>
          <p:blipFill>
            <a:blip r:embed="rId4" cstate="email">
              <a:lum bright="12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936" cy="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918" name="Picture 6" descr="0603uan0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96"/>
              <a:ext cx="3696" cy="2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9065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7000"/>
    </mc:Choice>
    <mc:Fallback xmlns="">
      <p:transition spd="slow" advClick="0" advTm="17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WordArt 4"/>
          <p:cNvSpPr>
            <a:spLocks noChangeArrowheads="1" noChangeShapeType="1" noTextEdit="1"/>
          </p:cNvSpPr>
          <p:nvPr/>
        </p:nvSpPr>
        <p:spPr bwMode="auto">
          <a:xfrm>
            <a:off x="1835150" y="2565400"/>
            <a:ext cx="5248275" cy="1163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/>
                <a:ea typeface="黑体"/>
              </a:rPr>
              <a:t>热爱自然  保护自然 </a:t>
            </a:r>
          </a:p>
        </p:txBody>
      </p:sp>
      <p:sp>
        <p:nvSpPr>
          <p:cNvPr id="39939" name="Text Box 5"/>
          <p:cNvSpPr txBox="1">
            <a:spLocks noChangeArrowheads="1"/>
          </p:cNvSpPr>
          <p:nvPr/>
        </p:nvSpPr>
        <p:spPr bwMode="auto">
          <a:xfrm>
            <a:off x="395288" y="404813"/>
            <a:ext cx="8353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>
                <a:solidFill>
                  <a:srgbClr val="CC0000"/>
                </a:solidFill>
                <a:ea typeface="华文中宋" pitchFamily="2" charset="-122"/>
              </a:rPr>
              <a:t>       </a:t>
            </a:r>
            <a:r>
              <a:rPr lang="zh-CN" altLang="en-US" sz="3600" b="1">
                <a:solidFill>
                  <a:srgbClr val="CC0000"/>
                </a:solidFill>
                <a:ea typeface="华文中宋" pitchFamily="2" charset="-122"/>
              </a:rPr>
              <a:t>大自然给我们美的享受和熏陶，我们应该怎么办呢？</a:t>
            </a:r>
          </a:p>
        </p:txBody>
      </p:sp>
    </p:spTree>
    <p:extLst>
      <p:ext uri="{BB962C8B-B14F-4D97-AF65-F5344CB8AC3E}">
        <p14:creationId xmlns:p14="http://schemas.microsoft.com/office/powerpoint/2010/main" val="53433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5"/>
          <p:cNvSpPr txBox="1">
            <a:spLocks noChangeArrowheads="1"/>
          </p:cNvSpPr>
          <p:nvPr/>
        </p:nvSpPr>
        <p:spPr bwMode="auto">
          <a:xfrm>
            <a:off x="250825" y="1700213"/>
            <a:ext cx="7705725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5400" b="1">
                <a:solidFill>
                  <a:srgbClr val="000000"/>
                </a:solidFill>
                <a:ea typeface="楷体_GB2312" pitchFamily="49" charset="-122"/>
              </a:rPr>
              <a:t>   </a:t>
            </a:r>
            <a:r>
              <a:rPr lang="zh-CN" altLang="en-US" sz="5400" b="1">
                <a:solidFill>
                  <a:srgbClr val="000000"/>
                </a:solidFill>
                <a:ea typeface="楷体_GB2312" pitchFamily="49" charset="-122"/>
              </a:rPr>
              <a:t>谢谢同学们认真学习！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5400" b="1">
                <a:solidFill>
                  <a:srgbClr val="000000"/>
                </a:solidFill>
                <a:ea typeface="楷体_GB2312" pitchFamily="49" charset="-122"/>
              </a:rPr>
              <a:t>           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5400" b="1">
                <a:solidFill>
                  <a:srgbClr val="000000"/>
                </a:solidFill>
                <a:ea typeface="楷体_GB2312" pitchFamily="49" charset="-122"/>
              </a:rPr>
              <a:t>             再见！</a:t>
            </a:r>
          </a:p>
        </p:txBody>
      </p:sp>
    </p:spTree>
    <p:extLst>
      <p:ext uri="{BB962C8B-B14F-4D97-AF65-F5344CB8AC3E}">
        <p14:creationId xmlns:p14="http://schemas.microsoft.com/office/powerpoint/2010/main" val="182093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企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圆角矩形 6"/>
          <p:cNvSpPr>
            <a:spLocks noChangeArrowheads="1"/>
          </p:cNvSpPr>
          <p:nvPr/>
        </p:nvSpPr>
        <p:spPr bwMode="auto">
          <a:xfrm>
            <a:off x="304800" y="304800"/>
            <a:ext cx="6934200" cy="2438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zh-CN" altLang="en-US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684213" y="404813"/>
            <a:ext cx="33829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ea typeface="华文新魏" pitchFamily="2" charset="-122"/>
              </a:rPr>
              <a:t>梦想的力量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684213" y="893763"/>
            <a:ext cx="67675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ea typeface="华文新魏" pitchFamily="2" charset="-122"/>
              </a:rPr>
              <a:t>当我充满自信地，朝着梦想的方向迈进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684213" y="1470025"/>
            <a:ext cx="63357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ea typeface="华文新魏" pitchFamily="2" charset="-122"/>
              </a:rPr>
              <a:t>并且毫不畏惧地，过着我理想中的生活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684213" y="1973263"/>
            <a:ext cx="59753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ea typeface="华文新魏" pitchFamily="2" charset="-122"/>
              </a:rPr>
              <a:t>成功，会在不期然间忽然降临！</a:t>
            </a:r>
          </a:p>
        </p:txBody>
      </p:sp>
    </p:spTree>
    <p:custDataLst>
      <p:tags r:id="rId1"/>
    </p:custDataLst>
  </p:cSld>
  <p:clrMapOvr>
    <a:masterClrMapping/>
  </p:clrMapOvr>
  <p:transition advTm="1173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  <p:bldP spid="18436" grpId="0"/>
      <p:bldP spid="18437" grpId="0"/>
      <p:bldP spid="1843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%5Bwallco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457200" y="152400"/>
            <a:ext cx="80010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800" b="1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zh-CN" sz="2800" b="1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、与雄心壮志相伴而来的，应老老实实循环渐进的学习方法。——华罗庚</a:t>
            </a:r>
          </a:p>
          <a:p>
            <a:pPr eaLnBrk="0" hangingPunct="0"/>
            <a:r>
              <a:rPr lang="en-US" altLang="zh-CN" sz="2800" b="1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zh-CN" sz="2800" b="1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、惟有学习，不断地学习，才能使人聪明，惟有努力，不断地努力，才会出现才能。——华罗庚</a:t>
            </a:r>
          </a:p>
          <a:p>
            <a:pPr eaLnBrk="0" hangingPunct="0"/>
            <a:r>
              <a:rPr lang="en-US" altLang="zh-CN" sz="2800" b="1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zh-CN" sz="2800" b="1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、聪明出于勤奋，天才在于积累。——华罗庚</a:t>
            </a:r>
          </a:p>
          <a:p>
            <a:pPr eaLnBrk="0" hangingPunct="0"/>
            <a:r>
              <a:rPr lang="en-US" altLang="zh-CN" sz="2800" b="1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zh-CN" sz="2800" b="1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、应当随时学习，学习一切；应该集中全力，以求知道得更多，知道一切。——高尔基</a:t>
            </a:r>
          </a:p>
          <a:p>
            <a:pPr eaLnBrk="0" hangingPunct="0"/>
            <a:r>
              <a:rPr lang="en-US" altLang="zh-CN" sz="2800" b="1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zh-CN" sz="2800" b="1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、学习永远不晚。——高尔基</a:t>
            </a:r>
          </a:p>
          <a:p>
            <a:pPr eaLnBrk="0" hangingPunct="0"/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 advTm="8031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30"/>
          <p:cNvSpPr>
            <a:spLocks noChangeArrowheads="1"/>
          </p:cNvSpPr>
          <p:nvPr/>
        </p:nvSpPr>
        <p:spPr bwMode="auto">
          <a:xfrm>
            <a:off x="315913" y="1698625"/>
            <a:ext cx="8648700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zh-CN" sz="3200" b="1" dirty="0">
                <a:ea typeface="华文中宋" pitchFamily="2" charset="-122"/>
              </a:rPr>
              <a:t>        </a:t>
            </a:r>
            <a:r>
              <a:rPr lang="zh-CN" altLang="en-US" sz="3200" b="1" dirty="0">
                <a:ea typeface="华文中宋" pitchFamily="2" charset="-122"/>
              </a:rPr>
              <a:t>从课文的题目中，你了解到什么？如果让你来写，你会写什么？</a:t>
            </a:r>
          </a:p>
        </p:txBody>
      </p:sp>
    </p:spTree>
    <p:extLst>
      <p:ext uri="{BB962C8B-B14F-4D97-AF65-F5344CB8AC3E}">
        <p14:creationId xmlns:p14="http://schemas.microsoft.com/office/powerpoint/2010/main" val="98300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298575" y="3090863"/>
            <a:ext cx="1081088" cy="2301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00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00" kern="0" dirty="0">
                <a:solidFill>
                  <a:sysClr val="window" lastClr="FFFFFF"/>
                </a:solidFill>
              </a:rPr>
              <a:t>模板下载：</a:t>
            </a:r>
            <a:r>
              <a:rPr lang="en-US" altLang="zh-CN" sz="100" kern="0" dirty="0">
                <a:solidFill>
                  <a:sysClr val="window" lastClr="FFFFFF"/>
                </a:solidFill>
              </a:rPr>
              <a:t>www.1ppt.com/moban/     </a:t>
            </a:r>
            <a:r>
              <a:rPr lang="zh-CN" altLang="en-US" sz="100" kern="0" dirty="0">
                <a:solidFill>
                  <a:sysClr val="window" lastClr="FFFFFF"/>
                </a:solidFill>
              </a:rPr>
              <a:t>行业</a:t>
            </a:r>
            <a:r>
              <a:rPr lang="en-US" altLang="zh-CN" sz="100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00" kern="0" dirty="0">
                <a:solidFill>
                  <a:sysClr val="window" lastClr="FFFFFF"/>
                </a:solidFill>
              </a:rPr>
              <a:t>模板：</a:t>
            </a:r>
            <a:r>
              <a:rPr lang="en-US" altLang="zh-CN" sz="100" kern="0" dirty="0">
                <a:solidFill>
                  <a:sysClr val="window" lastClr="FFFFFF"/>
                </a:solidFill>
              </a:rPr>
              <a:t>www.1ppt.com/hangye/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" kern="0" dirty="0">
                <a:solidFill>
                  <a:sysClr val="window" lastClr="FFFFFF"/>
                </a:solidFill>
              </a:rPr>
              <a:t>节日</a:t>
            </a:r>
            <a:r>
              <a:rPr lang="en-US" altLang="zh-CN" sz="100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00" kern="0" dirty="0">
                <a:solidFill>
                  <a:sysClr val="window" lastClr="FFFFFF"/>
                </a:solidFill>
              </a:rPr>
              <a:t>模板：</a:t>
            </a:r>
            <a:r>
              <a:rPr lang="en-US" altLang="zh-CN" sz="100" kern="0" dirty="0">
                <a:solidFill>
                  <a:sysClr val="window" lastClr="FFFFFF"/>
                </a:solidFill>
              </a:rPr>
              <a:t>www.1ppt.com/jieri/           PPT</a:t>
            </a:r>
            <a:r>
              <a:rPr lang="zh-CN" altLang="en-US" sz="100" kern="0" dirty="0">
                <a:solidFill>
                  <a:sysClr val="window" lastClr="FFFFFF"/>
                </a:solidFill>
              </a:rPr>
              <a:t>素材下载：</a:t>
            </a:r>
            <a:r>
              <a:rPr lang="en-US" altLang="zh-CN" sz="100" kern="0" dirty="0">
                <a:solidFill>
                  <a:sysClr val="window" lastClr="FFFFFF"/>
                </a:solidFill>
              </a:rPr>
              <a:t>www.1ppt.com/sucai/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00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00" kern="0" dirty="0">
                <a:solidFill>
                  <a:sysClr val="window" lastClr="FFFFFF"/>
                </a:solidFill>
              </a:rPr>
              <a:t>背景图片：</a:t>
            </a:r>
            <a:r>
              <a:rPr lang="en-US" altLang="zh-CN" sz="100" kern="0" dirty="0">
                <a:solidFill>
                  <a:sysClr val="window" lastClr="FFFFFF"/>
                </a:solidFill>
              </a:rPr>
              <a:t>www.1ppt.com/beijing/      PPT</a:t>
            </a:r>
            <a:r>
              <a:rPr lang="zh-CN" altLang="en-US" sz="100" kern="0" dirty="0">
                <a:solidFill>
                  <a:sysClr val="window" lastClr="FFFFFF"/>
                </a:solidFill>
              </a:rPr>
              <a:t>图表下载：</a:t>
            </a:r>
            <a:r>
              <a:rPr lang="en-US" altLang="zh-CN" sz="100" kern="0" dirty="0">
                <a:solidFill>
                  <a:sysClr val="window" lastClr="FFFFFF"/>
                </a:solidFill>
              </a:rPr>
              <a:t>www.1ppt.com/tubiao/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" kern="0" dirty="0">
                <a:solidFill>
                  <a:sysClr val="window" lastClr="FFFFFF"/>
                </a:solidFill>
              </a:rPr>
              <a:t>优秀</a:t>
            </a:r>
            <a:r>
              <a:rPr lang="en-US" altLang="zh-CN" sz="100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00" kern="0" dirty="0">
                <a:solidFill>
                  <a:sysClr val="window" lastClr="FFFFFF"/>
                </a:solidFill>
              </a:rPr>
              <a:t>下载：</a:t>
            </a:r>
            <a:r>
              <a:rPr lang="en-US" altLang="zh-CN" sz="100" kern="0" dirty="0">
                <a:solidFill>
                  <a:sysClr val="window" lastClr="FFFFFF"/>
                </a:solidFill>
              </a:rPr>
              <a:t>www.1ppt.com/xiazai/        PPT</a:t>
            </a:r>
            <a:r>
              <a:rPr lang="zh-CN" altLang="en-US" sz="100" kern="0" dirty="0">
                <a:solidFill>
                  <a:sysClr val="window" lastClr="FFFFFF"/>
                </a:solidFill>
              </a:rPr>
              <a:t>教程： </a:t>
            </a:r>
            <a:r>
              <a:rPr lang="en-US" altLang="zh-CN" sz="100" kern="0" dirty="0">
                <a:solidFill>
                  <a:sysClr val="window" lastClr="FFFFFF"/>
                </a:solidFill>
              </a:rPr>
              <a:t>www.1ppt.com/powerpoint/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00" kern="0" dirty="0">
                <a:solidFill>
                  <a:sysClr val="window" lastClr="FFFFFF"/>
                </a:solidFill>
              </a:rPr>
              <a:t>Word</a:t>
            </a:r>
            <a:r>
              <a:rPr lang="zh-CN" altLang="en-US" sz="100" kern="0" dirty="0">
                <a:solidFill>
                  <a:sysClr val="window" lastClr="FFFFFF"/>
                </a:solidFill>
              </a:rPr>
              <a:t>教程： </a:t>
            </a:r>
            <a:r>
              <a:rPr lang="en-US" altLang="zh-CN" sz="100" kern="0" dirty="0">
                <a:solidFill>
                  <a:sysClr val="window" lastClr="FFFFFF"/>
                </a:solidFill>
              </a:rPr>
              <a:t>www.1ppt.com/word/              Excel</a:t>
            </a:r>
            <a:r>
              <a:rPr lang="zh-CN" altLang="en-US" sz="100" kern="0" dirty="0">
                <a:solidFill>
                  <a:sysClr val="window" lastClr="FFFFFF"/>
                </a:solidFill>
              </a:rPr>
              <a:t>教程：</a:t>
            </a:r>
            <a:r>
              <a:rPr lang="en-US" altLang="zh-CN" sz="100" kern="0" dirty="0">
                <a:solidFill>
                  <a:sysClr val="window" lastClr="FFFFFF"/>
                </a:solidFill>
              </a:rPr>
              <a:t>www.1ppt.com/excel/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" kern="0" dirty="0">
                <a:solidFill>
                  <a:sysClr val="window" lastClr="FFFFFF"/>
                </a:solidFill>
              </a:rPr>
              <a:t>资料下载：</a:t>
            </a:r>
            <a:r>
              <a:rPr lang="en-US" altLang="zh-CN" sz="100" kern="0" dirty="0">
                <a:solidFill>
                  <a:sysClr val="window" lastClr="FFFFFF"/>
                </a:solidFill>
              </a:rPr>
              <a:t>www.1ppt.com/ziliao/                PPT</a:t>
            </a:r>
            <a:r>
              <a:rPr lang="zh-CN" altLang="en-US" sz="100" kern="0" dirty="0">
                <a:solidFill>
                  <a:sysClr val="window" lastClr="FFFFFF"/>
                </a:solidFill>
              </a:rPr>
              <a:t>课件下载：</a:t>
            </a:r>
            <a:r>
              <a:rPr lang="en-US" altLang="zh-CN" sz="100" kern="0" dirty="0">
                <a:solidFill>
                  <a:sysClr val="window" lastClr="FFFFFF"/>
                </a:solidFill>
              </a:rPr>
              <a:t>www.1ppt.com/kejian/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" kern="0" dirty="0">
                <a:solidFill>
                  <a:sysClr val="window" lastClr="FFFFFF"/>
                </a:solidFill>
              </a:rPr>
              <a:t>范文下载：</a:t>
            </a:r>
            <a:r>
              <a:rPr lang="en-US" altLang="zh-CN" sz="100" kern="0" dirty="0">
                <a:solidFill>
                  <a:sysClr val="window" lastClr="FFFFFF"/>
                </a:solidFill>
              </a:rPr>
              <a:t>www.1ppt.com/fanwen/             </a:t>
            </a:r>
            <a:r>
              <a:rPr lang="zh-CN" altLang="en-US" sz="100" kern="0" dirty="0">
                <a:solidFill>
                  <a:sysClr val="window" lastClr="FFFFFF"/>
                </a:solidFill>
              </a:rPr>
              <a:t>试卷下载：</a:t>
            </a:r>
            <a:r>
              <a:rPr lang="en-US" altLang="zh-CN" sz="100" kern="0" dirty="0">
                <a:solidFill>
                  <a:sysClr val="window" lastClr="FFFFFF"/>
                </a:solidFill>
              </a:rPr>
              <a:t>www.1ppt.com/shiti/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" kern="0" dirty="0">
                <a:solidFill>
                  <a:sysClr val="window" lastClr="FFFFFF"/>
                </a:solidFill>
              </a:rPr>
              <a:t>教案下载：</a:t>
            </a:r>
            <a:r>
              <a:rPr lang="en-US" altLang="zh-CN" sz="100" kern="0" dirty="0">
                <a:solidFill>
                  <a:sysClr val="window" lastClr="FFFFFF"/>
                </a:solidFill>
              </a:rPr>
              <a:t>www.1ppt.com/jiaoan/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00" kern="0" dirty="0">
                <a:solidFill>
                  <a:sysClr val="window" lastClr="FFFFFF"/>
                </a:solidFill>
              </a:rPr>
              <a:t> </a:t>
            </a:r>
            <a:endParaRPr lang="zh-CN" altLang="en-US" sz="100" kern="0" dirty="0">
              <a:solidFill>
                <a:sysClr val="window" lastClr="FFFFFF"/>
              </a:solidFill>
            </a:endParaRPr>
          </a:p>
        </p:txBody>
      </p:sp>
      <p:pic>
        <p:nvPicPr>
          <p:cNvPr id="17411" name="Picture 1028" descr="ea_200411211404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260350"/>
            <a:ext cx="3943350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Rectangle 1029"/>
          <p:cNvSpPr>
            <a:spLocks noChangeArrowheads="1"/>
          </p:cNvSpPr>
          <p:nvPr/>
        </p:nvSpPr>
        <p:spPr bwMode="auto">
          <a:xfrm>
            <a:off x="4356100" y="620713"/>
            <a:ext cx="430371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sz="3200" b="1" dirty="0">
                <a:latin typeface="华文中宋" pitchFamily="2" charset="-122"/>
                <a:ea typeface="华文中宋" pitchFamily="2" charset="-122"/>
              </a:rPr>
              <a:t>      </a:t>
            </a:r>
            <a:r>
              <a:rPr lang="zh-CN" altLang="en-US" sz="3200" b="1" dirty="0">
                <a:latin typeface="华文中宋" pitchFamily="2" charset="-122"/>
                <a:ea typeface="华文中宋" pitchFamily="2" charset="-122"/>
              </a:rPr>
              <a:t>作者通过写学会了爬树来体现爬树的乐趣 </a:t>
            </a:r>
          </a:p>
        </p:txBody>
      </p:sp>
      <p:sp>
        <p:nvSpPr>
          <p:cNvPr id="17413" name="Rectangle 1030"/>
          <p:cNvSpPr>
            <a:spLocks noChangeArrowheads="1"/>
          </p:cNvSpPr>
          <p:nvPr/>
        </p:nvSpPr>
        <p:spPr bwMode="auto">
          <a:xfrm>
            <a:off x="4356100" y="2852738"/>
            <a:ext cx="431641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sz="3200" b="1">
                <a:latin typeface="华文中宋" pitchFamily="2" charset="-122"/>
                <a:ea typeface="华文中宋" pitchFamily="2" charset="-122"/>
              </a:rPr>
              <a:t>      </a:t>
            </a:r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知道这是一篇写事的文章 </a:t>
            </a:r>
          </a:p>
        </p:txBody>
      </p:sp>
      <p:sp>
        <p:nvSpPr>
          <p:cNvPr id="17414" name="Rectangle 1031"/>
          <p:cNvSpPr>
            <a:spLocks noChangeArrowheads="1"/>
          </p:cNvSpPr>
          <p:nvPr/>
        </p:nvSpPr>
        <p:spPr bwMode="auto">
          <a:xfrm>
            <a:off x="4356100" y="4797425"/>
            <a:ext cx="446405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sz="3200" b="1">
                <a:latin typeface="华文中宋" pitchFamily="2" charset="-122"/>
                <a:ea typeface="华文中宋" pitchFamily="2" charset="-122"/>
              </a:rPr>
              <a:t>      </a:t>
            </a:r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如果让我来写，我会想像写爸爸教我如何爬树 </a:t>
            </a:r>
          </a:p>
        </p:txBody>
      </p:sp>
    </p:spTree>
    <p:extLst>
      <p:ext uri="{BB962C8B-B14F-4D97-AF65-F5344CB8AC3E}">
        <p14:creationId xmlns:p14="http://schemas.microsoft.com/office/powerpoint/2010/main" val="329338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250825" y="2751138"/>
            <a:ext cx="8642350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zh-CN" sz="3200" b="1">
                <a:ea typeface="华文中宋" pitchFamily="2" charset="-122"/>
              </a:rPr>
              <a:t>       </a:t>
            </a:r>
            <a:r>
              <a:rPr lang="zh-CN" altLang="en-US" sz="3200" b="1">
                <a:ea typeface="华文中宋" pitchFamily="2" charset="-122"/>
              </a:rPr>
              <a:t>请大家自由读课文，读准字音，说说课文主要讲了什么。</a:t>
            </a:r>
          </a:p>
        </p:txBody>
      </p:sp>
    </p:spTree>
    <p:extLst>
      <p:ext uri="{BB962C8B-B14F-4D97-AF65-F5344CB8AC3E}">
        <p14:creationId xmlns:p14="http://schemas.microsoft.com/office/powerpoint/2010/main" val="366552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684213" y="765175"/>
            <a:ext cx="7775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3200" b="1">
                <a:ea typeface="华文中宋" pitchFamily="2" charset="-122"/>
              </a:rPr>
              <a:t>读准下列词语的读音</a:t>
            </a:r>
          </a:p>
        </p:txBody>
      </p:sp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179388" y="1916113"/>
            <a:ext cx="8713787" cy="368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sz="3200" b="1">
                <a:latin typeface="华文中宋" pitchFamily="2" charset="-122"/>
                <a:ea typeface="华文中宋" pitchFamily="2" charset="-122"/>
              </a:rPr>
              <a:t>         </a:t>
            </a:r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水渠 </a:t>
            </a:r>
            <a:r>
              <a:rPr lang="en-US" altLang="zh-CN" sz="2800" b="1">
                <a:latin typeface="华文中宋" pitchFamily="2" charset="-122"/>
                <a:ea typeface="华文中宋" pitchFamily="2" charset="-122"/>
              </a:rPr>
              <a:t>qú</a:t>
            </a:r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　桧 </a:t>
            </a:r>
            <a:r>
              <a:rPr lang="en-US" altLang="en-US" sz="2800" b="1"/>
              <a:t>ɡ</a:t>
            </a:r>
            <a:r>
              <a:rPr lang="en-US" altLang="zh-CN" sz="2800" b="1">
                <a:latin typeface="华文中宋" pitchFamily="2" charset="-122"/>
                <a:ea typeface="华文中宋" pitchFamily="2" charset="-122"/>
              </a:rPr>
              <a:t>uì </a:t>
            </a:r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树 　槭 </a:t>
            </a:r>
            <a:r>
              <a:rPr lang="en-US" altLang="zh-CN" sz="2800" b="1">
                <a:latin typeface="华文中宋" pitchFamily="2" charset="-122"/>
                <a:ea typeface="华文中宋" pitchFamily="2" charset="-122"/>
              </a:rPr>
              <a:t>qì </a:t>
            </a:r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树 　</a:t>
            </a:r>
          </a:p>
          <a:p>
            <a:endParaRPr lang="zh-CN" altLang="en-US" sz="3200" b="1">
              <a:latin typeface="华文中宋" pitchFamily="2" charset="-122"/>
              <a:ea typeface="华文中宋" pitchFamily="2" charset="-122"/>
            </a:endParaRPr>
          </a:p>
          <a:p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         凹 </a:t>
            </a:r>
            <a:r>
              <a:rPr lang="en-US" altLang="zh-CN" sz="2800" b="1">
                <a:latin typeface="宋体" pitchFamily="2" charset="-122"/>
              </a:rPr>
              <a:t>ā</a:t>
            </a:r>
            <a:r>
              <a:rPr lang="en-US" altLang="zh-CN" sz="2800" b="1">
                <a:latin typeface="华文中宋" pitchFamily="2" charset="-122"/>
                <a:ea typeface="华文中宋" pitchFamily="2" charset="-122"/>
              </a:rPr>
              <a:t>o </a:t>
            </a:r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进去　恍 </a:t>
            </a:r>
            <a:r>
              <a:rPr lang="en-US" altLang="zh-CN" sz="2800" b="1">
                <a:latin typeface="华文中宋" pitchFamily="2" charset="-122"/>
                <a:ea typeface="华文中宋" pitchFamily="2" charset="-122"/>
              </a:rPr>
              <a:t>hu</a:t>
            </a:r>
            <a:r>
              <a:rPr lang="en-US" altLang="zh-CN" sz="2800" b="1">
                <a:latin typeface="宋体" pitchFamily="2" charset="-122"/>
              </a:rPr>
              <a:t>ǎ</a:t>
            </a:r>
            <a:r>
              <a:rPr lang="en-US" altLang="zh-CN" sz="2800" b="1">
                <a:latin typeface="华文中宋" pitchFamily="2" charset="-122"/>
                <a:ea typeface="华文中宋" pitchFamily="2" charset="-122"/>
              </a:rPr>
              <a:t>n</a:t>
            </a:r>
            <a:r>
              <a:rPr lang="en-US" altLang="zh-CN" sz="2800" b="1"/>
              <a:t>ɡ </a:t>
            </a:r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惚 </a:t>
            </a:r>
            <a:r>
              <a:rPr lang="en-US" altLang="zh-CN" sz="2800" b="1">
                <a:latin typeface="华文中宋" pitchFamily="2" charset="-122"/>
                <a:ea typeface="华文中宋" pitchFamily="2" charset="-122"/>
              </a:rPr>
              <a:t>hū</a:t>
            </a:r>
          </a:p>
          <a:p>
            <a:endParaRPr lang="en-US" altLang="zh-CN" sz="2800" b="1">
              <a:latin typeface="华文中宋" pitchFamily="2" charset="-122"/>
              <a:ea typeface="华文中宋" pitchFamily="2" charset="-122"/>
            </a:endParaRPr>
          </a:p>
          <a:p>
            <a:r>
              <a:rPr lang="en-US" altLang="zh-CN" sz="2800" b="1">
                <a:latin typeface="华文中宋" pitchFamily="2" charset="-122"/>
                <a:ea typeface="华文中宋" pitchFamily="2" charset="-122"/>
              </a:rPr>
              <a:t>          </a:t>
            </a:r>
            <a:r>
              <a:rPr lang="zh-CN" altLang="en-US" sz="2800" b="1">
                <a:latin typeface="华文中宋" pitchFamily="2" charset="-122"/>
                <a:ea typeface="华文中宋" pitchFamily="2" charset="-122"/>
              </a:rPr>
              <a:t>护膝  盘算  注视  树杈  胸脯  热身赛 </a:t>
            </a:r>
          </a:p>
          <a:p>
            <a:endParaRPr lang="zh-CN" altLang="en-US" sz="2800" b="1">
              <a:latin typeface="华文中宋" pitchFamily="2" charset="-122"/>
              <a:ea typeface="华文中宋" pitchFamily="2" charset="-122"/>
            </a:endParaRPr>
          </a:p>
          <a:p>
            <a:r>
              <a:rPr lang="zh-CN" altLang="en-US" sz="2800" b="1">
                <a:latin typeface="华文中宋" pitchFamily="2" charset="-122"/>
                <a:ea typeface="华文中宋" pitchFamily="2" charset="-122"/>
              </a:rPr>
              <a:t>        莫名其妙  熟门熟路  大呼小叫  恍恍惚惚 </a:t>
            </a:r>
          </a:p>
          <a:p>
            <a:endParaRPr lang="en-US" altLang="zh-CN" sz="2800" b="1">
              <a:latin typeface="华文中宋" pitchFamily="2" charset="-122"/>
              <a:ea typeface="华文中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1140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179388" y="306388"/>
            <a:ext cx="87852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sz="3200" b="1">
                <a:ea typeface="华文中宋" pitchFamily="2" charset="-122"/>
              </a:rPr>
              <a:t>        </a:t>
            </a:r>
            <a:r>
              <a:rPr lang="zh-CN" altLang="en-US" sz="3200" b="1">
                <a:ea typeface="华文中宋" pitchFamily="2" charset="-122"/>
              </a:rPr>
              <a:t>说说课文主要讲了什么？是怎样讲的？分别在哪些自然段？</a:t>
            </a:r>
          </a:p>
        </p:txBody>
      </p:sp>
      <p:sp>
        <p:nvSpPr>
          <p:cNvPr id="20483" name="Rectangle 5"/>
          <p:cNvSpPr>
            <a:spLocks noChangeArrowheads="1"/>
          </p:cNvSpPr>
          <p:nvPr/>
        </p:nvSpPr>
        <p:spPr bwMode="auto">
          <a:xfrm>
            <a:off x="1547813" y="1628775"/>
            <a:ext cx="58959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66"/>
                </a:solidFill>
                <a:ea typeface="黑体" pitchFamily="2" charset="-122"/>
              </a:rPr>
              <a:t>叙述了爸爸带自己去爬树的经过</a:t>
            </a:r>
          </a:p>
        </p:txBody>
      </p:sp>
      <p:sp>
        <p:nvSpPr>
          <p:cNvPr id="20484" name="AutoShape 6"/>
          <p:cNvSpPr>
            <a:spLocks noChangeArrowheads="1"/>
          </p:cNvSpPr>
          <p:nvPr/>
        </p:nvSpPr>
        <p:spPr bwMode="auto">
          <a:xfrm>
            <a:off x="179388" y="3429000"/>
            <a:ext cx="2197100" cy="896938"/>
          </a:xfrm>
          <a:prstGeom prst="rightArrowCallout">
            <a:avLst>
              <a:gd name="adj1" fmla="val 25000"/>
              <a:gd name="adj2" fmla="val 25000"/>
              <a:gd name="adj3" fmla="val 40826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85" name="Text Box 7"/>
          <p:cNvSpPr txBox="1">
            <a:spLocks noChangeArrowheads="1"/>
          </p:cNvSpPr>
          <p:nvPr/>
        </p:nvSpPr>
        <p:spPr bwMode="auto">
          <a:xfrm>
            <a:off x="179388" y="3571875"/>
            <a:ext cx="147796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爬树前</a:t>
            </a:r>
          </a:p>
        </p:txBody>
      </p:sp>
      <p:sp>
        <p:nvSpPr>
          <p:cNvPr id="20486" name="AutoShape 8"/>
          <p:cNvSpPr>
            <a:spLocks noChangeArrowheads="1"/>
          </p:cNvSpPr>
          <p:nvPr/>
        </p:nvSpPr>
        <p:spPr bwMode="auto">
          <a:xfrm>
            <a:off x="2447925" y="3429000"/>
            <a:ext cx="2303463" cy="896938"/>
          </a:xfrm>
          <a:prstGeom prst="rightArrowCallout">
            <a:avLst>
              <a:gd name="adj1" fmla="val 25000"/>
              <a:gd name="adj2" fmla="val 25000"/>
              <a:gd name="adj3" fmla="val 42802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87" name="Text Box 9"/>
          <p:cNvSpPr txBox="1">
            <a:spLocks noChangeArrowheads="1"/>
          </p:cNvSpPr>
          <p:nvPr/>
        </p:nvSpPr>
        <p:spPr bwMode="auto">
          <a:xfrm>
            <a:off x="2447925" y="3284538"/>
            <a:ext cx="16573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第一次爬   树</a:t>
            </a:r>
          </a:p>
        </p:txBody>
      </p:sp>
      <p:sp>
        <p:nvSpPr>
          <p:cNvPr id="20488" name="AutoShape 10"/>
          <p:cNvSpPr>
            <a:spLocks noChangeArrowheads="1"/>
          </p:cNvSpPr>
          <p:nvPr/>
        </p:nvSpPr>
        <p:spPr bwMode="auto">
          <a:xfrm>
            <a:off x="4824413" y="3429000"/>
            <a:ext cx="2376487" cy="896938"/>
          </a:xfrm>
          <a:prstGeom prst="rightArrowCallout">
            <a:avLst>
              <a:gd name="adj1" fmla="val 25000"/>
              <a:gd name="adj2" fmla="val 25000"/>
              <a:gd name="adj3" fmla="val 44159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89" name="Text Box 11"/>
          <p:cNvSpPr txBox="1">
            <a:spLocks noChangeArrowheads="1"/>
          </p:cNvSpPr>
          <p:nvPr/>
        </p:nvSpPr>
        <p:spPr bwMode="auto">
          <a:xfrm>
            <a:off x="4824413" y="3284538"/>
            <a:ext cx="16573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第二次爬   树</a:t>
            </a:r>
          </a:p>
        </p:txBody>
      </p:sp>
      <p:sp>
        <p:nvSpPr>
          <p:cNvPr id="20490" name="Text Box 12"/>
          <p:cNvSpPr txBox="1">
            <a:spLocks noChangeArrowheads="1"/>
          </p:cNvSpPr>
          <p:nvPr/>
        </p:nvSpPr>
        <p:spPr bwMode="auto">
          <a:xfrm>
            <a:off x="7307263" y="3571875"/>
            <a:ext cx="1657350" cy="588963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爬树后</a:t>
            </a:r>
          </a:p>
        </p:txBody>
      </p:sp>
      <p:sp>
        <p:nvSpPr>
          <p:cNvPr id="20491" name="Line 14"/>
          <p:cNvSpPr>
            <a:spLocks noChangeShapeType="1"/>
          </p:cNvSpPr>
          <p:nvPr/>
        </p:nvSpPr>
        <p:spPr bwMode="auto">
          <a:xfrm>
            <a:off x="755650" y="4365625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92" name="Oval 15"/>
          <p:cNvSpPr>
            <a:spLocks noChangeArrowheads="1"/>
          </p:cNvSpPr>
          <p:nvPr/>
        </p:nvSpPr>
        <p:spPr bwMode="auto">
          <a:xfrm>
            <a:off x="323850" y="4941888"/>
            <a:ext cx="863600" cy="5032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1"/>
              <a:t>1-5</a:t>
            </a:r>
          </a:p>
        </p:txBody>
      </p:sp>
      <p:sp>
        <p:nvSpPr>
          <p:cNvPr id="20493" name="Line 16"/>
          <p:cNvSpPr>
            <a:spLocks noChangeShapeType="1"/>
          </p:cNvSpPr>
          <p:nvPr/>
        </p:nvSpPr>
        <p:spPr bwMode="auto">
          <a:xfrm>
            <a:off x="3203575" y="4365625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94" name="Oval 17"/>
          <p:cNvSpPr>
            <a:spLocks noChangeArrowheads="1"/>
          </p:cNvSpPr>
          <p:nvPr/>
        </p:nvSpPr>
        <p:spPr bwMode="auto">
          <a:xfrm>
            <a:off x="2771775" y="4941888"/>
            <a:ext cx="863600" cy="5032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1"/>
              <a:t>6-12</a:t>
            </a:r>
          </a:p>
        </p:txBody>
      </p:sp>
      <p:sp>
        <p:nvSpPr>
          <p:cNvPr id="20495" name="Line 18"/>
          <p:cNvSpPr>
            <a:spLocks noChangeShapeType="1"/>
          </p:cNvSpPr>
          <p:nvPr/>
        </p:nvSpPr>
        <p:spPr bwMode="auto">
          <a:xfrm>
            <a:off x="5580063" y="4365625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96" name="Oval 19"/>
          <p:cNvSpPr>
            <a:spLocks noChangeArrowheads="1"/>
          </p:cNvSpPr>
          <p:nvPr/>
        </p:nvSpPr>
        <p:spPr bwMode="auto">
          <a:xfrm>
            <a:off x="5148263" y="4941888"/>
            <a:ext cx="863600" cy="5032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1"/>
              <a:t>13-22</a:t>
            </a:r>
          </a:p>
        </p:txBody>
      </p:sp>
      <p:sp>
        <p:nvSpPr>
          <p:cNvPr id="20497" name="Line 20"/>
          <p:cNvSpPr>
            <a:spLocks noChangeShapeType="1"/>
          </p:cNvSpPr>
          <p:nvPr/>
        </p:nvSpPr>
        <p:spPr bwMode="auto">
          <a:xfrm>
            <a:off x="8027988" y="4292600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98" name="Oval 21"/>
          <p:cNvSpPr>
            <a:spLocks noChangeArrowheads="1"/>
          </p:cNvSpPr>
          <p:nvPr/>
        </p:nvSpPr>
        <p:spPr bwMode="auto">
          <a:xfrm>
            <a:off x="7596188" y="4868863"/>
            <a:ext cx="863600" cy="5032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1"/>
              <a:t>23-24</a:t>
            </a:r>
          </a:p>
        </p:txBody>
      </p:sp>
    </p:spTree>
    <p:extLst>
      <p:ext uri="{BB962C8B-B14F-4D97-AF65-F5344CB8AC3E}">
        <p14:creationId xmlns:p14="http://schemas.microsoft.com/office/powerpoint/2010/main" val="152273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035003"/>
          <p:cNvPicPr>
            <a:picLocks noChangeAspect="1" noChangeArrowheads="1"/>
          </p:cNvPicPr>
          <p:nvPr/>
        </p:nvPicPr>
        <p:blipFill>
          <a:blip r:embed="rId3" cstate="print">
            <a:lum brigh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838200" y="1295400"/>
            <a:ext cx="7696200" cy="393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默读课文：</a:t>
            </a:r>
          </a:p>
          <a:p>
            <a:pPr>
              <a:defRPr/>
            </a:pP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1.</a:t>
            </a:r>
            <a:r>
              <a:rPr lang="zh-CN" altLang="en-US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划出</a:t>
            </a:r>
            <a:r>
              <a:rPr lang="zh-CN" altLang="en-US" sz="3200" b="1" dirty="0">
                <a:solidFill>
                  <a:srgbClr val="FF0000"/>
                </a:solidFill>
                <a:latin typeface="Arial"/>
                <a:ea typeface="楷体_GB2312" pitchFamily="49" charset="-122"/>
              </a:rPr>
              <a:t>“</a:t>
            </a:r>
            <a:r>
              <a:rPr lang="zh-CN" altLang="en-US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我</a:t>
            </a:r>
            <a:r>
              <a:rPr lang="zh-CN" altLang="en-US" sz="3200" b="1" dirty="0">
                <a:solidFill>
                  <a:srgbClr val="FF0000"/>
                </a:solidFill>
                <a:latin typeface="Arial"/>
                <a:ea typeface="楷体_GB2312" pitchFamily="49" charset="-122"/>
              </a:rPr>
              <a:t>”</a:t>
            </a:r>
            <a:r>
              <a:rPr lang="zh-CN" altLang="en-US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 两次爬树的语句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，对比着阅读，谈谈自己的发现。</a:t>
            </a:r>
          </a:p>
          <a:p>
            <a:pPr>
              <a:defRPr/>
            </a:pPr>
            <a:r>
              <a:rPr lang="zh-CN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    </a:t>
            </a:r>
            <a:r>
              <a:rPr lang="en-US" altLang="zh-CN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【</a:t>
            </a:r>
            <a:r>
              <a:rPr lang="zh-CN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提示：</a:t>
            </a:r>
            <a:r>
              <a:rPr lang="zh-CN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黑体" pitchFamily="2" charset="-122"/>
              </a:rPr>
              <a:t>“</a:t>
            </a:r>
            <a:r>
              <a:rPr lang="zh-CN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我</a:t>
            </a:r>
            <a:r>
              <a:rPr lang="zh-CN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黑体" pitchFamily="2" charset="-122"/>
              </a:rPr>
              <a:t>”</a:t>
            </a:r>
            <a:r>
              <a:rPr lang="zh-CN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第一次爬树的句子在</a:t>
            </a:r>
            <a:r>
              <a:rPr lang="en-US" altLang="zh-CN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6</a:t>
            </a:r>
            <a:r>
              <a:rPr lang="zh-CN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、</a:t>
            </a:r>
            <a:r>
              <a:rPr lang="en-US" altLang="zh-CN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8</a:t>
            </a:r>
            <a:r>
              <a:rPr lang="zh-CN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、</a:t>
            </a:r>
            <a:r>
              <a:rPr lang="en-US" altLang="zh-CN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9</a:t>
            </a:r>
            <a:r>
              <a:rPr lang="zh-CN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自然段中；第二次爬树的句子在第</a:t>
            </a:r>
            <a:r>
              <a:rPr lang="en-US" altLang="zh-CN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17</a:t>
            </a:r>
            <a:r>
              <a:rPr lang="zh-CN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自然段中。</a:t>
            </a:r>
            <a:r>
              <a:rPr lang="en-US" altLang="zh-CN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】</a:t>
            </a:r>
          </a:p>
          <a:p>
            <a:pPr>
              <a:defRPr/>
            </a:pP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    </a:t>
            </a:r>
          </a:p>
          <a:p>
            <a:pPr>
              <a:defRPr/>
            </a:pP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    2.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将</a:t>
            </a:r>
            <a:r>
              <a:rPr lang="zh-CN" altLang="en-US" sz="3200" b="1" dirty="0">
                <a:solidFill>
                  <a:srgbClr val="FF0000"/>
                </a:solidFill>
                <a:latin typeface="Arial"/>
                <a:ea typeface="楷体_GB2312" pitchFamily="49" charset="-122"/>
              </a:rPr>
              <a:t>“</a:t>
            </a:r>
            <a:r>
              <a:rPr lang="zh-CN" altLang="en-US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我</a:t>
            </a:r>
            <a:r>
              <a:rPr lang="zh-CN" altLang="en-US" sz="3200" b="1" dirty="0">
                <a:solidFill>
                  <a:srgbClr val="FF0000"/>
                </a:solidFill>
                <a:latin typeface="Arial"/>
                <a:ea typeface="楷体_GB2312" pitchFamily="49" charset="-122"/>
              </a:rPr>
              <a:t>”</a:t>
            </a:r>
            <a:r>
              <a:rPr lang="zh-CN" altLang="en-US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的爬树和爸爸的爬树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对比着阅读，谈谈自己的想法。</a:t>
            </a:r>
          </a:p>
          <a:p>
            <a:pPr>
              <a:defRPr/>
            </a:pPr>
            <a:r>
              <a:rPr lang="zh-CN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    </a:t>
            </a:r>
            <a:r>
              <a:rPr lang="en-US" altLang="zh-CN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【</a:t>
            </a:r>
            <a:r>
              <a:rPr lang="zh-CN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提示：爸爸先后两次爬树的句子分别在第</a:t>
            </a:r>
            <a:r>
              <a:rPr lang="en-US" altLang="zh-CN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11</a:t>
            </a:r>
            <a:r>
              <a:rPr lang="zh-CN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、</a:t>
            </a:r>
            <a:r>
              <a:rPr lang="en-US" altLang="zh-CN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17</a:t>
            </a:r>
            <a:r>
              <a:rPr lang="zh-CN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自然段中</a:t>
            </a:r>
            <a:r>
              <a:rPr lang="en-US" altLang="zh-CN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】</a:t>
            </a:r>
          </a:p>
        </p:txBody>
      </p:sp>
    </p:spTree>
    <p:extLst>
      <p:ext uri="{BB962C8B-B14F-4D97-AF65-F5344CB8AC3E}">
        <p14:creationId xmlns:p14="http://schemas.microsoft.com/office/powerpoint/2010/main" val="35487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03500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381000" y="381000"/>
            <a:ext cx="8305800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zh-CN" sz="2400" b="1" dirty="0">
                <a:ea typeface="楷体_GB2312" pitchFamily="49" charset="-122"/>
              </a:rPr>
              <a:t>       </a:t>
            </a:r>
            <a:r>
              <a:rPr lang="zh-CN" altLang="en-US" sz="2400" b="1" dirty="0">
                <a:ea typeface="楷体_GB2312" pitchFamily="49" charset="-122"/>
              </a:rPr>
              <a:t>我上去就爬，两只手抱紧了树身，两只脚也盘开时蹬在树干上，然后手脚一起用力慢慢往上蹭。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zh-CN" altLang="en-US" sz="2400" b="1" dirty="0">
                <a:ea typeface="楷体_GB2312" pitchFamily="49" charset="-122"/>
              </a:rPr>
              <a:t>      只是爬到上面，我不敢再爬了，抱住树干往下看，嘴里乱叫起来。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zh-CN" altLang="en-US" sz="2400" b="1" dirty="0">
                <a:ea typeface="楷体_GB2312" pitchFamily="49" charset="-122"/>
              </a:rPr>
              <a:t>       在爸爸的指导下，我紧张地爬上树杈，手死死地抓住，腿不顾一切地翻下去，肚皮和胸脯全都不敢松劲地贴在树身上</a:t>
            </a:r>
            <a:r>
              <a:rPr lang="en-US" altLang="zh-CN" sz="2400" b="1" dirty="0">
                <a:ea typeface="楷体_GB2312" pitchFamily="49" charset="-122"/>
              </a:rPr>
              <a:t>……</a:t>
            </a:r>
            <a:r>
              <a:rPr lang="zh-CN" altLang="en-US" sz="2400" b="1" dirty="0">
                <a:ea typeface="楷体_GB2312" pitchFamily="49" charset="-122"/>
              </a:rPr>
              <a:t>就这样爬上去，终于骑在了树杈的枝干上。足足用了十分钟，大概有八分钟是僵在树上吊着大喊救命</a:t>
            </a:r>
            <a:r>
              <a:rPr lang="en-US" altLang="zh-CN" sz="2400" b="1" dirty="0">
                <a:ea typeface="楷体_GB2312" pitchFamily="49" charset="-122"/>
              </a:rPr>
              <a:t>……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533400" y="3886200"/>
            <a:ext cx="8305800" cy="206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zh-CN" altLang="en-US" sz="2400" b="1">
                <a:ea typeface="楷体_GB2312" pitchFamily="49" charset="-122"/>
              </a:rPr>
              <a:t>       </a:t>
            </a:r>
            <a:r>
              <a:rPr lang="zh-CN" altLang="en-US" sz="2400" b="1">
                <a:ea typeface="黑体" pitchFamily="2" charset="-122"/>
              </a:rPr>
              <a:t>我慢慢地爬，常常紧伏在树身上一动不动，等力气有了再爬。不知怎么的，我越来越觉得身子底下的树干很亲切似的，我贴着它，抱着它，抓着它，好像是一个可以信赖的朋友；有时，还会觉得它是活的，而且很温暖，不像爬铁管那样令人发抖。抱着大树，我又感到自己是一只动物，我是一条小蜥蜴，爸爸是一只大猿猴。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1447800" y="4495800"/>
            <a:ext cx="3276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贴     抱     抓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7239000" y="2362200"/>
            <a:ext cx="53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贴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5334000" y="1143000"/>
            <a:ext cx="60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抱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7543800" y="1981200"/>
            <a:ext cx="53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抓</a:t>
            </a:r>
          </a:p>
        </p:txBody>
      </p:sp>
    </p:spTree>
    <p:extLst>
      <p:ext uri="{BB962C8B-B14F-4D97-AF65-F5344CB8AC3E}">
        <p14:creationId xmlns:p14="http://schemas.microsoft.com/office/powerpoint/2010/main" val="256353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4|1.4|1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8|2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1689</Words>
  <Application>Microsoft Office PowerPoint</Application>
  <PresentationFormat>全屏显示(4:3)</PresentationFormat>
  <Paragraphs>141</Paragraphs>
  <Slides>29</Slides>
  <Notes>27</Notes>
  <HiddenSlides>0</HiddenSlides>
  <MMClips>1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9" baseType="lpstr">
      <vt:lpstr>黑体</vt:lpstr>
      <vt:lpstr>华文新魏</vt:lpstr>
      <vt:lpstr>华文中宋</vt:lpstr>
      <vt:lpstr>楷体</vt:lpstr>
      <vt:lpstr>楷体_GB2312</vt:lpstr>
      <vt:lpstr>宋体</vt:lpstr>
      <vt:lpstr>微软雅黑</vt:lpstr>
      <vt:lpstr>Arial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精品教学课件精品教学课件精品教学课件精品教学课件</Manager>
  <Company>精品教学课件精品教学课件精品教学课件精品教学课件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精品教学课件精品教学课件精品教学课件精品教学课件</dc:title>
  <dc:subject>精品教学课件精品教学课件精品教学课件精品教学课件</dc:subject>
  <dc:creator>精品教学课件精品教学课件精品教学课件精品教学课件</dc:creator>
  <cp:keywords>精品教学课件精品教学课件精品教学课件精品教学课件</cp:keywords>
  <dc:description>精品教学课件精品教学课件精品教学课件精品教学课件</dc:description>
  <cp:lastModifiedBy>H</cp:lastModifiedBy>
  <cp:revision>6</cp:revision>
  <dcterms:created xsi:type="dcterms:W3CDTF">2015-03-29T03:27:30Z</dcterms:created>
  <dcterms:modified xsi:type="dcterms:W3CDTF">2019-02-13T14:35:46Z</dcterms:modified>
  <cp:category>精品教学课件精品教学课件精品教学课件精品教学课件</cp:category>
</cp:coreProperties>
</file>