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7" r:id="rId3"/>
    <p:sldId id="258" r:id="rId4"/>
    <p:sldId id="276" r:id="rId5"/>
    <p:sldId id="274" r:id="rId6"/>
    <p:sldId id="275" r:id="rId7"/>
    <p:sldId id="259" r:id="rId8"/>
    <p:sldId id="278" r:id="rId9"/>
    <p:sldId id="277" r:id="rId10"/>
    <p:sldId id="294" r:id="rId11"/>
    <p:sldId id="279" r:id="rId12"/>
    <p:sldId id="280" r:id="rId13"/>
    <p:sldId id="261" r:id="rId14"/>
    <p:sldId id="297" r:id="rId15"/>
    <p:sldId id="296" r:id="rId16"/>
    <p:sldId id="305" r:id="rId17"/>
    <p:sldId id="268" r:id="rId18"/>
    <p:sldId id="301" r:id="rId19"/>
    <p:sldId id="303" r:id="rId20"/>
    <p:sldId id="302" r:id="rId21"/>
    <p:sldId id="304" r:id="rId22"/>
    <p:sldId id="306" r:id="rId23"/>
    <p:sldId id="307" r:id="rId24"/>
    <p:sldId id="263" r:id="rId25"/>
    <p:sldId id="295" r:id="rId26"/>
    <p:sldId id="309" r:id="rId27"/>
    <p:sldId id="310" r:id="rId28"/>
    <p:sldId id="311" r:id="rId29"/>
    <p:sldId id="312" r:id="rId30"/>
    <p:sldId id="313" r:id="rId31"/>
    <p:sldId id="314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7F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87" d="100"/>
          <a:sy n="8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365B-3964-4DD7-8764-022480593EBC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29D44-5CC1-4CFC-9BF6-8EC6B2AC7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44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2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8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20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2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23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4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24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5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1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4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2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5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6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0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3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12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16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0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（一）复习字母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fld id="{DC32E9E3-24DC-4265-9B1D-B11B2892B75B}" type="slidenum">
              <a:rPr lang="zh-CN" altLang="en-US" sz="1200">
                <a:solidFill>
                  <a:prstClr val="black"/>
                </a:solidFill>
              </a:rPr>
              <a:t>18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62C6-92EC-4C19-AEC0-1B7AC1A41DE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62C6-92EC-4C19-AEC0-1B7AC1A41DE5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D359-01DA-4546-8416-7A2DDB32D8BB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1955-A2A3-403B-9936-D4AB26D66360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290F-DFC0-4AFF-83E8-0662DDCDBE4C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00E5-7795-4794-BD5F-DBC61E964980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6F6-5521-4454-9708-E53378986A31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BF1D-D165-411A-B3BB-A78D4BA1A291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AD71-2596-4183-8FFA-5E8B712E6D6B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6A81-A8AD-456F-96F1-18306C237D96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A500-9897-4A6B-AED7-FFBD61D91AC1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4D56-C638-4CF1-ADD6-7F13C7151774}" type="slidenum">
              <a:rPr lang="en-US" altLang="ko-KR">
                <a:solidFill>
                  <a:srgbClr val="000000"/>
                </a:solidFill>
              </a:r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DC0E-EFE9-49DD-89D0-43C748987694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EEC8-241D-422C-B5C5-B7CD707A46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0F272-5670-49C0-8F53-5077CE594AC6}" type="slidenum">
              <a:rPr kumimoji="1" lang="en-US" altLang="ko-KR">
                <a:solidFill>
                  <a:srgbClr val="000000"/>
                </a:solidFill>
              </a:r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4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32" y="4857750"/>
            <a:ext cx="1743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矩形 4"/>
          <p:cNvSpPr>
            <a:spLocks noChangeArrowheads="1"/>
          </p:cNvSpPr>
          <p:nvPr/>
        </p:nvSpPr>
        <p:spPr bwMode="auto">
          <a:xfrm>
            <a:off x="3563888" y="2337569"/>
            <a:ext cx="2736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Module 1 </a:t>
            </a:r>
          </a:p>
        </p:txBody>
      </p:sp>
      <p:sp>
        <p:nvSpPr>
          <p:cNvPr id="2" name="矩形 1"/>
          <p:cNvSpPr/>
          <p:nvPr/>
        </p:nvSpPr>
        <p:spPr>
          <a:xfrm>
            <a:off x="1703078" y="2927311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Unit 2</a:t>
            </a:r>
            <a:endParaRPr lang="zh-CN" altLang="en-US" sz="3600" b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8604" y="2930042"/>
            <a:ext cx="568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She didn’t have a television.</a:t>
            </a:r>
            <a:endParaRPr lang="zh-CN" altLang="en-US" sz="3600" b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="" xmlns:a16="http://schemas.microsoft.com/office/drawing/2014/main" id="{A86A063D-49EE-4626-8259-A711A1C6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0" y="2335632"/>
            <a:ext cx="3663253" cy="2378968"/>
          </a:xfrm>
        </p:spPr>
      </p:pic>
      <p:sp>
        <p:nvSpPr>
          <p:cNvPr id="4" name="标题 4">
            <a:extLst>
              <a:ext uri="{FF2B5EF4-FFF2-40B4-BE49-F238E27FC236}">
                <a16:creationId xmlns="" xmlns:a16="http://schemas.microsoft.com/office/drawing/2014/main" id="{4BB1633D-22D7-4198-ADAC-ABEBEA50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57934"/>
            <a:ext cx="6292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Did she have wings(</a:t>
            </a:r>
            <a:r>
              <a:rPr lang="zh-CN" altLang="en-US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翅膀</a:t>
            </a: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)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then</a:t>
            </a:r>
            <a:r>
              <a:rPr lang="en-US" altLang="zh-CN" sz="36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?</a:t>
            </a:r>
            <a:endParaRPr lang="zh-CN" altLang="en-US" sz="36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68488"/>
            <a:ext cx="3722762" cy="2513257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="" xmlns:a16="http://schemas.microsoft.com/office/drawing/2014/main" id="{4BB1633D-22D7-4198-ADAC-ABEBEA5091CA}"/>
              </a:ext>
            </a:extLst>
          </p:cNvPr>
          <p:cNvSpPr txBox="1">
            <a:spLocks/>
          </p:cNvSpPr>
          <p:nvPr/>
        </p:nvSpPr>
        <p:spPr bwMode="auto">
          <a:xfrm>
            <a:off x="1319415" y="5013176"/>
            <a:ext cx="979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r>
              <a:rPr lang="en-US" altLang="zh-CN" sz="3600" b="1" i="1" kern="0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now</a:t>
            </a:r>
            <a:endParaRPr lang="zh-CN" altLang="en-US" sz="3600" b="1" i="1" kern="0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标题 4">
            <a:extLst>
              <a:ext uri="{FF2B5EF4-FFF2-40B4-BE49-F238E27FC236}">
                <a16:creationId xmlns="" xmlns:a16="http://schemas.microsoft.com/office/drawing/2014/main" id="{4BB1633D-22D7-4198-ADAC-ABEBEA5091CA}"/>
              </a:ext>
            </a:extLst>
          </p:cNvPr>
          <p:cNvSpPr txBox="1">
            <a:spLocks/>
          </p:cNvSpPr>
          <p:nvPr/>
        </p:nvSpPr>
        <p:spPr bwMode="auto">
          <a:xfrm>
            <a:off x="6804248" y="5056417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r>
              <a:rPr lang="en-US" altLang="zh-CN" sz="3600" b="1" i="1" kern="0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then</a:t>
            </a:r>
            <a:endParaRPr lang="zh-CN" altLang="en-US" sz="3600" b="1" i="1" kern="0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="" xmlns:a16="http://schemas.microsoft.com/office/drawing/2014/main" id="{4BB1633D-22D7-4198-ADAC-ABEBEA5091CA}"/>
              </a:ext>
            </a:extLst>
          </p:cNvPr>
          <p:cNvSpPr txBox="1">
            <a:spLocks/>
          </p:cNvSpPr>
          <p:nvPr/>
        </p:nvSpPr>
        <p:spPr bwMode="auto">
          <a:xfrm>
            <a:off x="1178361" y="1479675"/>
            <a:ext cx="4754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Was she beautiful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then</a:t>
            </a: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?</a:t>
            </a:r>
            <a:endParaRPr lang="zh-CN" altLang="en-US" sz="3600" b="1" i="1" kern="0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5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="" xmlns:a16="http://schemas.microsoft.com/office/drawing/2014/main" id="{953F9DCA-6143-494A-830F-B331E0BDF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12134"/>
            <a:ext cx="4359671" cy="2831232"/>
          </a:xfrm>
        </p:spPr>
      </p:pic>
      <p:sp>
        <p:nvSpPr>
          <p:cNvPr id="4" name="标题 4">
            <a:extLst>
              <a:ext uri="{FF2B5EF4-FFF2-40B4-BE49-F238E27FC236}">
                <a16:creationId xmlns="" xmlns:a16="http://schemas.microsoft.com/office/drawing/2014/main" id="{D4C3FAE0-F7CF-4A16-9F0A-58623F39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48680"/>
            <a:ext cx="7605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She didn’t have…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then</a:t>
            </a: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.</a:t>
            </a:r>
            <a:b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</a:b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Now</a:t>
            </a: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 ,she has…</a:t>
            </a:r>
            <a:b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</a:b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Now ,</a:t>
            </a: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she can…</a:t>
            </a:r>
            <a:endParaRPr lang="zh-CN" altLang="en-US" sz="36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68488"/>
            <a:ext cx="3722762" cy="28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3012" y="620688"/>
            <a:ext cx="31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Look listen and say</a:t>
            </a:r>
            <a:r>
              <a:rPr lang="en-US" altLang="zh-CN" sz="2800" b="1" i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pic>
        <p:nvPicPr>
          <p:cNvPr id="3" name="图片 2" descr="TNTXG{~CX6)G$}X1626CHKI"/>
          <p:cNvPicPr>
            <a:picLocks noChangeAspect="1"/>
          </p:cNvPicPr>
          <p:nvPr/>
        </p:nvPicPr>
        <p:blipFill rotWithShape="1">
          <a:blip r:embed="rId3"/>
          <a:srcRect l="50414" t="12048" r="7319" b="20681"/>
          <a:stretch/>
        </p:blipFill>
        <p:spPr>
          <a:xfrm>
            <a:off x="5079621" y="1412776"/>
            <a:ext cx="3022709" cy="2743200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5" name="TextBox 4"/>
          <p:cNvSpPr txBox="1"/>
          <p:nvPr/>
        </p:nvSpPr>
        <p:spPr>
          <a:xfrm>
            <a:off x="5148064" y="4411078"/>
            <a:ext cx="2901177" cy="87735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Comic Sans MS" panose="030F0702030302020204" pitchFamily="66" charset="0"/>
              </a:rPr>
              <a:t>Tom: But he didn’t have       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Comic Sans MS" panose="030F0702030302020204" pitchFamily="66" charset="0"/>
              </a:rPr>
              <a:t>       any legs then.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843" y="4365104"/>
            <a:ext cx="3662677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Comic Sans MS" panose="030F0702030302020204" pitchFamily="66" charset="0"/>
              </a:rPr>
              <a:t>Amy: He has got strong legs.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Comic Sans MS" panose="030F0702030302020204" pitchFamily="66" charset="0"/>
              </a:rPr>
              <a:t>       He can jump really far.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8" name="图片 7" descr="TNTXG{~CX6)G$}X1626CHKI"/>
          <p:cNvPicPr>
            <a:picLocks noChangeAspect="1"/>
          </p:cNvPicPr>
          <p:nvPr/>
        </p:nvPicPr>
        <p:blipFill rotWithShape="1">
          <a:blip r:embed="rId3"/>
          <a:srcRect l="5949" t="12048" r="50685" b="20681"/>
          <a:stretch/>
        </p:blipFill>
        <p:spPr>
          <a:xfrm>
            <a:off x="1475656" y="1412776"/>
            <a:ext cx="3024336" cy="2743200"/>
          </a:xfrm>
          <a:prstGeom prst="rect">
            <a:avLst/>
          </a:prstGeom>
          <a:solidFill>
            <a:srgbClr val="FFFF66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2319" t="10287" r="26432" b="33871"/>
          <a:stretch/>
        </p:blipFill>
        <p:spPr>
          <a:xfrm>
            <a:off x="838605" y="1484784"/>
            <a:ext cx="4187833" cy="2566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3196" t="11103" r="19706" b="34971"/>
          <a:stretch/>
        </p:blipFill>
        <p:spPr>
          <a:xfrm>
            <a:off x="838605" y="4221088"/>
            <a:ext cx="4337423" cy="23042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95802" y="516740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Who does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Lingling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 miss?</a:t>
            </a:r>
            <a:endParaRPr lang="en-US" altLang="zh-CN" sz="28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7222" y="937493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How can she talk to them?</a:t>
            </a:r>
            <a:endParaRPr lang="en-US" altLang="zh-CN" sz="28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28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086" t="16057" r="23728" b="17929"/>
          <a:stretch/>
        </p:blipFill>
        <p:spPr>
          <a:xfrm>
            <a:off x="1403648" y="1916832"/>
            <a:ext cx="6274427" cy="4464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0468" y="620688"/>
            <a:ext cx="300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What is she doing?</a:t>
            </a:r>
            <a:endParaRPr lang="en-US" altLang="zh-CN" sz="28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143908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What can she say in the letter?</a:t>
            </a:r>
            <a:endParaRPr lang="en-US" altLang="zh-CN" sz="28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1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2248" t="15467" r="21535" b="26234"/>
          <a:stretch/>
        </p:blipFill>
        <p:spPr>
          <a:xfrm>
            <a:off x="1403647" y="1772816"/>
            <a:ext cx="6542441" cy="38164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81133" y="1052736"/>
            <a:ext cx="7000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If you were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Lingling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, write a letter to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Daming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en-US" altLang="zh-CN" sz="28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7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9279" y="661644"/>
            <a:ext cx="2980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Watch and answer.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39" y="4684356"/>
            <a:ext cx="664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4. Could she read or write? </a:t>
            </a:r>
          </a:p>
        </p:txBody>
      </p:sp>
      <p:sp>
        <p:nvSpPr>
          <p:cNvPr id="4" name="矩形 3"/>
          <p:cNvSpPr/>
          <p:nvPr/>
        </p:nvSpPr>
        <p:spPr>
          <a:xfrm>
            <a:off x="1337202" y="1465393"/>
            <a:ext cx="7041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Did the old lady have a telephone ?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306714" y="3573016"/>
            <a:ext cx="5610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Where did she cook ? </a:t>
            </a:r>
          </a:p>
        </p:txBody>
      </p:sp>
      <p:sp>
        <p:nvSpPr>
          <p:cNvPr id="6" name="矩形 5"/>
          <p:cNvSpPr/>
          <p:nvPr/>
        </p:nvSpPr>
        <p:spPr>
          <a:xfrm>
            <a:off x="1306714" y="2464052"/>
            <a:ext cx="485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Where did she work ? </a:t>
            </a:r>
          </a:p>
        </p:txBody>
      </p:sp>
      <p:sp>
        <p:nvSpPr>
          <p:cNvPr id="7" name="矩形 6"/>
          <p:cNvSpPr/>
          <p:nvPr/>
        </p:nvSpPr>
        <p:spPr>
          <a:xfrm>
            <a:off x="2010899" y="4221088"/>
            <a:ext cx="381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cooked on a 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fire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2104627" y="1988840"/>
            <a:ext cx="264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 she didn’t.</a:t>
            </a:r>
          </a:p>
        </p:txBody>
      </p:sp>
      <p:sp>
        <p:nvSpPr>
          <p:cNvPr id="9" name="矩形 8"/>
          <p:cNvSpPr/>
          <p:nvPr/>
        </p:nvSpPr>
        <p:spPr>
          <a:xfrm>
            <a:off x="1832114" y="520757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she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or write.</a:t>
            </a:r>
          </a:p>
          <a:p>
            <a:endParaRPr lang="en-US" altLang="zh-C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8877" y="2998178"/>
            <a:ext cx="381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worked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in the fields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下箭头 10"/>
          <p:cNvSpPr/>
          <p:nvPr/>
        </p:nvSpPr>
        <p:spPr bwMode="auto">
          <a:xfrm>
            <a:off x="3290510" y="5749715"/>
            <a:ext cx="277296" cy="3655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86540" y="6038573"/>
            <a:ext cx="2849442" cy="73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couldn’t=could not</a:t>
            </a:r>
          </a:p>
          <a:p>
            <a:endParaRPr lang="en-US" altLang="zh-C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2048" t="13038" r="22389" b="23604"/>
          <a:stretch/>
        </p:blipFill>
        <p:spPr>
          <a:xfrm>
            <a:off x="1619672" y="836712"/>
            <a:ext cx="6286663" cy="40324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9832" y="5229200"/>
            <a:ext cx="486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worked in the fields.</a:t>
            </a:r>
            <a:endParaRPr lang="en-US" altLang="zh-CN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9279" y="661644"/>
            <a:ext cx="2980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Watch and answer.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39" y="4684356"/>
            <a:ext cx="664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4. Could she read or write? </a:t>
            </a:r>
          </a:p>
        </p:txBody>
      </p:sp>
      <p:sp>
        <p:nvSpPr>
          <p:cNvPr id="4" name="矩形 3"/>
          <p:cNvSpPr/>
          <p:nvPr/>
        </p:nvSpPr>
        <p:spPr>
          <a:xfrm>
            <a:off x="1337202" y="1465393"/>
            <a:ext cx="7041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Did the old lady have a telephone ?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306714" y="3573016"/>
            <a:ext cx="5610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Where did she cook ? </a:t>
            </a:r>
          </a:p>
        </p:txBody>
      </p:sp>
      <p:sp>
        <p:nvSpPr>
          <p:cNvPr id="6" name="矩形 5"/>
          <p:cNvSpPr/>
          <p:nvPr/>
        </p:nvSpPr>
        <p:spPr>
          <a:xfrm>
            <a:off x="1306714" y="2464052"/>
            <a:ext cx="485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Where did she work ? </a:t>
            </a:r>
          </a:p>
        </p:txBody>
      </p:sp>
      <p:sp>
        <p:nvSpPr>
          <p:cNvPr id="7" name="矩形 6"/>
          <p:cNvSpPr/>
          <p:nvPr/>
        </p:nvSpPr>
        <p:spPr>
          <a:xfrm>
            <a:off x="2010899" y="4221088"/>
            <a:ext cx="381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cooked on a 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fire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2104627" y="1988840"/>
            <a:ext cx="264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 she didn’t.</a:t>
            </a:r>
          </a:p>
        </p:txBody>
      </p:sp>
      <p:sp>
        <p:nvSpPr>
          <p:cNvPr id="9" name="矩形 8"/>
          <p:cNvSpPr/>
          <p:nvPr/>
        </p:nvSpPr>
        <p:spPr>
          <a:xfrm>
            <a:off x="1832114" y="520757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she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or write.</a:t>
            </a:r>
          </a:p>
          <a:p>
            <a:endParaRPr lang="en-US" altLang="zh-C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8877" y="2998178"/>
            <a:ext cx="381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worked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in the fields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下箭头 10"/>
          <p:cNvSpPr/>
          <p:nvPr/>
        </p:nvSpPr>
        <p:spPr bwMode="auto">
          <a:xfrm>
            <a:off x="3290510" y="5749715"/>
            <a:ext cx="277296" cy="3655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86540" y="6038573"/>
            <a:ext cx="2849442" cy="73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couldn’t=could not</a:t>
            </a:r>
          </a:p>
          <a:p>
            <a:endParaRPr lang="en-US" altLang="zh-C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2277" t="9863" r="21281" b="24914"/>
          <a:stretch/>
        </p:blipFill>
        <p:spPr>
          <a:xfrm>
            <a:off x="1259632" y="980728"/>
            <a:ext cx="6480720" cy="42124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1760" y="5517232"/>
            <a:ext cx="381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cooked on a fire.</a:t>
            </a:r>
          </a:p>
        </p:txBody>
      </p:sp>
    </p:spTree>
    <p:extLst>
      <p:ext uri="{BB962C8B-B14F-4D97-AF65-F5344CB8AC3E}">
        <p14:creationId xmlns:p14="http://schemas.microsoft.com/office/powerpoint/2010/main" val="33801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617" y="590745"/>
            <a:ext cx="3631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400" b="1" i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Game :Which is  different?</a:t>
            </a:r>
            <a:endParaRPr lang="zh-CN" altLang="en-US" sz="2400" b="1" i="1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0" name="Picture 2" descr="http://pic5.nipic.com/20100109/587520_093108059986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" t="24761" r="22175" b="-2515"/>
          <a:stretch>
            <a:fillRect/>
          </a:stretch>
        </p:blipFill>
        <p:spPr bwMode="auto">
          <a:xfrm>
            <a:off x="1259632" y="2132856"/>
            <a:ext cx="5531271" cy="13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47.nipic.com/20140903/9885883_0027553500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t="5262" r="18410" b="16591"/>
          <a:stretch>
            <a:fillRect/>
          </a:stretch>
        </p:blipFill>
        <p:spPr bwMode="auto">
          <a:xfrm>
            <a:off x="6948264" y="1916832"/>
            <a:ext cx="1235824" cy="17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704007" y="3933056"/>
            <a:ext cx="1781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television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9279" y="661644"/>
            <a:ext cx="2980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Watch and answer.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39" y="4684356"/>
            <a:ext cx="664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4. Could she read or write? </a:t>
            </a:r>
          </a:p>
        </p:txBody>
      </p:sp>
      <p:sp>
        <p:nvSpPr>
          <p:cNvPr id="4" name="矩形 3"/>
          <p:cNvSpPr/>
          <p:nvPr/>
        </p:nvSpPr>
        <p:spPr>
          <a:xfrm>
            <a:off x="1337202" y="1465393"/>
            <a:ext cx="7041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Did the old lady have a telephone ?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306714" y="3573016"/>
            <a:ext cx="5610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Where did she cook ? </a:t>
            </a:r>
          </a:p>
        </p:txBody>
      </p:sp>
      <p:sp>
        <p:nvSpPr>
          <p:cNvPr id="6" name="矩形 5"/>
          <p:cNvSpPr/>
          <p:nvPr/>
        </p:nvSpPr>
        <p:spPr>
          <a:xfrm>
            <a:off x="1306714" y="2464052"/>
            <a:ext cx="485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Where did she work ? </a:t>
            </a:r>
          </a:p>
        </p:txBody>
      </p:sp>
      <p:sp>
        <p:nvSpPr>
          <p:cNvPr id="7" name="矩形 6"/>
          <p:cNvSpPr/>
          <p:nvPr/>
        </p:nvSpPr>
        <p:spPr>
          <a:xfrm>
            <a:off x="2010899" y="4221088"/>
            <a:ext cx="381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cooked on a 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fire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2104627" y="1988840"/>
            <a:ext cx="264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 she didn’t.</a:t>
            </a:r>
          </a:p>
        </p:txBody>
      </p:sp>
      <p:sp>
        <p:nvSpPr>
          <p:cNvPr id="9" name="矩形 8"/>
          <p:cNvSpPr/>
          <p:nvPr/>
        </p:nvSpPr>
        <p:spPr>
          <a:xfrm>
            <a:off x="1832114" y="520757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she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or write.</a:t>
            </a:r>
          </a:p>
          <a:p>
            <a:endParaRPr lang="en-US" altLang="zh-C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8877" y="2998178"/>
            <a:ext cx="381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worked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in the fields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下箭头 10"/>
          <p:cNvSpPr/>
          <p:nvPr/>
        </p:nvSpPr>
        <p:spPr bwMode="auto">
          <a:xfrm>
            <a:off x="3290510" y="5749715"/>
            <a:ext cx="277296" cy="3655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86540" y="6038573"/>
            <a:ext cx="2849442" cy="73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couldn’t=could not</a:t>
            </a:r>
          </a:p>
          <a:p>
            <a:endParaRPr lang="en-US" altLang="zh-CN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9899" y="661644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Retell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6997" y="1628800"/>
            <a:ext cx="569579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How can we retell a story </a:t>
            </a:r>
          </a:p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fast and remember it for a long time?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599" y="0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Retell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599" y="614252"/>
            <a:ext cx="620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This is a letter from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Lingling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 to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Daming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" name="下箭头 1"/>
          <p:cNvSpPr/>
          <p:nvPr/>
        </p:nvSpPr>
        <p:spPr bwMode="auto">
          <a:xfrm>
            <a:off x="1383120" y="1472054"/>
            <a:ext cx="216024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3212976"/>
            <a:ext cx="2299027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Dear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Daming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,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…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…</a:t>
            </a:r>
          </a:p>
          <a:p>
            <a:pPr lvl="0" latinLnBrk="1">
              <a:spcBef>
                <a:spcPct val="20000"/>
              </a:spcBef>
            </a:pPr>
            <a:endParaRPr lang="en-US" altLang="zh-CN" sz="2800" b="1" i="1" dirty="0" smtClean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  <a:p>
            <a:pPr lvl="0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Love, 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Lingling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下箭头 7"/>
          <p:cNvSpPr/>
          <p:nvPr/>
        </p:nvSpPr>
        <p:spPr bwMode="auto">
          <a:xfrm rot="16200000">
            <a:off x="1894715" y="3425351"/>
            <a:ext cx="231904" cy="18722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48394" y="1507348"/>
            <a:ext cx="6252033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1.What did she do?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I watched a television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programme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about China last night.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2.What did the old lady talk about?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An old lady talked about her life many years ago.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3.How was her life?(5 things)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She worked in the fields. </a:t>
            </a:r>
            <a:endParaRPr lang="en-US" altLang="zh-CN" sz="20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She cooked on a fire. 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She didn’t have a television or a radio.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She didn’t have a telephone.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She couldn’t read or write.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4.Who does she miss?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I miss my grandma. I miss you too.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5.Wish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I hope you are well.</a:t>
            </a:r>
          </a:p>
          <a:p>
            <a:pPr lvl="0" latinLnBrk="1">
              <a:spcBef>
                <a:spcPct val="20000"/>
              </a:spcBef>
            </a:pPr>
            <a:endParaRPr lang="en-US" altLang="zh-CN" sz="20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8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1766041523\QQ\WinTemp\RichOle\HR(5XYED[$5N_@ISL52ALF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t="-2081" r="82211" b="23547"/>
          <a:stretch>
            <a:fillRect/>
          </a:stretch>
        </p:blipFill>
        <p:spPr bwMode="auto">
          <a:xfrm>
            <a:off x="1403648" y="1685982"/>
            <a:ext cx="1363345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89715" y="690800"/>
            <a:ext cx="1578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400" b="1" i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Let’s write.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6468" y="3194973"/>
            <a:ext cx="8065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anose="030F0702030302020204" pitchFamily="66" charset="0"/>
              </a:rPr>
              <a:t>The old lady talked about her life many years ago.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anose="030F0702030302020204" pitchFamily="66" charset="0"/>
              </a:rPr>
              <a:t>She worked </a:t>
            </a:r>
            <a:r>
              <a:rPr lang="en-US" altLang="zh-CN" sz="2400" b="1" u="sng" dirty="0">
                <a:latin typeface="Comic Sans MS" panose="030F0702030302020204" pitchFamily="66" charset="0"/>
              </a:rPr>
              <a:t>               . </a:t>
            </a:r>
            <a:r>
              <a:rPr lang="en-US" altLang="zh-CN" sz="2400" b="1" dirty="0">
                <a:latin typeface="Comic Sans MS" panose="030F0702030302020204" pitchFamily="66" charset="0"/>
              </a:rPr>
              <a:t>She cooked </a:t>
            </a:r>
            <a:r>
              <a:rPr lang="en-US" altLang="zh-CN" sz="2400" b="1" u="sng" dirty="0">
                <a:latin typeface="Comic Sans MS" panose="030F0702030302020204" pitchFamily="66" charset="0"/>
              </a:rPr>
              <a:t>              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anose="030F0702030302020204" pitchFamily="66" charset="0"/>
              </a:rPr>
              <a:t>She didn't have </a:t>
            </a:r>
            <a:r>
              <a:rPr lang="en-US" altLang="zh-CN" sz="2400" b="1" u="sng" dirty="0">
                <a:latin typeface="Comic Sans MS" panose="030F0702030302020204" pitchFamily="66" charset="0"/>
              </a:rPr>
              <a:t>                                     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anose="030F0702030302020204" pitchFamily="66" charset="0"/>
              </a:rPr>
              <a:t>She couldn't</a:t>
            </a:r>
            <a:r>
              <a:rPr lang="en-US" altLang="zh-CN" sz="2400" b="1" u="sng" dirty="0">
                <a:latin typeface="Comic Sans MS" panose="030F0702030302020204" pitchFamily="66" charset="0"/>
              </a:rPr>
              <a:t>                                           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9161" y="3861048"/>
            <a:ext cx="175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in the field</a:t>
            </a:r>
            <a:endParaRPr lang="zh-CN" altLang="en-US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5" y="3853036"/>
            <a:ext cx="175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on a fire</a:t>
            </a:r>
            <a:endParaRPr lang="zh-CN" altLang="en-US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9819" y="5013176"/>
            <a:ext cx="221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read or write</a:t>
            </a:r>
            <a:endParaRPr lang="zh-CN" altLang="en-US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436590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 television or a radio</a:t>
            </a:r>
            <a:endParaRPr lang="zh-CN" altLang="en-US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311" y="6896"/>
            <a:ext cx="3672408" cy="648072"/>
          </a:xfrm>
        </p:spPr>
        <p:txBody>
          <a:bodyPr/>
          <a:lstStyle/>
          <a:p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chant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47125" cy="53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860032" y="10937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changes are wrong?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1960" y="208281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changes do you like?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60032" y="147549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to make it better?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下箭头 7"/>
          <p:cNvSpPr/>
          <p:nvPr/>
        </p:nvSpPr>
        <p:spPr bwMode="auto">
          <a:xfrm rot="3512926">
            <a:off x="4145685" y="938090"/>
            <a:ext cx="230719" cy="149332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793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/>
          <p:nvPr/>
        </p:nvSpPr>
        <p:spPr>
          <a:xfrm>
            <a:off x="2535238" y="2282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0964" name="Rectangle 4"/>
          <p:cNvSpPr/>
          <p:nvPr/>
        </p:nvSpPr>
        <p:spPr>
          <a:xfrm>
            <a:off x="387350" y="1898650"/>
            <a:ext cx="832961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watched a TV programme about China.</a:t>
            </a:r>
          </a:p>
        </p:txBody>
      </p:sp>
      <p:sp>
        <p:nvSpPr>
          <p:cNvPr id="40966" name="Rectangle 6"/>
          <p:cNvSpPr/>
          <p:nvPr/>
        </p:nvSpPr>
        <p:spPr>
          <a:xfrm>
            <a:off x="1752600" y="4114800"/>
            <a:ext cx="42672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She cooked on a fire.</a:t>
            </a:r>
          </a:p>
        </p:txBody>
      </p:sp>
      <p:sp>
        <p:nvSpPr>
          <p:cNvPr id="30726" name="Line 7"/>
          <p:cNvSpPr/>
          <p:nvPr/>
        </p:nvSpPr>
        <p:spPr>
          <a:xfrm>
            <a:off x="1905000" y="25146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7" name="Line 8"/>
          <p:cNvSpPr/>
          <p:nvPr/>
        </p:nvSpPr>
        <p:spPr>
          <a:xfrm>
            <a:off x="1905000" y="2362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8" name="Line 9"/>
          <p:cNvSpPr/>
          <p:nvPr/>
        </p:nvSpPr>
        <p:spPr>
          <a:xfrm>
            <a:off x="1905000" y="22098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9" name="Line 10"/>
          <p:cNvSpPr/>
          <p:nvPr/>
        </p:nvSpPr>
        <p:spPr>
          <a:xfrm>
            <a:off x="1905000" y="20574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0" name="Line 11"/>
          <p:cNvSpPr/>
          <p:nvPr/>
        </p:nvSpPr>
        <p:spPr>
          <a:xfrm>
            <a:off x="1979613" y="3646488"/>
            <a:ext cx="5329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1" name="Line 12"/>
          <p:cNvSpPr/>
          <p:nvPr/>
        </p:nvSpPr>
        <p:spPr>
          <a:xfrm>
            <a:off x="1981200" y="3505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2" name="Line 13"/>
          <p:cNvSpPr/>
          <p:nvPr/>
        </p:nvSpPr>
        <p:spPr>
          <a:xfrm>
            <a:off x="1981200" y="33528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3" name="Line 14"/>
          <p:cNvSpPr/>
          <p:nvPr/>
        </p:nvSpPr>
        <p:spPr>
          <a:xfrm>
            <a:off x="1981200" y="32004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4" name="Line 15"/>
          <p:cNvSpPr/>
          <p:nvPr/>
        </p:nvSpPr>
        <p:spPr>
          <a:xfrm>
            <a:off x="1979613" y="4725988"/>
            <a:ext cx="5329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5" name="Line 16"/>
          <p:cNvSpPr/>
          <p:nvPr/>
        </p:nvSpPr>
        <p:spPr>
          <a:xfrm>
            <a:off x="1981200" y="4572000"/>
            <a:ext cx="533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6" name="Line 17"/>
          <p:cNvSpPr/>
          <p:nvPr/>
        </p:nvSpPr>
        <p:spPr>
          <a:xfrm>
            <a:off x="1981200" y="44196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7" name="Line 18"/>
          <p:cNvSpPr/>
          <p:nvPr/>
        </p:nvSpPr>
        <p:spPr>
          <a:xfrm>
            <a:off x="1981200" y="4267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8" name="Text Box 19"/>
          <p:cNvSpPr txBox="1"/>
          <p:nvPr/>
        </p:nvSpPr>
        <p:spPr>
          <a:xfrm>
            <a:off x="762000" y="304800"/>
            <a:ext cx="59769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66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连词成句。</a:t>
            </a:r>
          </a:p>
        </p:txBody>
      </p:sp>
      <p:sp>
        <p:nvSpPr>
          <p:cNvPr id="30739" name="Line 20"/>
          <p:cNvSpPr/>
          <p:nvPr/>
        </p:nvSpPr>
        <p:spPr>
          <a:xfrm>
            <a:off x="1828800" y="10668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0" name="Line 21"/>
          <p:cNvSpPr/>
          <p:nvPr/>
        </p:nvSpPr>
        <p:spPr>
          <a:xfrm>
            <a:off x="1828800" y="15240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1" name="Line 22"/>
          <p:cNvSpPr/>
          <p:nvPr/>
        </p:nvSpPr>
        <p:spPr>
          <a:xfrm>
            <a:off x="1828800" y="13716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2" name="Line 23"/>
          <p:cNvSpPr/>
          <p:nvPr/>
        </p:nvSpPr>
        <p:spPr>
          <a:xfrm>
            <a:off x="1828800" y="1219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3" name="Rectangle 23"/>
          <p:cNvSpPr/>
          <p:nvPr/>
        </p:nvSpPr>
        <p:spPr>
          <a:xfrm>
            <a:off x="150813" y="960438"/>
            <a:ext cx="880268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a, watched, about, I,programme, TV, China.</a:t>
            </a:r>
          </a:p>
        </p:txBody>
      </p:sp>
      <p:sp>
        <p:nvSpPr>
          <p:cNvPr id="30744" name="Rectangle 24"/>
          <p:cNvSpPr/>
          <p:nvPr/>
        </p:nvSpPr>
        <p:spPr>
          <a:xfrm>
            <a:off x="1700213" y="3028950"/>
            <a:ext cx="48450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cooked, She, a , fire, on.</a:t>
            </a:r>
          </a:p>
        </p:txBody>
      </p:sp>
    </p:spTree>
    <p:extLst>
      <p:ext uri="{BB962C8B-B14F-4D97-AF65-F5344CB8AC3E}">
        <p14:creationId xmlns:p14="http://schemas.microsoft.com/office/powerpoint/2010/main" val="27526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/>
          <p:nvPr/>
        </p:nvSpPr>
        <p:spPr>
          <a:xfrm>
            <a:off x="2535238" y="2282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54276" name="Rectangle 4"/>
          <p:cNvSpPr/>
          <p:nvPr/>
        </p:nvSpPr>
        <p:spPr>
          <a:xfrm>
            <a:off x="622300" y="1885950"/>
            <a:ext cx="7742238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She didn’t have a television or a radio.</a:t>
            </a:r>
          </a:p>
        </p:txBody>
      </p:sp>
      <p:sp>
        <p:nvSpPr>
          <p:cNvPr id="31749" name="Rectangle 5"/>
          <p:cNvSpPr/>
          <p:nvPr/>
        </p:nvSpPr>
        <p:spPr>
          <a:xfrm>
            <a:off x="1143000" y="2971800"/>
            <a:ext cx="62388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read , couldn’t, She , write, or.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278" name="Rectangle 6"/>
          <p:cNvSpPr/>
          <p:nvPr/>
        </p:nvSpPr>
        <p:spPr>
          <a:xfrm>
            <a:off x="1295400" y="4114800"/>
            <a:ext cx="54641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She couldn’t read or write.</a:t>
            </a:r>
          </a:p>
        </p:txBody>
      </p:sp>
      <p:sp>
        <p:nvSpPr>
          <p:cNvPr id="31751" name="Line 7"/>
          <p:cNvSpPr/>
          <p:nvPr/>
        </p:nvSpPr>
        <p:spPr>
          <a:xfrm>
            <a:off x="1905000" y="25146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2" name="Line 8"/>
          <p:cNvSpPr/>
          <p:nvPr/>
        </p:nvSpPr>
        <p:spPr>
          <a:xfrm>
            <a:off x="1905000" y="2362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3" name="Line 9"/>
          <p:cNvSpPr/>
          <p:nvPr/>
        </p:nvSpPr>
        <p:spPr>
          <a:xfrm>
            <a:off x="1905000" y="22098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4" name="Line 10"/>
          <p:cNvSpPr/>
          <p:nvPr/>
        </p:nvSpPr>
        <p:spPr>
          <a:xfrm>
            <a:off x="1905000" y="20574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5" name="Line 11"/>
          <p:cNvSpPr/>
          <p:nvPr/>
        </p:nvSpPr>
        <p:spPr>
          <a:xfrm>
            <a:off x="1979613" y="3646488"/>
            <a:ext cx="5329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6" name="Line 12"/>
          <p:cNvSpPr/>
          <p:nvPr/>
        </p:nvSpPr>
        <p:spPr>
          <a:xfrm>
            <a:off x="1981200" y="3505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7" name="Line 13"/>
          <p:cNvSpPr/>
          <p:nvPr/>
        </p:nvSpPr>
        <p:spPr>
          <a:xfrm>
            <a:off x="1981200" y="33528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8" name="Line 14"/>
          <p:cNvSpPr/>
          <p:nvPr/>
        </p:nvSpPr>
        <p:spPr>
          <a:xfrm>
            <a:off x="1981200" y="3124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9" name="Line 15"/>
          <p:cNvSpPr/>
          <p:nvPr/>
        </p:nvSpPr>
        <p:spPr>
          <a:xfrm>
            <a:off x="1979613" y="4725988"/>
            <a:ext cx="5329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0" name="Line 16"/>
          <p:cNvSpPr/>
          <p:nvPr/>
        </p:nvSpPr>
        <p:spPr>
          <a:xfrm>
            <a:off x="1981200" y="4572000"/>
            <a:ext cx="533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1" name="Line 17"/>
          <p:cNvSpPr/>
          <p:nvPr/>
        </p:nvSpPr>
        <p:spPr>
          <a:xfrm>
            <a:off x="1981200" y="44196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2" name="Line 18"/>
          <p:cNvSpPr/>
          <p:nvPr/>
        </p:nvSpPr>
        <p:spPr>
          <a:xfrm>
            <a:off x="1981200" y="4267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3" name="Text Box 19"/>
          <p:cNvSpPr txBox="1"/>
          <p:nvPr/>
        </p:nvSpPr>
        <p:spPr>
          <a:xfrm>
            <a:off x="762000" y="304800"/>
            <a:ext cx="59769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66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连词成句。</a:t>
            </a:r>
          </a:p>
        </p:txBody>
      </p:sp>
      <p:sp>
        <p:nvSpPr>
          <p:cNvPr id="31764" name="Line 20"/>
          <p:cNvSpPr/>
          <p:nvPr/>
        </p:nvSpPr>
        <p:spPr>
          <a:xfrm>
            <a:off x="1828800" y="10668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5" name="Line 21"/>
          <p:cNvSpPr/>
          <p:nvPr/>
        </p:nvSpPr>
        <p:spPr>
          <a:xfrm>
            <a:off x="1828800" y="15240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6" name="Line 22"/>
          <p:cNvSpPr/>
          <p:nvPr/>
        </p:nvSpPr>
        <p:spPr>
          <a:xfrm>
            <a:off x="1828800" y="13716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7" name="Line 23"/>
          <p:cNvSpPr/>
          <p:nvPr/>
        </p:nvSpPr>
        <p:spPr>
          <a:xfrm>
            <a:off x="1828800" y="1219200"/>
            <a:ext cx="5329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8" name="Rectangle 24"/>
          <p:cNvSpPr/>
          <p:nvPr/>
        </p:nvSpPr>
        <p:spPr>
          <a:xfrm>
            <a:off x="466725" y="838200"/>
            <a:ext cx="863123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didn’t, a , a, She, radio, have, television, or.</a:t>
            </a:r>
          </a:p>
        </p:txBody>
      </p:sp>
    </p:spTree>
    <p:extLst>
      <p:ext uri="{BB962C8B-B14F-4D97-AF65-F5344CB8AC3E}">
        <p14:creationId xmlns:p14="http://schemas.microsoft.com/office/powerpoint/2010/main" val="15281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/>
          </p:cNvSpPr>
          <p:nvPr>
            <p:ph type="body" idx="4294967295"/>
          </p:nvPr>
        </p:nvSpPr>
        <p:spPr>
          <a:xfrm>
            <a:off x="913184" y="1106760"/>
            <a:ext cx="8915400" cy="5562600"/>
          </a:xfrm>
        </p:spPr>
        <p:txBody>
          <a:bodyPr vert="horz" wrap="square" lIns="91440" tIns="45720" rIns="91440" bIns="45720" anchor="t"/>
          <a:lstStyle/>
          <a:p>
            <a:pPr marL="609600" indent="-609600" eaLnBrk="1" hangingPunct="1">
              <a:buAutoNum type="arabicPeriod"/>
            </a:pPr>
            <a:r>
              <a:rPr lang="en-US" altLang="zh-CN" b="1" dirty="0">
                <a:latin typeface="Comic Sans MS" panose="030F0702030302020204" pitchFamily="66" charset="0"/>
              </a:rPr>
              <a:t>There </a:t>
            </a:r>
            <a:r>
              <a:rPr lang="en-US" altLang="zh-CN" b="1" u="sng" dirty="0">
                <a:latin typeface="Comic Sans MS" panose="030F0702030302020204" pitchFamily="66" charset="0"/>
              </a:rPr>
              <a:t>           </a:t>
            </a:r>
            <a:r>
              <a:rPr lang="en-US" altLang="zh-CN" b="1" dirty="0">
                <a:latin typeface="Comic Sans MS" panose="030F0702030302020204" pitchFamily="66" charset="0"/>
              </a:rPr>
              <a:t>flowers ten years ago.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A. were         B. was         C. are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2. A dog </a:t>
            </a:r>
            <a:r>
              <a:rPr lang="en-US" altLang="zh-CN" b="1" u="sng" dirty="0">
                <a:latin typeface="Comic Sans MS" panose="030F0702030302020204" pitchFamily="66" charset="0"/>
              </a:rPr>
              <a:t>       </a:t>
            </a:r>
            <a:r>
              <a:rPr lang="en-US" altLang="zh-CN" b="1" dirty="0">
                <a:latin typeface="Comic Sans MS" panose="030F0702030302020204" pitchFamily="66" charset="0"/>
              </a:rPr>
              <a:t> four </a:t>
            </a:r>
            <a:r>
              <a:rPr lang="en-US" altLang="zh-CN" b="1" u="sng" dirty="0">
                <a:latin typeface="Comic Sans MS" panose="030F0702030302020204" pitchFamily="66" charset="0"/>
              </a:rPr>
              <a:t>          </a:t>
            </a:r>
            <a:r>
              <a:rPr lang="en-US" altLang="zh-CN" b="1" dirty="0">
                <a:latin typeface="Comic Sans MS" panose="030F0702030302020204" pitchFamily="66" charset="0"/>
              </a:rPr>
              <a:t>. 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A. have got; legs      B. has got; legs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C. has got; leg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3. She didn’t have a computer </a:t>
            </a:r>
            <a:r>
              <a:rPr lang="en-US" altLang="zh-CN" b="1" u="sng" dirty="0">
                <a:latin typeface="Comic Sans MS" panose="030F0702030302020204" pitchFamily="66" charset="0"/>
              </a:rPr>
              <a:t>     </a:t>
            </a:r>
            <a:r>
              <a:rPr lang="en-US" altLang="zh-CN" b="1" dirty="0">
                <a:latin typeface="Comic Sans MS" panose="030F0702030302020204" pitchFamily="66" charset="0"/>
              </a:rPr>
              <a:t> a radio. </a:t>
            </a:r>
            <a:r>
              <a:rPr lang="en-US" altLang="zh-CN" b="1" u="sng" dirty="0">
                <a:latin typeface="Comic Sans MS" panose="030F0702030302020204" pitchFamily="66" charset="0"/>
              </a:rPr>
              <a:t>     </a:t>
            </a:r>
            <a:endParaRPr lang="en-US" altLang="zh-CN" b="1" dirty="0">
              <a:latin typeface="Comic Sans MS" panose="030F0702030302020204" pitchFamily="66" charset="0"/>
            </a:endParaRP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  A. and    B. of     C. or</a:t>
            </a:r>
          </a:p>
          <a:p>
            <a:pPr marL="609600" indent="-609600" eaLnBrk="1" hangingPunct="1">
              <a:buNone/>
            </a:pPr>
            <a:endParaRPr lang="en-US" altLang="zh-CN" b="1" dirty="0">
              <a:latin typeface="Comic Sans MS" panose="030F0702030302020204" pitchFamily="66" charset="0"/>
            </a:endParaRPr>
          </a:p>
        </p:txBody>
      </p:sp>
      <p:pic>
        <p:nvPicPr>
          <p:cNvPr id="39941" name="Picture 16" descr="12J3J9413P40-20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46857" cy="5236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16" descr="12J3J9413P40-20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204864"/>
            <a:ext cx="8001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16" descr="12J3J9413P40-20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429000"/>
            <a:ext cx="800100" cy="647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78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/>
          </p:cNvSpPr>
          <p:nvPr>
            <p:ph type="body" idx="4294967295"/>
          </p:nvPr>
        </p:nvSpPr>
        <p:spPr>
          <a:xfrm>
            <a:off x="971600" y="1329882"/>
            <a:ext cx="8915400" cy="5562600"/>
          </a:xfrm>
        </p:spPr>
        <p:txBody>
          <a:bodyPr vert="horz" wrap="square" lIns="91440" tIns="45720" rIns="91440" bIns="45720" anchor="t"/>
          <a:lstStyle/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4. I hope you are</a:t>
            </a:r>
            <a:r>
              <a:rPr lang="en-US" altLang="zh-CN" b="1" u="sng" dirty="0">
                <a:latin typeface="Comic Sans MS" panose="030F0702030302020204" pitchFamily="66" charset="0"/>
              </a:rPr>
              <a:t>           </a:t>
            </a:r>
            <a:r>
              <a:rPr lang="en-US" altLang="zh-CN" b="1" dirty="0">
                <a:latin typeface="Comic Sans MS" panose="030F0702030302020204" pitchFamily="66" charset="0"/>
              </a:rPr>
              <a:t>.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A. good    B. well       C. great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5.-- </a:t>
            </a:r>
            <a:r>
              <a:rPr lang="en-US" altLang="zh-CN" b="1" u="sng" dirty="0">
                <a:latin typeface="Comic Sans MS" panose="030F0702030302020204" pitchFamily="66" charset="0"/>
              </a:rPr>
              <a:t>                  </a:t>
            </a:r>
            <a:r>
              <a:rPr lang="en-US" altLang="zh-CN" b="1" dirty="0">
                <a:latin typeface="Comic Sans MS" panose="030F0702030302020204" pitchFamily="66" charset="0"/>
              </a:rPr>
              <a:t> ten years ago?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--I lived in a small village.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A. What did you do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B. Where did you live     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C. How did you go to school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6. The world is </a:t>
            </a:r>
            <a:r>
              <a:rPr lang="en-US" altLang="zh-CN" b="1" u="sng" dirty="0">
                <a:latin typeface="Comic Sans MS" panose="030F0702030302020204" pitchFamily="66" charset="0"/>
              </a:rPr>
              <a:t>         </a:t>
            </a:r>
            <a:r>
              <a:rPr lang="en-US" altLang="zh-CN" b="1" dirty="0">
                <a:latin typeface="Comic Sans MS" panose="030F0702030302020204" pitchFamily="66" charset="0"/>
              </a:rPr>
              <a:t>very fast. </a:t>
            </a:r>
          </a:p>
          <a:p>
            <a:pPr marL="609600" indent="-60960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A. changes   B. changed    C. changing</a:t>
            </a:r>
          </a:p>
          <a:p>
            <a:pPr marL="609600" indent="-609600" eaLnBrk="1" hangingPunct="1">
              <a:buNone/>
            </a:pPr>
            <a:endParaRPr lang="en-US" altLang="zh-CN" b="1" dirty="0">
              <a:latin typeface="Comic Sans MS" panose="030F0702030302020204" pitchFamily="66" charset="0"/>
            </a:endParaRPr>
          </a:p>
        </p:txBody>
      </p:sp>
      <p:pic>
        <p:nvPicPr>
          <p:cNvPr id="39941" name="Picture 16" descr="12J3J9413P40-20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140968"/>
            <a:ext cx="8001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16" descr="12J3J9413P40-20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437112"/>
            <a:ext cx="8001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6" descr="12J3J9413P40-20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62" y="1733107"/>
            <a:ext cx="800100" cy="647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70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xfrm>
            <a:off x="1513384" y="945083"/>
            <a:ext cx="6870700" cy="61563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 </a:t>
            </a:r>
          </a:p>
        </p:txBody>
      </p:sp>
      <p:sp>
        <p:nvSpPr>
          <p:cNvPr id="29700" name="Rectangle 3"/>
          <p:cNvSpPr>
            <a:spLocks noGrp="1"/>
          </p:cNvSpPr>
          <p:nvPr>
            <p:ph idx="1"/>
          </p:nvPr>
        </p:nvSpPr>
        <p:spPr>
          <a:xfrm>
            <a:off x="827584" y="1126058"/>
            <a:ext cx="9220200" cy="575945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en-US" b="1" dirty="0">
                <a:latin typeface="Comic Sans MS" panose="030F0702030302020204" pitchFamily="66" charset="0"/>
              </a:rPr>
              <a:t>用所给词的正确形式填空：</a:t>
            </a:r>
          </a:p>
          <a:p>
            <a:pPr marL="0" indent="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1.  Two years ago, there  ____(is)a zoo.</a:t>
            </a:r>
          </a:p>
          <a:p>
            <a:pPr marL="0" indent="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  Now there _____(is) a market.</a:t>
            </a:r>
          </a:p>
          <a:p>
            <a:pPr marL="0" indent="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2. There  ____   ( be not) telephone many years ago. </a:t>
            </a:r>
            <a:endParaRPr lang="en-US" altLang="zh-CN" b="1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US" altLang="zh-CN" b="1" dirty="0" smtClean="0">
                <a:latin typeface="Comic Sans MS" panose="030F0702030302020204" pitchFamily="66" charset="0"/>
              </a:rPr>
              <a:t>Now </a:t>
            </a:r>
            <a:r>
              <a:rPr lang="en-US" altLang="zh-CN" b="1" dirty="0">
                <a:latin typeface="Comic Sans MS" panose="030F0702030302020204" pitchFamily="66" charset="0"/>
              </a:rPr>
              <a:t>many people _______(have) ones.</a:t>
            </a:r>
          </a:p>
          <a:p>
            <a:pPr marL="0" indent="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3. Many years ago he _____(live) in a small house.</a:t>
            </a:r>
          </a:p>
          <a:p>
            <a:pPr marL="0" indent="0" eaLnBrk="1" hangingPunct="1"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     Now he______(live) in a big house.</a:t>
            </a:r>
          </a:p>
        </p:txBody>
      </p:sp>
      <p:sp>
        <p:nvSpPr>
          <p:cNvPr id="49156" name="Text Box 4"/>
          <p:cNvSpPr txBox="1"/>
          <p:nvPr/>
        </p:nvSpPr>
        <p:spPr>
          <a:xfrm>
            <a:off x="4555050" y="1307032"/>
            <a:ext cx="11525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altLang="zh-CN" sz="3600" b="1" i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75856" y="1720577"/>
            <a:ext cx="11525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zh-CN" sz="3600" b="1" i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2053984" y="2043632"/>
            <a:ext cx="21002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weren’t</a:t>
            </a:r>
            <a:endParaRPr lang="en-US" altLang="zh-CN" sz="3600" b="1" i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3408541" y="2546869"/>
            <a:ext cx="11525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altLang="zh-CN" sz="3600" b="1" i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3864487" y="2956154"/>
            <a:ext cx="13811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endParaRPr lang="en-US" altLang="zh-CN" sz="3600" b="1" i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2483989" y="3279210"/>
            <a:ext cx="11525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endParaRPr lang="en-US" altLang="zh-CN" sz="3600" b="1" i="1" dirty="0"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yooyoo360.com/photo/2009-1-2/20090113182704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81916"/>
            <a:ext cx="12757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sucaitianxia.com/sheji/pic/200712/20071213014754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18131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3.redocn.com/tupian/20150330/shouhuicaoshiliangsucai_40423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1" b="3861"/>
          <a:stretch/>
        </p:blipFill>
        <p:spPr bwMode="auto">
          <a:xfrm>
            <a:off x="4427984" y="1384197"/>
            <a:ext cx="1191075" cy="13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dnweb.b5m.com/web/cmsphp/article/201506/46d75516ce13e6b715d331d03657e5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05" y="1962868"/>
            <a:ext cx="1679243" cy="17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524607" y="3856692"/>
            <a:ext cx="1781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computer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7286" y="0"/>
            <a:ext cx="3063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Summary</a:t>
            </a:r>
            <a:r>
              <a:rPr lang="zh-CN" altLang="en-US" sz="28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归纳总结</a:t>
            </a:r>
            <a:endParaRPr lang="en-US" altLang="zh-CN" sz="28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143821"/>
            <a:ext cx="641714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800" b="1" i="1" dirty="0" smtClean="0">
                <a:latin typeface="Times New Roman" pitchFamily="18" charset="0"/>
                <a:ea typeface="黑体" pitchFamily="49" charset="-122"/>
              </a:rPr>
              <a:t>1.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Topic: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lang="en-US" altLang="zh-CN" sz="2800" b="1" i="1" dirty="0" smtClean="0">
                <a:latin typeface="Times New Roman" pitchFamily="18" charset="0"/>
                <a:ea typeface="黑体" pitchFamily="49" charset="-122"/>
              </a:rPr>
              <a:t>how was life in the past and how it is now</a:t>
            </a:r>
            <a:endParaRPr lang="en-US" altLang="zh-CN" sz="2800" b="1" i="1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1810" y="2204864"/>
            <a:ext cx="8702190" cy="145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600" b="1" i="1" dirty="0" smtClean="0">
                <a:latin typeface="Times New Roman" pitchFamily="18" charset="0"/>
                <a:ea typeface="黑体" pitchFamily="49" charset="-122"/>
              </a:rPr>
              <a:t>2.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Sentence:  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600" b="1" i="1" dirty="0" smtClean="0">
                <a:latin typeface="Times New Roman" pitchFamily="18" charset="0"/>
                <a:ea typeface="黑体" pitchFamily="49" charset="-122"/>
              </a:rPr>
              <a:t>We lived in…There weren’t… We didn't have…We couldn’t…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600" b="1" i="1" dirty="0" smtClean="0">
                <a:latin typeface="Times New Roman" pitchFamily="18" charset="0"/>
                <a:ea typeface="黑体" pitchFamily="49" charset="-122"/>
              </a:rPr>
              <a:t>We live in… There are… We have… We can….</a:t>
            </a:r>
            <a:endParaRPr lang="en-US" altLang="zh-CN" sz="2600" b="1" i="1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810" y="3642761"/>
            <a:ext cx="1410258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600" b="1" i="1" dirty="0" smtClean="0">
                <a:latin typeface="Times New Roman" pitchFamily="18" charset="0"/>
                <a:ea typeface="黑体" pitchFamily="49" charset="-122"/>
              </a:rPr>
              <a:t>3.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W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ords: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600" b="1" i="1" dirty="0" smtClean="0">
                <a:latin typeface="Times New Roman" pitchFamily="18" charset="0"/>
                <a:ea typeface="黑体" pitchFamily="49" charset="-122"/>
              </a:rPr>
              <a:t>P66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4625176"/>
            <a:ext cx="2603598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4.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Phonics: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600" b="1" i="1" dirty="0" err="1">
                <a:latin typeface="Times New Roman" pitchFamily="18" charset="0"/>
                <a:ea typeface="黑体" pitchFamily="49" charset="-122"/>
              </a:rPr>
              <a:t>ai</a:t>
            </a:r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/ay    al/au   </a:t>
            </a:r>
            <a:r>
              <a:rPr lang="en-US" altLang="zh-CN" sz="2600" b="1" i="1" dirty="0" err="1">
                <a:latin typeface="Times New Roman" pitchFamily="18" charset="0"/>
                <a:ea typeface="黑体" pitchFamily="49" charset="-122"/>
              </a:rPr>
              <a:t>ar</a:t>
            </a:r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443703" y="5517232"/>
            <a:ext cx="2603598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>
              <a:spcBef>
                <a:spcPct val="20000"/>
              </a:spcBef>
            </a:pPr>
            <a:r>
              <a:rPr lang="en-US" altLang="zh-CN" sz="2600" b="1" i="1" smtClean="0">
                <a:latin typeface="Times New Roman" pitchFamily="18" charset="0"/>
                <a:ea typeface="黑体" pitchFamily="49" charset="-122"/>
              </a:rPr>
              <a:t>5.</a:t>
            </a:r>
            <a:r>
              <a:rPr lang="en-US" altLang="zh-CN" sz="2600" b="1" i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Write</a:t>
            </a:r>
          </a:p>
          <a:p>
            <a:pPr lvl="0" latinLnBrk="1">
              <a:spcBef>
                <a:spcPct val="20000"/>
              </a:spcBef>
            </a:pPr>
            <a:r>
              <a:rPr lang="en-US" altLang="zh-CN" sz="2600" b="1" i="1" smtClean="0">
                <a:latin typeface="Times New Roman" pitchFamily="18" charset="0"/>
                <a:ea typeface="黑体" pitchFamily="49" charset="-122"/>
              </a:rPr>
              <a:t>ai</a:t>
            </a:r>
            <a:r>
              <a:rPr lang="en-US" altLang="zh-CN" sz="2600" b="1" i="1" dirty="0" smtClean="0">
                <a:latin typeface="Times New Roman" pitchFamily="18" charset="0"/>
                <a:ea typeface="黑体" pitchFamily="49" charset="-122"/>
              </a:rPr>
              <a:t>/ay    </a:t>
            </a:r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al/au   </a:t>
            </a:r>
            <a:r>
              <a:rPr lang="en-US" altLang="zh-CN" sz="2600" b="1" i="1" dirty="0" err="1">
                <a:latin typeface="Times New Roman" pitchFamily="18" charset="0"/>
                <a:ea typeface="黑体" pitchFamily="49" charset="-122"/>
              </a:rPr>
              <a:t>ar</a:t>
            </a:r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704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.depositphotos.com/1742172/4554/v/950/depositphotos_45548765-cartoon-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39700"/>
            <a:ext cx="1783006" cy="1961307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.depositphotos.com/1742172/4553/v/950/depositphotos_45534081-cartoon-flow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7107" r="14959" b="5486"/>
          <a:stretch>
            <a:fillRect/>
          </a:stretch>
        </p:blipFill>
        <p:spPr bwMode="auto">
          <a:xfrm>
            <a:off x="5652119" y="1698118"/>
            <a:ext cx="131567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.depositphotos.com/1742172/4439/v/950/depositphotos_44393655-cartoon-flow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0" y="3583814"/>
            <a:ext cx="1724153" cy="17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22.nipic.com/20110215/194994_170106282128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77" y="3735406"/>
            <a:ext cx="1789755" cy="14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507106" y="544522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telephone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44624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ct val="20000"/>
              </a:spcBef>
            </a:pPr>
            <a:r>
              <a:rPr lang="en-US" altLang="zh-CN" sz="2400" b="1" i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Game:</a:t>
            </a:r>
            <a:r>
              <a:rPr lang="zh-CN" altLang="en-US" sz="2400" b="1" i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找不同</a:t>
            </a:r>
          </a:p>
        </p:txBody>
      </p:sp>
      <p:pic>
        <p:nvPicPr>
          <p:cNvPr id="4098" name="Picture 2" descr="http://n.sinaimg.cn/zj/20160102/p9Cg-fxneefv9030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qiche.lywww.com/userfiles/image/20140621/21082355e6b211ade59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98660"/>
            <a:ext cx="2529863" cy="1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6.sinaimg.cn/mw690/002kram0gy6HLzJOm9vc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2055992" cy="16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01.taopic.com/141027/240454-14102FR133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7203" r="-1"/>
          <a:stretch>
            <a:fillRect/>
          </a:stretch>
        </p:blipFill>
        <p:spPr bwMode="auto">
          <a:xfrm>
            <a:off x="5724128" y="1700808"/>
            <a:ext cx="2420268" cy="15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830582" y="5229200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radio</a:t>
            </a:r>
            <a:endParaRPr lang="zh-CN" altLang="en-US" sz="3200" b="1" i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青蛙"/>
          <p:cNvPicPr>
            <a:picLocks noChangeAspect="1"/>
          </p:cNvPicPr>
          <p:nvPr/>
        </p:nvPicPr>
        <p:blipFill rotWithShape="1">
          <a:blip r:embed="rId3"/>
          <a:srcRect l="-7451" t="62427" r="14772" b="6994"/>
          <a:stretch/>
        </p:blipFill>
        <p:spPr>
          <a:xfrm>
            <a:off x="2154534" y="4509120"/>
            <a:ext cx="2747010" cy="678948"/>
          </a:xfrm>
          <a:prstGeom prst="rect">
            <a:avLst/>
          </a:prstGeom>
        </p:spPr>
      </p:pic>
      <p:pic>
        <p:nvPicPr>
          <p:cNvPr id="6" name="图片 5" descr="青蛙"/>
          <p:cNvPicPr>
            <a:picLocks noChangeAspect="1"/>
          </p:cNvPicPr>
          <p:nvPr/>
        </p:nvPicPr>
        <p:blipFill rotWithShape="1">
          <a:blip r:embed="rId3"/>
          <a:srcRect l="-7451" r="14772" b="37283"/>
          <a:stretch/>
        </p:blipFill>
        <p:spPr>
          <a:xfrm>
            <a:off x="2143736" y="3116596"/>
            <a:ext cx="2747010" cy="1392524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 bwMode="auto">
          <a:xfrm>
            <a:off x="3203848" y="1340768"/>
            <a:ext cx="4510354" cy="1872208"/>
          </a:xfrm>
          <a:prstGeom prst="wedgeEllipseCallout">
            <a:avLst>
              <a:gd name="adj1" fmla="val -15960"/>
              <a:gd name="adj2" fmla="val 46063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   He has strong legs.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  He can jump really far.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  </a:t>
            </a:r>
            <a:r>
              <a:rPr lang="en-US" altLang="zh-CN" sz="2400" b="1" i="1" dirty="0" smtClean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What </a:t>
            </a:r>
            <a:r>
              <a:rPr lang="en-US" altLang="zh-CN" sz="2400" b="1" i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is he?</a:t>
            </a:r>
            <a:endParaRPr lang="zh-CN" altLang="en-US" sz="24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lang="en-US" altLang="zh-CN" sz="2400" b="1" i="1" dirty="0">
              <a:solidFill>
                <a:srgbClr val="000080"/>
              </a:solidFill>
              <a:latin typeface="Times New Roman" pitchFamily="18" charset="0"/>
              <a:ea typeface="黑体" pitchFamily="49" charset="-122"/>
            </a:endParaRPr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53897" y="620688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Guess</a:t>
            </a:r>
            <a:endParaRPr lang="zh-CN" altLang="en-US" sz="32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青蛙">
            <a:extLst>
              <a:ext uri="{FF2B5EF4-FFF2-40B4-BE49-F238E27FC236}">
                <a16:creationId xmlns="" xmlns:a16="http://schemas.microsoft.com/office/drawing/2014/main" id="{99E5DA59-2BB3-429B-8D8D-33F573DBF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451" r="14772" b="37283"/>
          <a:stretch/>
        </p:blipFill>
        <p:spPr>
          <a:xfrm>
            <a:off x="1143000" y="2359100"/>
            <a:ext cx="7315200" cy="3130399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="" xmlns:a16="http://schemas.microsoft.com/office/drawing/2014/main" id="{C15AB169-FA6E-4E4A-A00B-AB3001EF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57934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Did he have legs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then</a:t>
            </a:r>
            <a:r>
              <a:rPr lang="en-US" altLang="zh-CN" sz="36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?</a:t>
            </a:r>
            <a:endParaRPr lang="zh-CN" altLang="en-US" sz="36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7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/>
          <p:nvPr>
            <p:extLst>
              <p:ext uri="{D42A27DB-BD31-4B8C-83A1-F6EECF244321}">
                <p14:modId xmlns:p14="http://schemas.microsoft.com/office/powerpoint/2010/main" val="508022819"/>
              </p:ext>
            </p:extLst>
          </p:nvPr>
        </p:nvGraphicFramePr>
        <p:xfrm>
          <a:off x="2195736" y="2996952"/>
          <a:ext cx="3600400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r:id="rId4" imgW="3686175" imgH="2247900" progId="Paint.Picture">
                  <p:embed/>
                </p:oleObj>
              </mc:Choice>
              <mc:Fallback>
                <p:oleObj r:id="rId4" imgW="3686175" imgH="22479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</p:blipFill>
                    <p:spPr>
                      <a:xfrm>
                        <a:off x="2195736" y="2996952"/>
                        <a:ext cx="3600400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椭圆形标注 4"/>
          <p:cNvSpPr/>
          <p:nvPr/>
        </p:nvSpPr>
        <p:spPr bwMode="auto">
          <a:xfrm>
            <a:off x="5508104" y="1988840"/>
            <a:ext cx="3024336" cy="1656184"/>
          </a:xfrm>
          <a:prstGeom prst="wedgeEllipseCallout">
            <a:avLst>
              <a:gd name="adj1" fmla="val -15553"/>
              <a:gd name="adj2" fmla="val 4723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He didn’t have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any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 legs then.</a:t>
            </a: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53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>
            <a:extLst>
              <a:ext uri="{FF2B5EF4-FFF2-40B4-BE49-F238E27FC236}">
                <a16:creationId xmlns="" xmlns:a16="http://schemas.microsoft.com/office/drawing/2014/main" id="{4BB1633D-22D7-4198-ADAC-ABEBEA5091CA}"/>
              </a:ext>
            </a:extLst>
          </p:cNvPr>
          <p:cNvSpPr txBox="1">
            <a:spLocks/>
          </p:cNvSpPr>
          <p:nvPr/>
        </p:nvSpPr>
        <p:spPr>
          <a:xfrm>
            <a:off x="1143000" y="857934"/>
            <a:ext cx="7122463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r>
              <a:rPr lang="en-US" altLang="zh-CN" sz="3600" b="1" i="1" kern="0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He is changing from tadpole to frog.</a:t>
            </a:r>
            <a:endParaRPr lang="zh-CN" altLang="en-US" sz="3600" b="1" i="1" kern="0" dirty="0">
              <a:solidFill>
                <a:srgbClr val="00206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5" name="内容占位符 3" descr="青蛙">
            <a:extLst>
              <a:ext uri="{FF2B5EF4-FFF2-40B4-BE49-F238E27FC236}">
                <a16:creationId xmlns="" xmlns:a16="http://schemas.microsoft.com/office/drawing/2014/main" id="{99E5DA59-2BB3-429B-8D8D-33F573DBF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451" r="14772" b="37283"/>
          <a:stretch/>
        </p:blipFill>
        <p:spPr>
          <a:xfrm>
            <a:off x="4283968" y="2132856"/>
            <a:ext cx="4815029" cy="2060499"/>
          </a:xfrm>
          <a:prstGeom prst="rect">
            <a:avLst/>
          </a:prstGeom>
        </p:spPr>
      </p:pic>
      <p:graphicFrame>
        <p:nvGraphicFramePr>
          <p:cNvPr id="6" name="对象 5"/>
          <p:cNvGraphicFramePr/>
          <p:nvPr>
            <p:extLst>
              <p:ext uri="{D42A27DB-BD31-4B8C-83A1-F6EECF244321}">
                <p14:modId xmlns:p14="http://schemas.microsoft.com/office/powerpoint/2010/main" val="2873981752"/>
              </p:ext>
            </p:extLst>
          </p:nvPr>
        </p:nvGraphicFramePr>
        <p:xfrm>
          <a:off x="323528" y="2132856"/>
          <a:ext cx="3600400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4" imgW="3686175" imgH="2247900" progId="Paint.Picture">
                  <p:embed/>
                </p:oleObj>
              </mc:Choice>
              <mc:Fallback>
                <p:oleObj r:id="rId4" imgW="3686175" imgH="22479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</p:blipFill>
                    <p:spPr>
                      <a:xfrm>
                        <a:off x="323528" y="2132856"/>
                        <a:ext cx="3600400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671306" y="4670529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0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from tadpole to frog</a:t>
            </a:r>
            <a:endParaRPr lang="zh-CN" altLang="en-US" sz="3600" dirty="0"/>
          </a:p>
        </p:txBody>
      </p:sp>
      <p:sp>
        <p:nvSpPr>
          <p:cNvPr id="8" name="右箭头 7"/>
          <p:cNvSpPr/>
          <p:nvPr/>
        </p:nvSpPr>
        <p:spPr bwMode="auto">
          <a:xfrm>
            <a:off x="4067944" y="3068960"/>
            <a:ext cx="1008112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7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12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982</Words>
  <Application>Microsoft Office PowerPoint</Application>
  <PresentationFormat>全屏显示(4:3)</PresentationFormat>
  <Paragraphs>178</Paragraphs>
  <Slides>30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Gulim</vt:lpstr>
      <vt:lpstr>Gulim</vt:lpstr>
      <vt:lpstr>맑은 고딕</vt:lpstr>
      <vt:lpstr>黑体</vt:lpstr>
      <vt:lpstr>楷体</vt:lpstr>
      <vt:lpstr>宋体</vt:lpstr>
      <vt:lpstr>-소망B</vt:lpstr>
      <vt:lpstr>-소망M</vt:lpstr>
      <vt:lpstr>Arial</vt:lpstr>
      <vt:lpstr>Calibri</vt:lpstr>
      <vt:lpstr>Comic Sans MS</vt:lpstr>
      <vt:lpstr>Times New Roman</vt:lpstr>
      <vt:lpstr>Office 主题​​</vt:lpstr>
      <vt:lpstr>B121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Did he have legs then?</vt:lpstr>
      <vt:lpstr>PowerPoint 演示文稿</vt:lpstr>
      <vt:lpstr>PowerPoint 演示文稿</vt:lpstr>
      <vt:lpstr>Did she have wings(翅膀) then?</vt:lpstr>
      <vt:lpstr>She didn’t have… then. Now ,she has… Now ,she can…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chant.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</vt:vector>
  </TitlesOfParts>
  <Company>微软用户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微软中国</dc:creator>
  <cp:lastModifiedBy>tw</cp:lastModifiedBy>
  <cp:revision>89</cp:revision>
  <dcterms:created xsi:type="dcterms:W3CDTF">2016-03-07T12:08:00Z</dcterms:created>
  <dcterms:modified xsi:type="dcterms:W3CDTF">2019-03-05T06:18:17Z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