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tags/tag15.xml" ContentType="application/vnd.openxmlformats-officedocument.presentationml.tags+xml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0"/>
  </p:notesMasterIdLst>
  <p:sldIdLst>
    <p:sldId id="310" r:id="rId3"/>
    <p:sldId id="311" r:id="rId4"/>
    <p:sldId id="256" r:id="rId5"/>
    <p:sldId id="308" r:id="rId6"/>
    <p:sldId id="309" r:id="rId7"/>
    <p:sldId id="266" r:id="rId8"/>
    <p:sldId id="261" r:id="rId9"/>
    <p:sldId id="289" r:id="rId10"/>
    <p:sldId id="291" r:id="rId11"/>
    <p:sldId id="263" r:id="rId12"/>
    <p:sldId id="312" r:id="rId13"/>
    <p:sldId id="290" r:id="rId14"/>
    <p:sldId id="313" r:id="rId15"/>
    <p:sldId id="265" r:id="rId16"/>
    <p:sldId id="264" r:id="rId17"/>
    <p:sldId id="314" r:id="rId18"/>
    <p:sldId id="293" r:id="rId19"/>
    <p:sldId id="267" r:id="rId20"/>
    <p:sldId id="268" r:id="rId21"/>
    <p:sldId id="269" r:id="rId22"/>
    <p:sldId id="271" r:id="rId23"/>
    <p:sldId id="272" r:id="rId24"/>
    <p:sldId id="316" r:id="rId25"/>
    <p:sldId id="270" r:id="rId26"/>
    <p:sldId id="317" r:id="rId27"/>
    <p:sldId id="273" r:id="rId28"/>
    <p:sldId id="27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60"/>
    <a:srgbClr val="EAEFE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031" autoAdjust="0"/>
  </p:normalViewPr>
  <p:slideViewPr>
    <p:cSldViewPr snapToGrid="0">
      <p:cViewPr>
        <p:scale>
          <a:sx n="75" d="100"/>
          <a:sy n="75" d="100"/>
        </p:scale>
        <p:origin x="288" y="378"/>
      </p:cViewPr>
      <p:guideLst>
        <p:guide orient="horz" pos="2199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25E4E-D777-4B76-B5EF-08288EF1617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850BA-BD80-460D-80AD-1F3470B00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下载之后建议将模板先复制一份再进行更改，以防止修改失误造成不必要的麻烦。使用的特殊字体是方正清刻本悦宋简体，建议去求字体网下载：</a:t>
            </a:r>
            <a:r>
              <a:rPr lang="en-US" altLang="zh-CN" smtClean="0"/>
              <a:t>http://www.qiuziti.com/</a:t>
            </a:r>
            <a:r>
              <a:rPr lang="zh-CN" altLang="en-US" smtClean="0"/>
              <a:t>。字体文件在</a:t>
            </a:r>
            <a:r>
              <a:rPr lang="en-US" altLang="zh-CN" smtClean="0"/>
              <a:t>win7</a:t>
            </a:r>
            <a:r>
              <a:rPr lang="zh-CN" altLang="en-US" smtClean="0"/>
              <a:t>及以上系统直接点击安装即可，更多作品请搜索十年之约：</a:t>
            </a:r>
            <a:r>
              <a:rPr lang="en-US" altLang="zh-CN" smtClean="0"/>
              <a:t>http://chn.docer.com/works?userid=27179942</a:t>
            </a:r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850BA-BD80-460D-80AD-1F3470B0081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4099" name="图片 2" descr="图片1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7940" y="-26035"/>
            <a:ext cx="12173585" cy="691007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94BDE-4E55-43F2-9E9F-E4861622A5C9}" type="datetimeFigureOut">
              <a:rPr lang="zh-CN" altLang="en-US" smtClean="0"/>
              <a:pPr/>
              <a:t>2019/5/25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D78BD-BB4A-4E68-996B-BA101591FA2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4099" name="图片 2" descr="图片1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7940" y="-26035"/>
            <a:ext cx="12173585" cy="691007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4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6285" y="783590"/>
            <a:ext cx="3746500" cy="304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62885" y="4395470"/>
            <a:ext cx="2718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solidFill>
                  <a:schemeClr val="accent1"/>
                </a:solidFill>
              </a:rPr>
              <a:t>摇篮？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912178" y="344805"/>
            <a:ext cx="247840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A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我会读词语</a:t>
            </a:r>
            <a:endParaRPr lang="en-US" altLang="zh-CN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006A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62890" y="2272665"/>
            <a:ext cx="11216005" cy="129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6000" b="1" dirty="0">
                <a:latin typeface="楷体_GB2312" panose="02010609030101010101" charset="-122"/>
                <a:ea typeface="楷体_GB2312" panose="02010609030101010101" charset="-122"/>
              </a:rPr>
              <a:t>摇篮  </a:t>
            </a:r>
            <a:r>
              <a:rPr lang="zh-CN" altLang="en-US" sz="6000" b="1" dirty="0" smtClean="0">
                <a:latin typeface="楷体_GB2312" panose="02010609030101010101" charset="-122"/>
                <a:ea typeface="楷体_GB2312" panose="02010609030101010101" charset="-122"/>
              </a:rPr>
              <a:t>浓绿 赛跑 遥远 苍苍茫茫</a:t>
            </a:r>
            <a:endParaRPr lang="zh-CN" altLang="en-US" sz="6000" b="1" dirty="0"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8500" y="2671887"/>
            <a:ext cx="1023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祖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先  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浓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绿  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摘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野果  </a:t>
            </a:r>
            <a:endParaRPr lang="en-US" altLang="zh-CN" sz="4000" b="1" dirty="0" smtClean="0">
              <a:latin typeface="楷体_GB2312" panose="02010609030101010101" charset="-122"/>
              <a:ea typeface="楷体_GB2312" panose="02010609030101010101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一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望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无际  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蓝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天  回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忆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   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掏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鹊  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蔷薇 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 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逮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蝈蝈</a:t>
            </a:r>
            <a:endParaRPr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465580" y="1178560"/>
            <a:ext cx="10847705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祖  啊  浓  望  蓝</a:t>
            </a:r>
          </a:p>
          <a:p>
            <a:endParaRPr lang="zh-CN" altLang="en-US" sz="9600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摘  掏  赛  忆</a:t>
            </a:r>
          </a:p>
        </p:txBody>
      </p:sp>
      <p:sp>
        <p:nvSpPr>
          <p:cNvPr id="43" name="矩形 42"/>
          <p:cNvSpPr/>
          <p:nvPr/>
        </p:nvSpPr>
        <p:spPr>
          <a:xfrm>
            <a:off x="912178" y="344805"/>
            <a:ext cx="247840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A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我会读生字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0200" y="1612900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祖先的摇篮是什么？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19" name="文本框 9218"/>
          <p:cNvSpPr txBox="1"/>
          <p:nvPr/>
        </p:nvSpPr>
        <p:spPr>
          <a:xfrm>
            <a:off x="2262505" y="789940"/>
            <a:ext cx="76676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祖先的摇篮是什么样的？</a:t>
            </a:r>
          </a:p>
        </p:txBody>
      </p:sp>
      <p:sp>
        <p:nvSpPr>
          <p:cNvPr id="9218" name="文本框 9217"/>
          <p:cNvSpPr txBox="1"/>
          <p:nvPr/>
        </p:nvSpPr>
        <p:spPr>
          <a:xfrm>
            <a:off x="-241300" y="2023745"/>
            <a:ext cx="1160970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3600" b="1" dirty="0">
                <a:latin typeface="Arial" panose="020B0604020202020204" pitchFamily="34" charset="0"/>
              </a:rPr>
              <a:t>        </a:t>
            </a:r>
            <a:r>
              <a:rPr lang="zh-CN" altLang="en-US" sz="4000" b="1" dirty="0">
                <a:latin typeface="楷体_GB2312" panose="02010609030101010101" charset="-122"/>
                <a:ea typeface="楷体_GB2312" panose="02010609030101010101" charset="-122"/>
              </a:rPr>
              <a:t>爷爷说</a:t>
            </a:r>
            <a:r>
              <a:rPr lang="zh-CN" altLang="en-US" sz="4000" b="1" dirty="0" smtClean="0">
                <a:latin typeface="楷体_GB2312" panose="02010609030101010101" charset="-122"/>
                <a:ea typeface="楷体_GB2312" panose="02010609030101010101" charset="-122"/>
              </a:rPr>
              <a:t>：那原始</a:t>
            </a:r>
            <a:r>
              <a:rPr lang="zh-CN" altLang="en-US" sz="4000" b="1" dirty="0">
                <a:latin typeface="楷体_GB2312" panose="02010609030101010101" charset="-122"/>
                <a:ea typeface="楷体_GB2312" panose="02010609030101010101" charset="-122"/>
              </a:rPr>
              <a:t>森林，是我们祖先的摇篮。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4000" b="1" dirty="0">
                <a:latin typeface="楷体_GB2312" panose="02010609030101010101" charset="-122"/>
                <a:ea typeface="楷体_GB2312" panose="02010609030101010101" charset="-122"/>
              </a:rPr>
              <a:t>    真有意思，这是多大的摇篮哪，一眼望不到边。</a:t>
            </a:r>
          </a:p>
        </p:txBody>
      </p:sp>
      <p:sp>
        <p:nvSpPr>
          <p:cNvPr id="9220" name="椭圆 9219"/>
          <p:cNvSpPr/>
          <p:nvPr/>
        </p:nvSpPr>
        <p:spPr>
          <a:xfrm>
            <a:off x="3375024" y="2192655"/>
            <a:ext cx="2263775" cy="719455"/>
          </a:xfrm>
          <a:prstGeom prst="ellipse">
            <a:avLst/>
          </a:prstGeom>
          <a:noFill/>
          <a:ln w="349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1" name="椭圆 9220"/>
          <p:cNvSpPr/>
          <p:nvPr/>
        </p:nvSpPr>
        <p:spPr>
          <a:xfrm>
            <a:off x="7561580" y="3081655"/>
            <a:ext cx="3411220" cy="795655"/>
          </a:xfrm>
          <a:prstGeom prst="ellipse">
            <a:avLst/>
          </a:prstGeom>
          <a:noFill/>
          <a:ln w="349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96" name="文本框 8195"/>
          <p:cNvSpPr txBox="1"/>
          <p:nvPr/>
        </p:nvSpPr>
        <p:spPr>
          <a:xfrm>
            <a:off x="4307840" y="1682433"/>
            <a:ext cx="1407160" cy="39693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鹊蛋</a:t>
            </a:r>
          </a:p>
          <a:p>
            <a:endParaRPr lang="zh-CN" altLang="en-US" sz="5400" b="1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松鼠</a:t>
            </a:r>
          </a:p>
          <a:p>
            <a:endParaRPr lang="zh-CN" altLang="en-US" sz="5400" b="1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野果</a:t>
            </a:r>
          </a:p>
        </p:txBody>
      </p:sp>
      <p:sp>
        <p:nvSpPr>
          <p:cNvPr id="8197" name="文本框 8196"/>
          <p:cNvSpPr txBox="1"/>
          <p:nvPr/>
        </p:nvSpPr>
        <p:spPr>
          <a:xfrm>
            <a:off x="7281863" y="1836103"/>
            <a:ext cx="641350" cy="36614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采</a:t>
            </a:r>
          </a:p>
          <a:p>
            <a:endParaRPr lang="zh-CN" altLang="en-US" sz="4400" b="1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捉</a:t>
            </a:r>
          </a:p>
          <a:p>
            <a:endParaRPr lang="zh-CN" altLang="en-US" sz="4400" b="1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逮</a:t>
            </a:r>
          </a:p>
        </p:txBody>
      </p:sp>
      <p:sp>
        <p:nvSpPr>
          <p:cNvPr id="8198" name="文本框 8197"/>
          <p:cNvSpPr txBox="1"/>
          <p:nvPr/>
        </p:nvSpPr>
        <p:spPr>
          <a:xfrm>
            <a:off x="9851708" y="1682433"/>
            <a:ext cx="1407160" cy="39693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蜻蜓</a:t>
            </a:r>
          </a:p>
          <a:p>
            <a:endParaRPr lang="zh-CN" altLang="en-US" sz="5400" b="1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蝈蝈</a:t>
            </a:r>
          </a:p>
          <a:p>
            <a:endParaRPr lang="zh-CN" altLang="en-US" sz="5400" b="1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蔷薇</a:t>
            </a:r>
          </a:p>
        </p:txBody>
      </p:sp>
      <p:sp>
        <p:nvSpPr>
          <p:cNvPr id="8199" name="直接连接符 8198"/>
          <p:cNvSpPr/>
          <p:nvPr/>
        </p:nvSpPr>
        <p:spPr>
          <a:xfrm>
            <a:off x="2321560" y="2344420"/>
            <a:ext cx="2171700" cy="288480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200" name="直接连接符 8199"/>
          <p:cNvSpPr/>
          <p:nvPr/>
        </p:nvSpPr>
        <p:spPr>
          <a:xfrm flipV="1">
            <a:off x="2321560" y="2236470"/>
            <a:ext cx="2054860" cy="147701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201" name="直接连接符 8200"/>
          <p:cNvSpPr/>
          <p:nvPr/>
        </p:nvSpPr>
        <p:spPr>
          <a:xfrm flipV="1">
            <a:off x="2321560" y="3713480"/>
            <a:ext cx="2055495" cy="162433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202" name="直接连接符 8201"/>
          <p:cNvSpPr/>
          <p:nvPr/>
        </p:nvSpPr>
        <p:spPr>
          <a:xfrm>
            <a:off x="7923530" y="2440940"/>
            <a:ext cx="2076450" cy="278765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203" name="直接连接符 8202"/>
          <p:cNvSpPr/>
          <p:nvPr/>
        </p:nvSpPr>
        <p:spPr>
          <a:xfrm flipV="1">
            <a:off x="7923530" y="2345055"/>
            <a:ext cx="1995170" cy="13684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204" name="直接连接符 8203"/>
          <p:cNvSpPr/>
          <p:nvPr/>
        </p:nvSpPr>
        <p:spPr>
          <a:xfrm flipV="1">
            <a:off x="7889240" y="3713480"/>
            <a:ext cx="2063750" cy="139001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195" name="文本框 8194"/>
          <p:cNvSpPr txBox="1"/>
          <p:nvPr/>
        </p:nvSpPr>
        <p:spPr>
          <a:xfrm>
            <a:off x="1600518" y="1750378"/>
            <a:ext cx="795020" cy="47078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摘</a:t>
            </a:r>
          </a:p>
          <a:p>
            <a:endParaRPr lang="zh-CN" altLang="en-US" sz="5400" b="1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掏</a:t>
            </a:r>
          </a:p>
          <a:p>
            <a:endParaRPr lang="zh-CN" altLang="en-US" sz="5400" b="1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4800" b="1">
                <a:latin typeface="楷体_GB2312" panose="02010609030101010101" charset="-122"/>
                <a:ea typeface="楷体_GB2312" panose="02010609030101010101" charset="-122"/>
              </a:rPr>
              <a:t>逗</a:t>
            </a:r>
          </a:p>
          <a:p>
            <a:endParaRPr lang="zh-CN" altLang="en-US" sz="4800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8194" name="标题 8193"/>
          <p:cNvSpPr>
            <a:spLocks noGrp="1"/>
          </p:cNvSpPr>
          <p:nvPr/>
        </p:nvSpPr>
        <p:spPr>
          <a:xfrm>
            <a:off x="2207260" y="294323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词语搭配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87400"/>
            <a:ext cx="116713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6700" y="1206500"/>
            <a:ext cx="9474200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苍苍茫茫的原始森林，我们祖先的摇篮！</a:t>
            </a:r>
            <a:endParaRPr lang="zh-CN" alt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00100" y="2819400"/>
            <a:ext cx="11023600" cy="132343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（</a:t>
            </a:r>
            <a:r>
              <a:rPr lang="zh-CN" altLang="en-US" sz="4000" dirty="0" smtClean="0"/>
              <a:t>苍苍茫茫的原始森林</a:t>
            </a:r>
            <a:r>
              <a:rPr lang="zh-CN" altLang="en-US" sz="4000" dirty="0" smtClean="0"/>
              <a:t>），是（</a:t>
            </a:r>
            <a:r>
              <a:rPr lang="zh-CN" altLang="en-US" sz="4000" dirty="0" smtClean="0"/>
              <a:t>祖先</a:t>
            </a:r>
            <a:r>
              <a:rPr lang="zh-CN" altLang="en-US" sz="4000" dirty="0" smtClean="0"/>
              <a:t>）的摇篮！</a:t>
            </a:r>
            <a:endParaRPr lang="en-US" altLang="zh-CN" sz="4000" dirty="0" smtClean="0"/>
          </a:p>
          <a:p>
            <a:r>
              <a:rPr lang="zh-CN" altLang="en-US" sz="4000" dirty="0" smtClean="0"/>
              <a:t>（                                ）， 是（        ）</a:t>
            </a:r>
            <a:r>
              <a:rPr lang="zh-CN" altLang="en-US" sz="4000" dirty="0" smtClean="0"/>
              <a:t>的</a:t>
            </a:r>
            <a:r>
              <a:rPr lang="zh-CN" altLang="en-US" sz="4000" dirty="0" smtClean="0"/>
              <a:t>摇篮！</a:t>
            </a:r>
            <a:endParaRPr lang="zh-CN" alt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374900" y="5143500"/>
            <a:ext cx="7975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为什么把原始森林比做摇篮？在文中找到相关的句子读一读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文本框 7171"/>
          <p:cNvSpPr txBox="1"/>
          <p:nvPr/>
        </p:nvSpPr>
        <p:spPr>
          <a:xfrm>
            <a:off x="988060" y="-113030"/>
            <a:ext cx="4547870" cy="7170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8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我想</a:t>
            </a:r>
            <a:r>
              <a:rPr lang="en-US" altLang="zh-CN" sz="3200" b="1" dirty="0">
                <a:solidFill>
                  <a:srgbClr val="006A6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我们的祖先，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可曾在这些大树上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摘野果，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掏鹊蛋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可曾在 那片草地上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和野兔赛跑，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看蘑菇打伞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  <a:p>
            <a:pPr>
              <a:spcBef>
                <a:spcPct val="50000"/>
              </a:spcBef>
            </a:pPr>
            <a:endParaRPr lang="zh-CN" altLang="en-US" sz="3200" b="1" dirty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7173" name="文本框 7172"/>
          <p:cNvSpPr txBox="1"/>
          <p:nvPr/>
        </p:nvSpPr>
        <p:spPr>
          <a:xfrm>
            <a:off x="7272655" y="356235"/>
            <a:ext cx="3455988" cy="50158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那时候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孩子们也在这里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逗小松鼠，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采野蔷薇吗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也曾在这里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捉红蜻蜓，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逮绿蝈蝈吗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1300" y="5384800"/>
            <a:ext cx="63754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祖先的摇篮有怎样美好而遥远的回忆？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21300" y="5930900"/>
            <a:ext cx="6375400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如果你像祖先一样在这里做这些事你会有怎样的感觉？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图片 17410" descr="20080717_ba4b6fb3444542aa27b8zMUzb6kbBTXn"/>
          <p:cNvPicPr>
            <a:picLocks noChangeAspect="1"/>
          </p:cNvPicPr>
          <p:nvPr/>
        </p:nvPicPr>
        <p:blipFill>
          <a:blip r:embed="rId3" cstate="print"/>
          <a:srcRect l="7532" t="1905" r="7093" b="7712"/>
          <a:stretch>
            <a:fillRect/>
          </a:stretch>
        </p:blipFill>
        <p:spPr>
          <a:xfrm>
            <a:off x="316230" y="387985"/>
            <a:ext cx="11610340" cy="620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416300" y="4271010"/>
            <a:ext cx="4716780" cy="193802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zh-CN" altLang="en-US" sz="4000" b="1">
                <a:ln>
                  <a:solidFill>
                    <a:schemeClr val="bg1"/>
                  </a:solidFill>
                  <a:prstDash val="dash"/>
                </a:ln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可曾在这些大树上</a:t>
            </a:r>
          </a:p>
          <a:p>
            <a:r>
              <a:rPr lang="zh-CN" altLang="en-US" sz="4000" b="1">
                <a:ln>
                  <a:solidFill>
                    <a:schemeClr val="bg1"/>
                  </a:solidFill>
                  <a:prstDash val="dash"/>
                </a:ln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摘野果，</a:t>
            </a:r>
          </a:p>
          <a:p>
            <a:r>
              <a:rPr lang="zh-CN" altLang="en-US" sz="4000" b="1">
                <a:ln>
                  <a:solidFill>
                    <a:schemeClr val="bg1"/>
                  </a:solidFill>
                  <a:prstDash val="dash"/>
                </a:ln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掏鹊蛋。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7580" y="385445"/>
            <a:ext cx="5962650" cy="57708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rcRect l="2734" t="6587" r="11782" b="5006"/>
          <a:stretch>
            <a:fillRect/>
          </a:stretch>
        </p:blipFill>
        <p:spPr>
          <a:xfrm>
            <a:off x="393700" y="385445"/>
            <a:ext cx="5643880" cy="577088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037580" y="543560"/>
            <a:ext cx="5869305" cy="2584450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zh-CN" altLang="en-US" sz="5400" b="1">
                <a:latin typeface="楷体_GB2312" panose="02010609030101010101" charset="-122"/>
                <a:ea typeface="楷体_GB2312" panose="02010609030101010101" charset="-122"/>
              </a:rPr>
              <a:t>可曾在那片草地上</a:t>
            </a:r>
          </a:p>
          <a:p>
            <a:r>
              <a:rPr lang="zh-CN" altLang="en-US" sz="5400" b="1">
                <a:latin typeface="楷体_GB2312" panose="02010609030101010101" charset="-122"/>
                <a:ea typeface="楷体_GB2312" panose="02010609030101010101" charset="-122"/>
              </a:rPr>
              <a:t>和野兔赛跑，</a:t>
            </a:r>
          </a:p>
          <a:p>
            <a:r>
              <a:rPr lang="zh-CN" altLang="en-US" sz="5400" b="1">
                <a:latin typeface="楷体_GB2312" panose="02010609030101010101" charset="-122"/>
                <a:ea typeface="楷体_GB2312" panose="02010609030101010101" charset="-122"/>
              </a:rPr>
              <a:t>看蘑菇打伞？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176020" y="874395"/>
            <a:ext cx="5181600" cy="4351338"/>
          </a:xfrm>
        </p:spPr>
        <p:txBody>
          <a:bodyPr>
            <a:normAutofit fontScale="90000" lnSpcReduction="20000"/>
          </a:bodyPr>
          <a:lstStyle/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蓝天是摇篮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摇着星宝宝，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白云轻轻飘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星宝宝睡着了。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大海是摇篮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摇着鱼宝宝，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浪花轻轻翻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鱼宝宝睡着了。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>
          <a:xfrm>
            <a:off x="5711190" y="874395"/>
            <a:ext cx="5181600" cy="4351338"/>
          </a:xfrm>
        </p:spPr>
        <p:txBody>
          <a:bodyPr>
            <a:noAutofit/>
          </a:bodyPr>
          <a:lstStyle/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花园是摇篮，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摇着花宝宝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风儿轻轻吹，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花宝宝睡着了，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妈妈的手是摇篮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摇着小宝宝，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歌儿轻轻唱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sym typeface="+mn-ea"/>
              </a:rPr>
              <a:t>小宝宝睡着了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59350" y="44450"/>
            <a:ext cx="803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。</a:t>
            </a:r>
          </a:p>
          <a:p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l="2200" t="7017" r="1189" b="5953"/>
          <a:stretch>
            <a:fillRect/>
          </a:stretch>
        </p:blipFill>
        <p:spPr>
          <a:xfrm>
            <a:off x="290195" y="335915"/>
            <a:ext cx="4070985" cy="3181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95" y="3517900"/>
            <a:ext cx="4071620" cy="3116580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4385310" y="335915"/>
            <a:ext cx="3421380" cy="5908040"/>
          </a:xfrm>
          <a:prstGeom prst="rect">
            <a:avLst/>
          </a:prstGeom>
          <a:noFill/>
          <a:ln w="38100">
            <a:solidFill>
              <a:srgbClr val="006A60"/>
            </a:solidFill>
            <a:prstDash val="dash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600" b="1">
                <a:latin typeface="楷体_GB2312" panose="02010609030101010101" charset="-122"/>
                <a:ea typeface="楷体_GB2312" panose="02010609030101010101" charset="-122"/>
              </a:rPr>
              <a:t>那时候</a:t>
            </a: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latin typeface="楷体_GB2312" panose="02010609030101010101" charset="-122"/>
                <a:ea typeface="楷体_GB2312" panose="02010609030101010101" charset="-122"/>
              </a:rPr>
              <a:t>孩子们也在这里</a:t>
            </a: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latin typeface="楷体_GB2312" panose="02010609030101010101" charset="-122"/>
                <a:ea typeface="楷体_GB2312" panose="02010609030101010101" charset="-122"/>
              </a:rPr>
              <a:t>逗小松鼠，</a:t>
            </a: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latin typeface="楷体_GB2312" panose="02010609030101010101" charset="-122"/>
                <a:ea typeface="楷体_GB2312" panose="02010609030101010101" charset="-122"/>
              </a:rPr>
              <a:t>采野蔷薇吗？</a:t>
            </a: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latin typeface="楷体_GB2312" panose="02010609030101010101" charset="-122"/>
                <a:ea typeface="楷体_GB2312" panose="02010609030101010101" charset="-122"/>
              </a:rPr>
              <a:t>也曾在这里</a:t>
            </a: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latin typeface="楷体_GB2312" panose="02010609030101010101" charset="-122"/>
                <a:ea typeface="楷体_GB2312" panose="02010609030101010101" charset="-122"/>
              </a:rPr>
              <a:t>捉红蜻蜓，</a:t>
            </a: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latin typeface="楷体_GB2312" panose="02010609030101010101" charset="-122"/>
                <a:ea typeface="楷体_GB2312" panose="02010609030101010101" charset="-122"/>
              </a:rPr>
              <a:t>逮绿蝈蝈吗？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 cstate="print"/>
          <a:srcRect l="18876" t="20002" r="13408" b="15527"/>
          <a:stretch>
            <a:fillRect/>
          </a:stretch>
        </p:blipFill>
        <p:spPr>
          <a:xfrm>
            <a:off x="7874000" y="335915"/>
            <a:ext cx="4294505" cy="318262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74635" y="3517900"/>
            <a:ext cx="4293870" cy="311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88223" y="328481"/>
            <a:ext cx="3188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spc="30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我会说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102100" y="675005"/>
            <a:ext cx="529780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那时候，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孩子们也在这里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听喜鹊唱歌，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看大象洗澡吗？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也曾在这里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挖蚯蚓，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抓小鱼吗？</a:t>
            </a:r>
          </a:p>
          <a:p>
            <a:endParaRPr lang="zh-CN" altLang="en-US" sz="4400" b="1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490" y="1096645"/>
            <a:ext cx="3051175" cy="266509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/>
          <a:srcRect l="26181" t="10234" r="9440" b="-450"/>
          <a:stretch>
            <a:fillRect/>
          </a:stretch>
        </p:blipFill>
        <p:spPr>
          <a:xfrm>
            <a:off x="133350" y="3761740"/>
            <a:ext cx="3006090" cy="27108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41765" y="965835"/>
            <a:ext cx="3053715" cy="27959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/>
          <a:srcRect l="9947" t="4374" r="20371" b="4993"/>
          <a:stretch>
            <a:fillRect/>
          </a:stretch>
        </p:blipFill>
        <p:spPr>
          <a:xfrm>
            <a:off x="9041765" y="3761740"/>
            <a:ext cx="3028315" cy="2710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917575" y="588010"/>
            <a:ext cx="5463540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风儿吹动树叶</a:t>
            </a:r>
          </a:p>
          <a:p>
            <a:r>
              <a:rPr lang="en-US" altLang="zh-CN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“</a:t>
            </a:r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沙沙，沙沙！</a:t>
            </a:r>
            <a:r>
              <a:rPr lang="en-US" altLang="zh-CN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”</a:t>
            </a:r>
          </a:p>
          <a:p>
            <a:r>
              <a:rPr lang="zh-CN" altLang="en-US" sz="44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那回忆</a:t>
            </a:r>
          </a:p>
          <a:p>
            <a:r>
              <a:rPr lang="zh-CN" altLang="en-US" sz="44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多么美好</a:t>
            </a:r>
          </a:p>
          <a:p>
            <a:r>
              <a:rPr lang="zh-CN" altLang="en-US" sz="44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又那么遥远</a:t>
            </a:r>
            <a:r>
              <a:rPr lang="en-US" altLang="zh-CN" sz="44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……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啊！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苍苍茫茫的原始森林，</a:t>
            </a:r>
          </a:p>
          <a:p>
            <a:r>
              <a:rPr lang="zh-CN" altLang="en-US" sz="4400" b="1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我们祖先的摇篮！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5530" y="680720"/>
            <a:ext cx="5238115" cy="5415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文本框 7171"/>
          <p:cNvSpPr txBox="1"/>
          <p:nvPr/>
        </p:nvSpPr>
        <p:spPr>
          <a:xfrm>
            <a:off x="988060" y="-113030"/>
            <a:ext cx="4547870" cy="7170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8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我想</a:t>
            </a:r>
            <a:r>
              <a:rPr lang="en-US" altLang="zh-CN" sz="3200" b="1" dirty="0">
                <a:solidFill>
                  <a:srgbClr val="006A6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我们的祖先，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可曾在这些大树上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摘野果，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掏鹊蛋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可曾在 那片草地上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和野兔赛跑，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看蘑菇打伞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  <a:p>
            <a:pPr>
              <a:spcBef>
                <a:spcPct val="50000"/>
              </a:spcBef>
            </a:pPr>
            <a:endParaRPr lang="zh-CN" altLang="en-US" sz="3200" b="1" dirty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7173" name="文本框 7172"/>
          <p:cNvSpPr txBox="1"/>
          <p:nvPr/>
        </p:nvSpPr>
        <p:spPr>
          <a:xfrm>
            <a:off x="7285355" y="1448435"/>
            <a:ext cx="3455988" cy="50158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那时候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孩子们也在这里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逗小松鼠，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采野蔷薇吗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也曾在这里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捉红蜻蜓，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逮绿蝈蝈吗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540" y="457200"/>
            <a:ext cx="589280" cy="931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云形标注 1"/>
          <p:cNvSpPr/>
          <p:nvPr/>
        </p:nvSpPr>
        <p:spPr>
          <a:xfrm>
            <a:off x="1653540" y="457200"/>
            <a:ext cx="9010015" cy="2379345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826385" y="677545"/>
            <a:ext cx="69310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想一想，在祖先的摇篮里，人们还会做些什么？请仿照</a:t>
            </a:r>
            <a:r>
              <a:rPr lang="en-US" altLang="zh-CN" sz="40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2-3</a:t>
            </a:r>
            <a:r>
              <a:rPr lang="zh-CN" altLang="en-US" sz="40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节说一说。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70" y="3228340"/>
            <a:ext cx="3051175" cy="29711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/>
          <a:srcRect l="26181" t="10234" r="9440" b="-450"/>
          <a:stretch>
            <a:fillRect/>
          </a:stretch>
        </p:blipFill>
        <p:spPr>
          <a:xfrm>
            <a:off x="3103245" y="3228340"/>
            <a:ext cx="3006090" cy="29718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9335" y="3229610"/>
            <a:ext cx="3053715" cy="29698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/>
          <a:srcRect l="9947" t="4374" r="20371" b="4993"/>
          <a:stretch>
            <a:fillRect/>
          </a:stretch>
        </p:blipFill>
        <p:spPr>
          <a:xfrm>
            <a:off x="9163050" y="3229610"/>
            <a:ext cx="3028315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文本框 7171"/>
          <p:cNvSpPr txBox="1"/>
          <p:nvPr/>
        </p:nvSpPr>
        <p:spPr>
          <a:xfrm>
            <a:off x="988060" y="-113030"/>
            <a:ext cx="5158740" cy="71711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8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我想</a:t>
            </a:r>
            <a:r>
              <a:rPr lang="en-US" altLang="zh-CN" sz="3200" b="1" dirty="0">
                <a:solidFill>
                  <a:srgbClr val="006A6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我们的祖先，</a:t>
            </a: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可曾</a:t>
            </a: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在（哪里）</a:t>
            </a:r>
            <a:endParaRPr lang="zh-CN" altLang="en-US" sz="3200" b="1" dirty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（做什么），</a:t>
            </a:r>
            <a:endParaRPr lang="zh-CN" altLang="en-US" sz="3200" b="1" dirty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（做什么）？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可曾</a:t>
            </a: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在（哪里）</a:t>
            </a:r>
            <a:endParaRPr lang="zh-CN" altLang="en-US" sz="3200" b="1" dirty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和（什么）（ 怎么样？），</a:t>
            </a:r>
            <a:endParaRPr lang="zh-CN" altLang="en-US" sz="3200" b="1" dirty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看（什么）（做什么）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endParaRPr lang="zh-CN" altLang="en-US" sz="3200" b="1" dirty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7173" name="文本框 7172"/>
          <p:cNvSpPr txBox="1"/>
          <p:nvPr/>
        </p:nvSpPr>
        <p:spPr>
          <a:xfrm>
            <a:off x="7272654" y="1181735"/>
            <a:ext cx="4017645" cy="50167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那时候，</a:t>
            </a:r>
            <a:endParaRPr lang="en-US" altLang="zh-CN" sz="3200" b="1" dirty="0" smtClean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孩子们也在这里，</a:t>
            </a:r>
            <a:endParaRPr lang="en-US" altLang="zh-CN" sz="3200" b="1" dirty="0" smtClean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（做什么）。</a:t>
            </a:r>
            <a:endParaRPr lang="en-US" altLang="zh-CN" sz="3200" b="1" dirty="0" smtClean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（做什么）吗？</a:t>
            </a:r>
            <a:endParaRPr lang="en-US" altLang="zh-CN" sz="3200" b="1" dirty="0" smtClean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也</a:t>
            </a: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在这里</a:t>
            </a:r>
            <a:endParaRPr lang="en-US" altLang="zh-CN" sz="3200" b="1" dirty="0" smtClean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（做什么），</a:t>
            </a:r>
            <a:endParaRPr lang="en-US" altLang="zh-CN" sz="3200" b="1" dirty="0" smtClean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（做什么）吗？</a:t>
            </a:r>
            <a:endParaRPr lang="zh-CN" altLang="en-US" sz="3200" b="1" dirty="0">
              <a:solidFill>
                <a:srgbClr val="006A6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文本框 34"/>
          <p:cNvSpPr txBox="1"/>
          <p:nvPr/>
        </p:nvSpPr>
        <p:spPr>
          <a:xfrm>
            <a:off x="981710" y="432435"/>
            <a:ext cx="10229215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摘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野果  </a:t>
            </a: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采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蘑菇  </a:t>
            </a: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挖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野菜</a:t>
            </a:r>
          </a:p>
          <a:p>
            <a:pPr fontAlgn="auto">
              <a:lnSpc>
                <a:spcPct val="150000"/>
              </a:lnSpc>
            </a:pP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逗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松鼠  </a:t>
            </a: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捉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蜻蜓  </a:t>
            </a: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逮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蝈蝈</a:t>
            </a:r>
          </a:p>
          <a:p>
            <a:pPr fontAlgn="auto">
              <a:lnSpc>
                <a:spcPct val="150000"/>
              </a:lnSpc>
            </a:pP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看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夕阳  </a:t>
            </a: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赏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明月  </a:t>
            </a:r>
            <a:r>
              <a:rPr lang="zh-CN" altLang="en-US" sz="6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数</a:t>
            </a:r>
            <a:r>
              <a:rPr lang="zh-CN" altLang="en-US" sz="6600">
                <a:latin typeface="楷体_GB2312" panose="02010609030101010101" charset="-122"/>
                <a:ea typeface="楷体_GB2312" panose="02010609030101010101" charset="-122"/>
              </a:rPr>
              <a:t>星星</a:t>
            </a:r>
          </a:p>
        </p:txBody>
      </p:sp>
      <p:sp>
        <p:nvSpPr>
          <p:cNvPr id="36" name="云形标注 35"/>
          <p:cNvSpPr/>
          <p:nvPr/>
        </p:nvSpPr>
        <p:spPr>
          <a:xfrm>
            <a:off x="2000250" y="4958080"/>
            <a:ext cx="7377430" cy="1624330"/>
          </a:xfrm>
          <a:prstGeom prst="cloud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2706370" y="5306695"/>
            <a:ext cx="62852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</a:rPr>
              <a:t>读一读，注意红色的字。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88223" y="328481"/>
            <a:ext cx="318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30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生字书写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5875" y="1501140"/>
            <a:ext cx="1381125" cy="13271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511925" y="1565275"/>
            <a:ext cx="1643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latin typeface="楷体_GB2312" panose="02010609030101010101" charset="-122"/>
                <a:ea typeface="楷体_GB2312" panose="02010609030101010101" charset="-122"/>
              </a:rPr>
              <a:t>望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670" y="3705225"/>
            <a:ext cx="1381125" cy="132715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95985" y="3833495"/>
            <a:ext cx="1643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latin typeface="楷体_GB2312" panose="02010609030101010101" charset="-122"/>
                <a:ea typeface="楷体_GB2312" panose="02010609030101010101" charset="-122"/>
              </a:rPr>
              <a:t>掏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730" y="1501140"/>
            <a:ext cx="1381125" cy="13271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95985" y="1565275"/>
            <a:ext cx="1643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latin typeface="楷体_GB2312" panose="02010609030101010101" charset="-122"/>
                <a:ea typeface="楷体_GB2312" panose="02010609030101010101" charset="-122"/>
              </a:rPr>
              <a:t>祖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285365" y="2180590"/>
            <a:ext cx="4012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楷体_GB2312" panose="02010609030101010101" charset="-122"/>
                <a:ea typeface="楷体_GB2312" panose="02010609030101010101" charset="-122"/>
              </a:rPr>
              <a:t>组词：祖国  祖先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285365" y="4387215"/>
            <a:ext cx="4012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楷体_GB2312" panose="02010609030101010101" charset="-122"/>
                <a:ea typeface="楷体_GB2312" panose="02010609030101010101" charset="-122"/>
              </a:rPr>
              <a:t>组词：掏鹊蛋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955280" y="2180590"/>
            <a:ext cx="4012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楷体_GB2312" panose="02010609030101010101" charset="-122"/>
                <a:ea typeface="楷体_GB2312" panose="02010609030101010101" charset="-122"/>
              </a:rPr>
              <a:t>组词：一望无际</a:t>
            </a:r>
          </a:p>
        </p:txBody>
      </p:sp>
      <p:pic>
        <p:nvPicPr>
          <p:cNvPr id="5" name="图片 4" descr="KT祖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9025" y="1501140"/>
            <a:ext cx="3856355" cy="548640"/>
          </a:xfrm>
          <a:prstGeom prst="rect">
            <a:avLst/>
          </a:prstGeom>
        </p:spPr>
      </p:pic>
      <p:pic>
        <p:nvPicPr>
          <p:cNvPr id="6" name="图片 5" descr="KT望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14945" y="1501140"/>
            <a:ext cx="4224020" cy="548640"/>
          </a:xfrm>
          <a:prstGeom prst="rect">
            <a:avLst/>
          </a:prstGeom>
        </p:spPr>
      </p:pic>
      <p:pic>
        <p:nvPicPr>
          <p:cNvPr id="7" name="图片 6" descr="KT掏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9025" y="3833495"/>
            <a:ext cx="3933825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0" y="-6140"/>
            <a:ext cx="12192000" cy="6860330"/>
            <a:chOff x="373051" y="114300"/>
            <a:chExt cx="11445898" cy="67437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972"/>
            <a:stretch>
              <a:fillRect/>
            </a:stretch>
          </p:blipFill>
          <p:spPr>
            <a:xfrm>
              <a:off x="373051" y="3486150"/>
              <a:ext cx="11445898" cy="337185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972"/>
            <a:stretch>
              <a:fillRect/>
            </a:stretch>
          </p:blipFill>
          <p:spPr>
            <a:xfrm flipV="1">
              <a:off x="373051" y="114300"/>
              <a:ext cx="11445898" cy="3371850"/>
            </a:xfrm>
            <a:prstGeom prst="rect">
              <a:avLst/>
            </a:prstGeom>
          </p:spPr>
        </p:pic>
      </p:grpSp>
      <p:pic>
        <p:nvPicPr>
          <p:cNvPr id="13" name="PA_图片 12" hidden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262408" y="1040859"/>
            <a:ext cx="7718172" cy="4808043"/>
          </a:xfrm>
          <a:prstGeom prst="rect">
            <a:avLst/>
          </a:prstGeom>
        </p:spPr>
      </p:pic>
      <p:sp>
        <p:nvSpPr>
          <p:cNvPr id="14" name="PA_矩形 13"/>
          <p:cNvSpPr/>
          <p:nvPr>
            <p:custDataLst>
              <p:tags r:id="rId3"/>
            </p:custDataLst>
          </p:nvPr>
        </p:nvSpPr>
        <p:spPr>
          <a:xfrm>
            <a:off x="2954655" y="2943860"/>
            <a:ext cx="6608445" cy="1412875"/>
          </a:xfrm>
          <a:custGeom>
            <a:avLst/>
            <a:gdLst>
              <a:gd name="connsiteX0" fmla="*/ 0 w 5700409"/>
              <a:gd name="connsiteY0" fmla="*/ 0 h 1313234"/>
              <a:gd name="connsiteX1" fmla="*/ 5700409 w 5700409"/>
              <a:gd name="connsiteY1" fmla="*/ 0 h 1313234"/>
              <a:gd name="connsiteX2" fmla="*/ 5700409 w 5700409"/>
              <a:gd name="connsiteY2" fmla="*/ 1313234 h 1313234"/>
              <a:gd name="connsiteX3" fmla="*/ 0 w 5700409"/>
              <a:gd name="connsiteY3" fmla="*/ 1313234 h 1313234"/>
              <a:gd name="connsiteX4" fmla="*/ 0 w 5700409"/>
              <a:gd name="connsiteY4" fmla="*/ 0 h 1313234"/>
              <a:gd name="connsiteX0-1" fmla="*/ 0 w 5700409"/>
              <a:gd name="connsiteY0-2" fmla="*/ 3324 h 1316558"/>
              <a:gd name="connsiteX1-3" fmla="*/ 4955513 w 5700409"/>
              <a:gd name="connsiteY1-4" fmla="*/ 0 h 1316558"/>
              <a:gd name="connsiteX2-5" fmla="*/ 5700409 w 5700409"/>
              <a:gd name="connsiteY2-6" fmla="*/ 3324 h 1316558"/>
              <a:gd name="connsiteX3-7" fmla="*/ 5700409 w 5700409"/>
              <a:gd name="connsiteY3-8" fmla="*/ 1316558 h 1316558"/>
              <a:gd name="connsiteX4-9" fmla="*/ 0 w 5700409"/>
              <a:gd name="connsiteY4-10" fmla="*/ 1316558 h 1316558"/>
              <a:gd name="connsiteX5" fmla="*/ 0 w 5700409"/>
              <a:gd name="connsiteY5" fmla="*/ 3324 h 1316558"/>
              <a:gd name="connsiteX0-11" fmla="*/ 0 w 5700409"/>
              <a:gd name="connsiteY0-12" fmla="*/ 3324 h 1316558"/>
              <a:gd name="connsiteX1-13" fmla="*/ 718793 w 5700409"/>
              <a:gd name="connsiteY1-14" fmla="*/ 0 h 1316558"/>
              <a:gd name="connsiteX2-15" fmla="*/ 4955513 w 5700409"/>
              <a:gd name="connsiteY2-16" fmla="*/ 0 h 1316558"/>
              <a:gd name="connsiteX3-17" fmla="*/ 5700409 w 5700409"/>
              <a:gd name="connsiteY3-18" fmla="*/ 3324 h 1316558"/>
              <a:gd name="connsiteX4-19" fmla="*/ 5700409 w 5700409"/>
              <a:gd name="connsiteY4-20" fmla="*/ 1316558 h 1316558"/>
              <a:gd name="connsiteX5-21" fmla="*/ 0 w 5700409"/>
              <a:gd name="connsiteY5-22" fmla="*/ 1316558 h 1316558"/>
              <a:gd name="connsiteX6" fmla="*/ 0 w 5700409"/>
              <a:gd name="connsiteY6" fmla="*/ 3324 h 1316558"/>
              <a:gd name="connsiteX0-23" fmla="*/ 4955513 w 5700409"/>
              <a:gd name="connsiteY0-24" fmla="*/ 0 h 1316558"/>
              <a:gd name="connsiteX1-25" fmla="*/ 5700409 w 5700409"/>
              <a:gd name="connsiteY1-26" fmla="*/ 3324 h 1316558"/>
              <a:gd name="connsiteX2-27" fmla="*/ 5700409 w 5700409"/>
              <a:gd name="connsiteY2-28" fmla="*/ 1316558 h 1316558"/>
              <a:gd name="connsiteX3-29" fmla="*/ 0 w 5700409"/>
              <a:gd name="connsiteY3-30" fmla="*/ 1316558 h 1316558"/>
              <a:gd name="connsiteX4-31" fmla="*/ 0 w 5700409"/>
              <a:gd name="connsiteY4-32" fmla="*/ 3324 h 1316558"/>
              <a:gd name="connsiteX5-33" fmla="*/ 810233 w 5700409"/>
              <a:gd name="connsiteY5-34" fmla="*/ 91440 h 1316558"/>
              <a:gd name="connsiteX0-35" fmla="*/ 4955513 w 5700409"/>
              <a:gd name="connsiteY0-36" fmla="*/ 0 h 1316558"/>
              <a:gd name="connsiteX1-37" fmla="*/ 5700409 w 5700409"/>
              <a:gd name="connsiteY1-38" fmla="*/ 3324 h 1316558"/>
              <a:gd name="connsiteX2-39" fmla="*/ 5700409 w 5700409"/>
              <a:gd name="connsiteY2-40" fmla="*/ 1316558 h 1316558"/>
              <a:gd name="connsiteX3-41" fmla="*/ 0 w 5700409"/>
              <a:gd name="connsiteY3-42" fmla="*/ 1316558 h 1316558"/>
              <a:gd name="connsiteX4-43" fmla="*/ 0 w 5700409"/>
              <a:gd name="connsiteY4-44" fmla="*/ 3324 h 1316558"/>
              <a:gd name="connsiteX5-45" fmla="*/ 734033 w 5700409"/>
              <a:gd name="connsiteY5-46" fmla="*/ 0 h 13165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700409" h="1316558">
                <a:moveTo>
                  <a:pt x="4955513" y="0"/>
                </a:moveTo>
                <a:lnTo>
                  <a:pt x="5700409" y="3324"/>
                </a:lnTo>
                <a:lnTo>
                  <a:pt x="5700409" y="1316558"/>
                </a:lnTo>
                <a:lnTo>
                  <a:pt x="0" y="1316558"/>
                </a:lnTo>
                <a:lnTo>
                  <a:pt x="0" y="3324"/>
                </a:lnTo>
                <a:lnTo>
                  <a:pt x="734033" y="0"/>
                </a:lnTo>
              </a:path>
            </a:pathLst>
          </a:custGeom>
          <a:noFill/>
          <a:ln w="19050">
            <a:solidFill>
              <a:srgbClr val="006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A_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4458" y="1662200"/>
            <a:ext cx="546224" cy="863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2815" y="3424019"/>
            <a:ext cx="1511644" cy="622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7487" y="3823444"/>
            <a:ext cx="647848" cy="533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77" name="文本框 3076"/>
          <p:cNvSpPr txBox="1"/>
          <p:nvPr/>
        </p:nvSpPr>
        <p:spPr>
          <a:xfrm>
            <a:off x="3690620" y="2317115"/>
            <a:ext cx="623760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6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23.</a:t>
            </a:r>
            <a:r>
              <a:rPr lang="zh-CN" altLang="en-US" sz="66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祖先的摇篮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3" descr="祖Y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992245" y="77470"/>
            <a:ext cx="4762500" cy="333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388610" y="3528060"/>
            <a:ext cx="58502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/>
              <a:t>神  祝  福</a:t>
            </a:r>
          </a:p>
          <a:p>
            <a:endParaRPr lang="zh-CN" altLang="en-US" sz="4400"/>
          </a:p>
        </p:txBody>
      </p:sp>
      <p:sp>
        <p:nvSpPr>
          <p:cNvPr id="5" name="文本框 4"/>
          <p:cNvSpPr txBox="1"/>
          <p:nvPr/>
        </p:nvSpPr>
        <p:spPr>
          <a:xfrm>
            <a:off x="1949450" y="265430"/>
            <a:ext cx="182753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祖国  祖先 祖宗   祖母  祖孙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75150" y="4749165"/>
            <a:ext cx="6111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礻</a:t>
            </a:r>
            <a:r>
              <a:rPr lang="zh-CN" altLang="en-US" sz="3600" b="1"/>
              <a:t>：与神仙 祖宗有关</a:t>
            </a:r>
          </a:p>
        </p:txBody>
      </p:sp>
      <p:pic>
        <p:nvPicPr>
          <p:cNvPr id="5124" name="图片 4" descr="KT祖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2618" y="1383030"/>
            <a:ext cx="3470275" cy="434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img (2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7580" y="457200"/>
            <a:ext cx="6633210" cy="3754120"/>
          </a:xfrm>
          <a:prstGeom prst="rect">
            <a:avLst/>
          </a:prstGeom>
        </p:spPr>
      </p:pic>
      <p:pic>
        <p:nvPicPr>
          <p:cNvPr id="5" name="图片 4" descr="4eac74583835418fbbda4ecda68d5183_th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535" y="457200"/>
            <a:ext cx="4297045" cy="3753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76115" y="4610735"/>
            <a:ext cx="25196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/>
              <a:t>祖先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图片 11265" descr="bcb9cfa691d5a3b2d04358c8"/>
          <p:cNvPicPr>
            <a:picLocks noChangeAspect="1"/>
          </p:cNvPicPr>
          <p:nvPr/>
        </p:nvPicPr>
        <p:blipFill>
          <a:blip r:embed="rId4" cstate="print"/>
          <a:srcRect l="840" t="5185"/>
          <a:stretch>
            <a:fillRect/>
          </a:stretch>
        </p:blipFill>
        <p:spPr>
          <a:xfrm>
            <a:off x="917575" y="394335"/>
            <a:ext cx="10420985" cy="6212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75100" y="2387600"/>
            <a:ext cx="38100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latin typeface="楷体" pitchFamily="49" charset="-122"/>
                <a:ea typeface="楷体" pitchFamily="49" charset="-122"/>
              </a:rPr>
              <a:t>  原始森林</a:t>
            </a:r>
            <a:endParaRPr lang="zh-CN" altLang="en-US" sz="48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8" name="文本框 4097"/>
          <p:cNvSpPr txBox="1"/>
          <p:nvPr/>
        </p:nvSpPr>
        <p:spPr>
          <a:xfrm>
            <a:off x="4477385" y="334010"/>
            <a:ext cx="3429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 dirty="0">
                <a:solidFill>
                  <a:srgbClr val="006A60"/>
                </a:solidFill>
                <a:latin typeface="楷体_GB2312" panose="02010609030101010101" charset="-122"/>
                <a:ea typeface="楷体_GB2312" panose="02010609030101010101" charset="-122"/>
              </a:rPr>
              <a:t>朗读要求</a:t>
            </a:r>
          </a:p>
        </p:txBody>
      </p:sp>
      <p:sp>
        <p:nvSpPr>
          <p:cNvPr id="4099" name="文本框 4098"/>
          <p:cNvSpPr txBox="1"/>
          <p:nvPr/>
        </p:nvSpPr>
        <p:spPr>
          <a:xfrm>
            <a:off x="393700" y="1457325"/>
            <a:ext cx="1159573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400" b="1" dirty="0">
                <a:latin typeface="楷体_GB2312" panose="02010609030101010101" charset="-122"/>
                <a:ea typeface="楷体_GB2312" panose="02010609030101010101" charset="-122"/>
              </a:rPr>
              <a:t>1.</a:t>
            </a:r>
            <a:r>
              <a:rPr lang="zh-CN" altLang="en-US" sz="5400" b="1" dirty="0">
                <a:latin typeface="楷体_GB2312" panose="02010609030101010101" charset="-122"/>
                <a:ea typeface="楷体_GB2312" panose="02010609030101010101" charset="-122"/>
              </a:rPr>
              <a:t>读准字音，读通句子，用学过的方法理解词语。</a:t>
            </a:r>
          </a:p>
          <a:p>
            <a:pPr>
              <a:spcBef>
                <a:spcPct val="50000"/>
              </a:spcBef>
            </a:pPr>
            <a:r>
              <a:rPr lang="en-US" altLang="zh-CN" sz="5400" b="1" dirty="0">
                <a:latin typeface="楷体_GB2312" panose="02010609030101010101" charset="-122"/>
                <a:ea typeface="楷体_GB2312" panose="02010609030101010101" charset="-122"/>
              </a:rPr>
              <a:t>2.</a:t>
            </a:r>
            <a:r>
              <a:rPr lang="zh-CN" altLang="en-US" sz="5400" b="1" dirty="0">
                <a:latin typeface="楷体_GB2312" panose="02010609030101010101" charset="-122"/>
                <a:ea typeface="楷体_GB2312" panose="02010609030101010101" charset="-122"/>
              </a:rPr>
              <a:t>思考：“祖先的摇篮”指的是什么？课文主要讲了什么？</a:t>
            </a:r>
          </a:p>
          <a:p>
            <a:pPr>
              <a:spcBef>
                <a:spcPct val="50000"/>
              </a:spcBef>
            </a:pPr>
            <a:r>
              <a:rPr lang="en-US" altLang="zh-CN" sz="5400" b="1" dirty="0">
                <a:latin typeface="楷体_GB2312" panose="02010609030101010101" charset="-122"/>
                <a:ea typeface="楷体_GB2312" panose="02010609030101010101" charset="-122"/>
              </a:rPr>
              <a:t>3.</a:t>
            </a:r>
            <a:r>
              <a:rPr lang="zh-CN" altLang="en-US" sz="5400" b="1" dirty="0">
                <a:latin typeface="楷体_GB2312" panose="02010609030101010101" charset="-122"/>
                <a:ea typeface="楷体_GB2312" panose="02010609030101010101" charset="-122"/>
              </a:rPr>
              <a:t>在不懂的地方做上记号。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662305" y="2344420"/>
            <a:ext cx="1152969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祖     </a:t>
            </a:r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啊  </a:t>
            </a:r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  </a:t>
            </a:r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浓   </a:t>
            </a:r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   望    蓝</a:t>
            </a:r>
            <a:endParaRPr lang="zh-CN" altLang="en-US" sz="8000" dirty="0">
              <a:latin typeface="楷体_GB2312" panose="02010609030101010101" charset="-122"/>
              <a:ea typeface="楷体_GB2312" panose="02010609030101010101" charset="-122"/>
            </a:endParaRPr>
          </a:p>
          <a:p>
            <a:endParaRPr lang="zh-CN" altLang="en-US" sz="8000" dirty="0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  摘      掏     </a:t>
            </a:r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赛  </a:t>
            </a:r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    </a:t>
            </a:r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忆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15620" y="1748790"/>
            <a:ext cx="11444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/>
              <a:t>zǔ</a:t>
            </a:r>
            <a:r>
              <a:rPr lang="en-US" altLang="zh-CN" sz="4400" dirty="0"/>
              <a:t>              à           </a:t>
            </a:r>
            <a:r>
              <a:rPr lang="en-US" altLang="zh-CN" sz="4400" dirty="0" err="1"/>
              <a:t>nóng</a:t>
            </a:r>
            <a:r>
              <a:rPr lang="en-US" altLang="zh-CN" sz="4400" dirty="0"/>
              <a:t>         </a:t>
            </a:r>
            <a:r>
              <a:rPr lang="en-US" altLang="zh-CN" sz="4400" dirty="0" err="1"/>
              <a:t>wàng</a:t>
            </a:r>
            <a:r>
              <a:rPr lang="en-US" altLang="zh-CN" sz="4400" dirty="0"/>
              <a:t>     </a:t>
            </a:r>
            <a:r>
              <a:rPr lang="en-US" altLang="zh-CN" sz="4400" dirty="0" err="1"/>
              <a:t>lán</a:t>
            </a:r>
            <a:r>
              <a:rPr lang="en-US" altLang="zh-CN" dirty="0"/>
              <a:t>           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344295" y="3983990"/>
            <a:ext cx="9194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/>
              <a:t>zhāi</a:t>
            </a:r>
            <a:r>
              <a:rPr lang="en-US" altLang="zh-CN" sz="4400"/>
              <a:t>          tāo           sài             yì</a:t>
            </a:r>
            <a:r>
              <a:rPr lang="en-US" altLang="zh-CN"/>
              <a:t>       </a:t>
            </a:r>
          </a:p>
        </p:txBody>
      </p:sp>
      <p:sp>
        <p:nvSpPr>
          <p:cNvPr id="43" name="矩形 42"/>
          <p:cNvSpPr/>
          <p:nvPr/>
        </p:nvSpPr>
        <p:spPr>
          <a:xfrm>
            <a:off x="912178" y="344805"/>
            <a:ext cx="247840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A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我会读生字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39" y="165994"/>
            <a:ext cx="394684" cy="624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96875" y="2125980"/>
            <a:ext cx="1187259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祖   </a:t>
            </a:r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   荫     </a:t>
            </a:r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逗 </a:t>
            </a:r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    </a:t>
            </a:r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蔷</a:t>
            </a:r>
          </a:p>
          <a:p>
            <a:endParaRPr lang="zh-CN" altLang="en-US" sz="8000" dirty="0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薇   </a:t>
            </a:r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   逮      </a:t>
            </a:r>
            <a:r>
              <a:rPr lang="zh-CN" altLang="en-US" sz="8000" dirty="0">
                <a:latin typeface="楷体_GB2312" panose="02010609030101010101" charset="-122"/>
                <a:ea typeface="楷体_GB2312" panose="02010609030101010101" charset="-122"/>
              </a:rPr>
              <a:t>忆  </a:t>
            </a:r>
            <a:r>
              <a:rPr lang="zh-CN" altLang="en-US" sz="8000" dirty="0" smtClean="0">
                <a:latin typeface="楷体_GB2312" panose="02010609030101010101" charset="-122"/>
                <a:ea typeface="楷体_GB2312" panose="02010609030101010101" charset="-122"/>
              </a:rPr>
              <a:t> 掏    蛋</a:t>
            </a:r>
            <a:endParaRPr lang="en-US" altLang="zh-CN" sz="8000" dirty="0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82600" y="1530350"/>
            <a:ext cx="9194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/>
              <a:t>zǔ</a:t>
            </a:r>
            <a:r>
              <a:rPr lang="en-US" altLang="zh-CN" sz="4400"/>
              <a:t>             yīn          dòu          qiáng </a:t>
            </a:r>
            <a:r>
              <a:rPr lang="en-US" altLang="zh-CN"/>
              <a:t>           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415925" y="3790315"/>
            <a:ext cx="10857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/>
              <a:t>wēi</a:t>
            </a:r>
            <a:r>
              <a:rPr lang="en-US" altLang="zh-CN" sz="4400" dirty="0"/>
              <a:t>           </a:t>
            </a:r>
            <a:r>
              <a:rPr lang="en-US" altLang="zh-CN" sz="4400" dirty="0" err="1"/>
              <a:t>dǎi</a:t>
            </a:r>
            <a:r>
              <a:rPr lang="en-US" altLang="zh-CN" sz="4400" dirty="0"/>
              <a:t>              </a:t>
            </a:r>
            <a:r>
              <a:rPr lang="en-US" altLang="zh-CN" sz="4400" dirty="0" err="1" smtClean="0"/>
              <a:t>yì</a:t>
            </a:r>
            <a:r>
              <a:rPr lang="en-US" altLang="zh-CN" sz="4400" dirty="0" smtClean="0"/>
              <a:t>         </a:t>
            </a:r>
            <a:r>
              <a:rPr lang="en-US" altLang="zh-CN" sz="4400" dirty="0" err="1"/>
              <a:t>tāo</a:t>
            </a:r>
            <a:r>
              <a:rPr lang="en-US" altLang="zh-CN" sz="4400" dirty="0"/>
              <a:t>        </a:t>
            </a:r>
            <a:r>
              <a:rPr lang="en-US" altLang="zh-CN" sz="4400" dirty="0" err="1"/>
              <a:t>dàn</a:t>
            </a:r>
            <a:r>
              <a:rPr lang="en-US" altLang="zh-CN" dirty="0"/>
              <a:t>                             </a:t>
            </a:r>
          </a:p>
        </p:txBody>
      </p:sp>
      <p:sp>
        <p:nvSpPr>
          <p:cNvPr id="43" name="矩形 42"/>
          <p:cNvSpPr/>
          <p:nvPr/>
        </p:nvSpPr>
        <p:spPr>
          <a:xfrm>
            <a:off x="912178" y="344805"/>
            <a:ext cx="247840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A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我会读生字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794</Words>
  <Application>Microsoft Office PowerPoint</Application>
  <PresentationFormat>自定义</PresentationFormat>
  <Paragraphs>170</Paragraphs>
  <Slides>27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Office 主题​​</vt:lpstr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ASUS</cp:lastModifiedBy>
  <cp:revision>9</cp:revision>
  <dcterms:created xsi:type="dcterms:W3CDTF">2018-01-04T08:50:00Z</dcterms:created>
  <dcterms:modified xsi:type="dcterms:W3CDTF">2019-05-25T13:01:41Z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