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352" r:id="rId2"/>
    <p:sldId id="320" r:id="rId3"/>
    <p:sldId id="354" r:id="rId4"/>
    <p:sldId id="355" r:id="rId5"/>
    <p:sldId id="356" r:id="rId6"/>
    <p:sldId id="357" r:id="rId7"/>
    <p:sldId id="358" r:id="rId8"/>
    <p:sldId id="360" r:id="rId9"/>
    <p:sldId id="359" r:id="rId10"/>
    <p:sldId id="361" r:id="rId11"/>
    <p:sldId id="362" r:id="rId12"/>
    <p:sldId id="363" r:id="rId13"/>
    <p:sldId id="364" r:id="rId14"/>
    <p:sldId id="365" r:id="rId15"/>
    <p:sldId id="353" r:id="rId16"/>
    <p:sldId id="351" r:id="rId17"/>
    <p:sldId id="324" r:id="rId18"/>
    <p:sldId id="366" r:id="rId19"/>
    <p:sldId id="367" r:id="rId20"/>
    <p:sldId id="368" r:id="rId21"/>
    <p:sldId id="369" r:id="rId22"/>
    <p:sldId id="370" r:id="rId23"/>
    <p:sldId id="371" r:id="rId24"/>
    <p:sldId id="373" r:id="rId25"/>
    <p:sldId id="342" r:id="rId26"/>
    <p:sldId id="372" r:id="rId27"/>
    <p:sldId id="344" r:id="rId28"/>
    <p:sldId id="374" r:id="rId29"/>
    <p:sldId id="375" r:id="rId30"/>
    <p:sldId id="345" r:id="rId31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3A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685" autoAdjust="0"/>
  </p:normalViewPr>
  <p:slideViewPr>
    <p:cSldViewPr>
      <p:cViewPr>
        <p:scale>
          <a:sx n="100" d="100"/>
          <a:sy n="100" d="100"/>
        </p:scale>
        <p:origin x="-1356" y="-1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E08351C-1948-4FE5-93AB-6287AE8FBE57}" type="datetimeFigureOut">
              <a:rPr lang="zh-CN" altLang="en-US"/>
              <a:pPr>
                <a:defRPr/>
              </a:pPr>
              <a:t>2019/5/4 Saturday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110DF49-28A9-446F-A2D6-61BD94022E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zh-CN" smtClean="0"/>
              <a:t>一、图片导入，激发兴趣</a:t>
            </a:r>
          </a:p>
          <a:p>
            <a:r>
              <a:rPr lang="en-US" altLang="zh-CN" smtClean="0"/>
              <a:t>1</a:t>
            </a:r>
            <a:r>
              <a:rPr lang="zh-CN" altLang="zh-CN" smtClean="0"/>
              <a:t>．【课件出示大象的图片】，同学们仔细看一看，大象有什么样的外形特点？（引导学生从大象的耳朵、鼻子、身材高大等方面理解。）</a:t>
            </a:r>
          </a:p>
          <a:p>
            <a:r>
              <a:rPr lang="en-US" altLang="zh-CN" smtClean="0"/>
              <a:t>2</a:t>
            </a:r>
            <a:r>
              <a:rPr lang="zh-CN" altLang="zh-CN" smtClean="0"/>
              <a:t>．同学们观察得都很仔细，今天，我们就来学习一下《大象的耳朵》，看看大象的耳朵给大象带来了哪些困扰。（板书课题。齐读课题。）</a:t>
            </a: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DD881AF8-B5E2-4477-A565-55F8B6C3D210}" type="slidenum">
              <a:rPr lang="zh-CN" altLang="en-US" smtClean="0">
                <a:ea typeface="宋体" panose="02010600030101010101" pitchFamily="2" charset="-122"/>
              </a:rPr>
              <a:pPr/>
              <a:t>2</a:t>
            </a:fld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zh-CN" smtClean="0"/>
              <a:t>三、拓展延伸，情感升华</a:t>
            </a:r>
          </a:p>
          <a:p>
            <a:r>
              <a:rPr lang="zh-CN" altLang="zh-CN" smtClean="0"/>
              <a:t>课本剧表演：</a:t>
            </a:r>
          </a:p>
          <a:p>
            <a:r>
              <a:rPr lang="en-US" altLang="zh-CN" smtClean="0"/>
              <a:t>1</a:t>
            </a:r>
            <a:r>
              <a:rPr lang="zh-CN" altLang="zh-CN" smtClean="0"/>
              <a:t>．熟读课文，使生完全了解课文内容。</a:t>
            </a:r>
          </a:p>
          <a:p>
            <a:r>
              <a:rPr lang="en-US" altLang="zh-CN" smtClean="0"/>
              <a:t>2</a:t>
            </a:r>
            <a:r>
              <a:rPr lang="zh-CN" altLang="zh-CN" smtClean="0"/>
              <a:t>．认真阅读有关的书籍，准确把握大象、小兔子、小羊、小鹿、小马、小老鼠的性格特点，使生演得更生动、更到位。</a:t>
            </a:r>
          </a:p>
          <a:p>
            <a:r>
              <a:rPr lang="en-US" altLang="zh-CN" smtClean="0"/>
              <a:t>3</a:t>
            </a:r>
            <a:r>
              <a:rPr lang="zh-CN" altLang="zh-CN" smtClean="0"/>
              <a:t>．准备相关的道具，表演时动作自然大方，语言可以改编，但要符合动物的特点，使学生看到更加鲜活的动物形象。</a:t>
            </a:r>
          </a:p>
          <a:p>
            <a:r>
              <a:rPr lang="en-US" altLang="zh-CN" smtClean="0"/>
              <a:t>4</a:t>
            </a:r>
            <a:r>
              <a:rPr lang="zh-CN" altLang="zh-CN" smtClean="0"/>
              <a:t>．在表演中，进一步体会大象最后一句话所传达的道理。</a:t>
            </a:r>
          </a:p>
          <a:p>
            <a:endParaRPr lang="zh-CN" altLang="en-US" smtClean="0"/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E074033B-3742-4DB0-A382-861ED4A170E1}" type="slidenum">
              <a:rPr lang="zh-CN" altLang="en-US" smtClean="0">
                <a:ea typeface="宋体" panose="02010600030101010101" pitchFamily="2" charset="-122"/>
              </a:rPr>
              <a:pPr/>
              <a:t>27</a:t>
            </a:fld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zh-CN" dirty="0" smtClean="0"/>
              <a:t>四、探究学习，自主写字</a:t>
            </a:r>
          </a:p>
          <a:p>
            <a:r>
              <a:rPr lang="en-US" altLang="zh-CN" dirty="0" smtClean="0"/>
              <a:t>1</a:t>
            </a:r>
            <a:r>
              <a:rPr lang="zh-CN" altLang="zh-CN" dirty="0" smtClean="0"/>
              <a:t>．课件出示田字格中的生字：扇、慢、遇、兔、安、根、痛、最。</a:t>
            </a:r>
          </a:p>
          <a:p>
            <a:r>
              <a:rPr lang="en-US" altLang="zh-CN" dirty="0" smtClean="0"/>
              <a:t>2</a:t>
            </a:r>
            <a:r>
              <a:rPr lang="zh-CN" altLang="zh-CN" dirty="0" smtClean="0"/>
              <a:t>．小组合作探究，说说我们应该怎样记住并且会写这些生字。</a:t>
            </a:r>
          </a:p>
          <a:p>
            <a:r>
              <a:rPr lang="en-US" altLang="zh-CN" dirty="0" smtClean="0"/>
              <a:t>3</a:t>
            </a:r>
            <a:r>
              <a:rPr lang="zh-CN" altLang="zh-CN" dirty="0" smtClean="0"/>
              <a:t>．学生根据之前学习生字的经验总结学习方法。（以多种方式朗读生字、识记生字、提醒书写注意事项。）</a:t>
            </a:r>
            <a:endParaRPr lang="zh-CN" altLang="en-US" dirty="0" smtClean="0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2A728BA6-3E88-4003-ACB1-181577B2924B}" type="slidenum">
              <a:rPr lang="zh-CN" altLang="en-US" smtClean="0">
                <a:ea typeface="宋体" panose="02010600030101010101" pitchFamily="2" charset="-122"/>
              </a:rPr>
              <a:pPr/>
              <a:t>30</a:t>
            </a:fld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0DF49-28A9-446F-A2D6-61BD94022E4E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0DF49-28A9-446F-A2D6-61BD94022E4E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zh-CN" dirty="0" smtClean="0"/>
              <a:t>小鹿、小马、还有小老鼠，见到了大象，都要说：“</a:t>
            </a:r>
            <a:r>
              <a:rPr lang="en-US" altLang="zh-CN" dirty="0" smtClean="0"/>
              <a:t>________________________________</a:t>
            </a:r>
            <a:r>
              <a:rPr lang="zh-CN" altLang="zh-CN" dirty="0" smtClean="0"/>
              <a:t>？”</a:t>
            </a:r>
          </a:p>
          <a:p>
            <a:r>
              <a:rPr lang="zh-CN" altLang="zh-CN" dirty="0" smtClean="0"/>
              <a:t>小驴、小花猫、小狗见到大象还会说：“</a:t>
            </a:r>
            <a:r>
              <a:rPr lang="en-US" altLang="zh-CN" dirty="0" smtClean="0"/>
              <a:t>________________________________</a:t>
            </a:r>
            <a:r>
              <a:rPr lang="zh-CN" altLang="zh-CN" dirty="0" smtClean="0"/>
              <a:t>？”</a:t>
            </a:r>
          </a:p>
          <a:p>
            <a:r>
              <a:rPr lang="zh-CN" altLang="zh-CN" dirty="0" smtClean="0"/>
              <a:t>（</a:t>
            </a:r>
            <a:r>
              <a:rPr lang="en-US" altLang="zh-CN" dirty="0" smtClean="0"/>
              <a:t>1</a:t>
            </a:r>
            <a:r>
              <a:rPr lang="zh-CN" altLang="zh-CN" dirty="0" smtClean="0"/>
              <a:t>）思考：这些小动物对大象说了什么？说的是一个意思吗？（说大象的耳朵怎么是耷拉着的。）</a:t>
            </a:r>
            <a:endParaRPr lang="zh-CN" altLang="en-US" dirty="0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B413D81D-A16A-42F0-B53B-4C4F54C79199}" type="slidenum">
              <a:rPr lang="zh-CN" altLang="en-US" smtClean="0">
                <a:ea typeface="宋体" panose="02010600030101010101" pitchFamily="2" charset="-122"/>
              </a:rPr>
              <a:pPr/>
              <a:t>13</a:t>
            </a:fld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0DF49-28A9-446F-A2D6-61BD94022E4E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en-US" altLang="zh-CN" dirty="0" smtClean="0"/>
              <a:t>3</a:t>
            </a:r>
            <a:r>
              <a:rPr lang="zh-CN" altLang="zh-CN" dirty="0" smtClean="0"/>
              <a:t>．检查识字情况。出示不带拼音的字词：（课件标红本课需会认的生字）</a:t>
            </a:r>
          </a:p>
          <a:p>
            <a:r>
              <a:rPr lang="zh-CN" altLang="zh-CN" dirty="0" smtClean="0"/>
              <a:t>似的</a:t>
            </a:r>
            <a:r>
              <a:rPr lang="en-US" altLang="zh-CN" dirty="0" smtClean="0"/>
              <a:t>     </a:t>
            </a:r>
            <a:r>
              <a:rPr lang="zh-CN" altLang="zh-CN" dirty="0" smtClean="0"/>
              <a:t>耷拉</a:t>
            </a:r>
            <a:r>
              <a:rPr lang="en-US" altLang="zh-CN" dirty="0" smtClean="0"/>
              <a:t>   </a:t>
            </a:r>
            <a:r>
              <a:rPr lang="zh-CN" altLang="zh-CN" dirty="0" smtClean="0"/>
              <a:t>咦</a:t>
            </a:r>
            <a:r>
              <a:rPr lang="en-US" altLang="zh-CN" dirty="0" smtClean="0"/>
              <a:t>     </a:t>
            </a:r>
            <a:r>
              <a:rPr lang="zh-CN" altLang="zh-CN" dirty="0" smtClean="0"/>
              <a:t>竖着   竹竿</a:t>
            </a:r>
          </a:p>
          <a:p>
            <a:r>
              <a:rPr lang="zh-CN" altLang="zh-CN" dirty="0" smtClean="0"/>
              <a:t>跳舞</a:t>
            </a:r>
            <a:r>
              <a:rPr lang="en-US" altLang="zh-CN" dirty="0" smtClean="0"/>
              <a:t>   </a:t>
            </a:r>
            <a:r>
              <a:rPr lang="zh-CN" altLang="zh-CN" dirty="0" smtClean="0"/>
              <a:t>头痛</a:t>
            </a:r>
            <a:r>
              <a:rPr lang="en-US" altLang="zh-CN" dirty="0" smtClean="0"/>
              <a:t>   </a:t>
            </a:r>
            <a:r>
              <a:rPr lang="zh-CN" altLang="zh-CN" dirty="0" smtClean="0"/>
              <a:t>心烦</a:t>
            </a:r>
            <a:r>
              <a:rPr lang="en-US" altLang="zh-CN" dirty="0" smtClean="0"/>
              <a:t>   </a:t>
            </a:r>
            <a:r>
              <a:rPr lang="zh-CN" altLang="zh-CN" dirty="0" smtClean="0"/>
              <a:t>扇子</a:t>
            </a:r>
          </a:p>
          <a:p>
            <a:r>
              <a:rPr lang="zh-CN" altLang="zh-CN" dirty="0" smtClean="0"/>
              <a:t>（</a:t>
            </a:r>
            <a:r>
              <a:rPr lang="en-US" altLang="zh-CN" dirty="0" smtClean="0"/>
              <a:t>1</a:t>
            </a:r>
            <a:r>
              <a:rPr lang="zh-CN" altLang="zh-CN" dirty="0" smtClean="0"/>
              <a:t>）读准字音。（自由读，指名领读，指名读）</a:t>
            </a:r>
          </a:p>
          <a:p>
            <a:r>
              <a:rPr lang="zh-CN" altLang="zh-CN" dirty="0" smtClean="0"/>
              <a:t>师随机指导：“似”“竖” “扇”是翘舌音，读的时候要卷舌。</a:t>
            </a:r>
          </a:p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4232A1-523A-405B-8158-7B6E688480BA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zh-CN" dirty="0" smtClean="0"/>
              <a:t>（</a:t>
            </a:r>
            <a:r>
              <a:rPr lang="en-US" altLang="zh-CN" dirty="0" smtClean="0"/>
              <a:t>2</a:t>
            </a:r>
            <a:r>
              <a:rPr lang="zh-CN" altLang="zh-CN" dirty="0" smtClean="0"/>
              <a:t>）形近字组词辨析，加强识记效果。</a:t>
            </a:r>
          </a:p>
          <a:p>
            <a:r>
              <a:rPr lang="zh-CN" altLang="en-US" dirty="0" smtClean="0"/>
              <a:t>兔</a:t>
            </a:r>
            <a:r>
              <a:rPr lang="zh-CN" altLang="zh-CN" dirty="0" smtClean="0"/>
              <a:t>（</a:t>
            </a:r>
            <a:r>
              <a:rPr lang="en-US" altLang="zh-CN" dirty="0" smtClean="0"/>
              <a:t>    </a:t>
            </a:r>
            <a:r>
              <a:rPr lang="zh-CN" altLang="zh-CN" dirty="0" smtClean="0"/>
              <a:t>）</a:t>
            </a:r>
            <a:r>
              <a:rPr lang="en-US" altLang="zh-CN" dirty="0" smtClean="0"/>
              <a:t>  </a:t>
            </a:r>
            <a:r>
              <a:rPr lang="zh-CN" altLang="zh-CN" dirty="0" smtClean="0"/>
              <a:t>竿（</a:t>
            </a:r>
            <a:r>
              <a:rPr lang="en-US" altLang="zh-CN" dirty="0" smtClean="0"/>
              <a:t>    </a:t>
            </a:r>
            <a:r>
              <a:rPr lang="zh-CN" altLang="zh-CN" dirty="0" smtClean="0"/>
              <a:t>）</a:t>
            </a:r>
            <a:r>
              <a:rPr lang="en-US" altLang="zh-CN" dirty="0" smtClean="0"/>
              <a:t>  </a:t>
            </a:r>
            <a:r>
              <a:rPr lang="zh-CN" altLang="en-US" dirty="0" smtClean="0"/>
              <a:t>似</a:t>
            </a:r>
            <a:r>
              <a:rPr lang="zh-CN" altLang="zh-CN" dirty="0" smtClean="0"/>
              <a:t>（</a:t>
            </a:r>
            <a:r>
              <a:rPr lang="en-US" altLang="zh-CN" dirty="0" smtClean="0"/>
              <a:t>    </a:t>
            </a:r>
            <a:r>
              <a:rPr lang="zh-CN" altLang="zh-CN" dirty="0" smtClean="0"/>
              <a:t>）</a:t>
            </a:r>
            <a:r>
              <a:rPr lang="en-US" altLang="zh-CN" dirty="0" smtClean="0"/>
              <a:t>  </a:t>
            </a:r>
            <a:r>
              <a:rPr lang="zh-CN" altLang="zh-CN" dirty="0" smtClean="0"/>
              <a:t>烦（</a:t>
            </a:r>
            <a:r>
              <a:rPr lang="en-US" altLang="zh-CN" dirty="0" smtClean="0"/>
              <a:t>    </a:t>
            </a:r>
            <a:r>
              <a:rPr lang="zh-CN" altLang="zh-CN" dirty="0" smtClean="0"/>
              <a:t>）</a:t>
            </a:r>
          </a:p>
          <a:p>
            <a:r>
              <a:rPr lang="zh-CN" altLang="en-US" dirty="0" smtClean="0"/>
              <a:t>免</a:t>
            </a:r>
            <a:r>
              <a:rPr lang="zh-CN" altLang="zh-CN" dirty="0" smtClean="0"/>
              <a:t>（</a:t>
            </a:r>
            <a:r>
              <a:rPr lang="en-US" altLang="zh-CN" dirty="0" smtClean="0"/>
              <a:t>    </a:t>
            </a:r>
            <a:r>
              <a:rPr lang="zh-CN" altLang="zh-CN" dirty="0" smtClean="0"/>
              <a:t>）</a:t>
            </a:r>
            <a:r>
              <a:rPr lang="en-US" altLang="zh-CN" dirty="0" smtClean="0"/>
              <a:t>  </a:t>
            </a:r>
            <a:r>
              <a:rPr lang="zh-CN" altLang="zh-CN" dirty="0" smtClean="0"/>
              <a:t>杆（</a:t>
            </a:r>
            <a:r>
              <a:rPr lang="en-US" altLang="zh-CN" dirty="0" smtClean="0"/>
              <a:t>    </a:t>
            </a:r>
            <a:r>
              <a:rPr lang="zh-CN" altLang="zh-CN" dirty="0" smtClean="0"/>
              <a:t>）</a:t>
            </a:r>
            <a:r>
              <a:rPr lang="en-US" altLang="zh-CN" dirty="0" smtClean="0"/>
              <a:t>  </a:t>
            </a:r>
            <a:r>
              <a:rPr lang="zh-CN" altLang="en-US" dirty="0" smtClean="0"/>
              <a:t>以</a:t>
            </a:r>
            <a:r>
              <a:rPr lang="zh-CN" altLang="zh-CN" dirty="0" smtClean="0"/>
              <a:t>（ </a:t>
            </a:r>
            <a:r>
              <a:rPr lang="en-US" altLang="zh-CN" dirty="0" smtClean="0"/>
              <a:t>   </a:t>
            </a:r>
            <a:r>
              <a:rPr lang="zh-CN" altLang="zh-CN" dirty="0" smtClean="0"/>
              <a:t>）</a:t>
            </a:r>
            <a:r>
              <a:rPr lang="en-US" altLang="zh-CN" dirty="0" smtClean="0"/>
              <a:t>  </a:t>
            </a:r>
            <a:r>
              <a:rPr lang="zh-CN" altLang="zh-CN" dirty="0" smtClean="0"/>
              <a:t>顶（</a:t>
            </a:r>
            <a:r>
              <a:rPr lang="en-US" altLang="zh-CN" dirty="0" smtClean="0"/>
              <a:t>    </a:t>
            </a:r>
            <a:r>
              <a:rPr lang="zh-CN" altLang="zh-CN" dirty="0" smtClean="0"/>
              <a:t>）</a:t>
            </a:r>
          </a:p>
          <a:p>
            <a:endParaRPr lang="zh-CN" altLang="en-US" dirty="0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208E8065-68F6-4700-9B1B-C9A7AA2D50BA}" type="slidenum">
              <a:rPr lang="zh-CN" altLang="en-US" smtClean="0">
                <a:ea typeface="宋体" panose="02010600030101010101" pitchFamily="2" charset="-122"/>
              </a:rPr>
              <a:pPr/>
              <a:t>17</a:t>
            </a:fld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0DF49-28A9-446F-A2D6-61BD94022E4E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en-US" altLang="zh-CN" smtClean="0"/>
              <a:t>6.</a:t>
            </a:r>
            <a:r>
              <a:rPr lang="zh-CN" altLang="zh-CN" smtClean="0"/>
              <a:t>大象为什么会说“人家是人家，我是我”？结合课文内容和生活实际，谈谈你对这句话的理解。</a:t>
            </a:r>
          </a:p>
          <a:p>
            <a:endParaRPr lang="zh-CN" altLang="en-US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D8F96752-8D35-4EC0-8287-9627D1AD1254}" type="slidenum">
              <a:rPr lang="zh-CN" altLang="en-US" smtClean="0">
                <a:ea typeface="宋体" panose="02010600030101010101" pitchFamily="2" charset="-122"/>
              </a:rPr>
              <a:pPr/>
              <a:t>25</a:t>
            </a:fld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bg>
      <p:bgPr>
        <a:pattFill prst="pct80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88" y="120650"/>
            <a:ext cx="7599362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7013" y="317500"/>
            <a:ext cx="12096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3775" y="4549775"/>
            <a:ext cx="180022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4975" y="4538663"/>
            <a:ext cx="1800225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2675" y="4549775"/>
            <a:ext cx="180022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2288" y="4538663"/>
            <a:ext cx="1800225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38663"/>
            <a:ext cx="1800225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9650" y="2928938"/>
            <a:ext cx="119221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14" descr="动物1_副本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825" y="3292475"/>
            <a:ext cx="684213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2643758"/>
            <a:ext cx="2673708" cy="18002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0" y="4721225"/>
            <a:ext cx="9158288" cy="381000"/>
          </a:xfrm>
          <a:custGeom>
            <a:avLst/>
            <a:gdLst>
              <a:gd name="connsiteX0" fmla="*/ 4584701 w 9158977"/>
              <a:gd name="connsiteY0" fmla="*/ 0 h 523993"/>
              <a:gd name="connsiteX1" fmla="*/ 9126954 w 9158977"/>
              <a:gd name="connsiteY1" fmla="*/ 215060 h 523993"/>
              <a:gd name="connsiteX2" fmla="*/ 9158977 w 9158977"/>
              <a:gd name="connsiteY2" fmla="*/ 219230 h 523993"/>
              <a:gd name="connsiteX3" fmla="*/ 9158977 w 9158977"/>
              <a:gd name="connsiteY3" fmla="*/ 523993 h 523993"/>
              <a:gd name="connsiteX4" fmla="*/ 0 w 9158977"/>
              <a:gd name="connsiteY4" fmla="*/ 523993 h 523993"/>
              <a:gd name="connsiteX5" fmla="*/ 0 w 9158977"/>
              <a:gd name="connsiteY5" fmla="*/ 220588 h 523993"/>
              <a:gd name="connsiteX6" fmla="*/ 42448 w 9158977"/>
              <a:gd name="connsiteY6" fmla="*/ 215060 h 523993"/>
              <a:gd name="connsiteX7" fmla="*/ 4584701 w 9158977"/>
              <a:gd name="connsiteY7" fmla="*/ 0 h 52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8977" h="523993">
                <a:moveTo>
                  <a:pt x="4584701" y="0"/>
                </a:moveTo>
                <a:cubicBezTo>
                  <a:pt x="6399030" y="0"/>
                  <a:pt x="8025494" y="83329"/>
                  <a:pt x="9126954" y="215060"/>
                </a:cubicBezTo>
                <a:lnTo>
                  <a:pt x="9158977" y="219230"/>
                </a:lnTo>
                <a:lnTo>
                  <a:pt x="9158977" y="523993"/>
                </a:lnTo>
                <a:lnTo>
                  <a:pt x="0" y="523993"/>
                </a:lnTo>
                <a:lnTo>
                  <a:pt x="0" y="220588"/>
                </a:lnTo>
                <a:lnTo>
                  <a:pt x="42448" y="215060"/>
                </a:lnTo>
                <a:cubicBezTo>
                  <a:pt x="1143909" y="83329"/>
                  <a:pt x="2770372" y="0"/>
                  <a:pt x="4584701" y="0"/>
                </a:cubicBezTo>
                <a:close/>
              </a:path>
            </a:pathLst>
          </a:custGeom>
          <a:solidFill>
            <a:srgbClr val="FFBE00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0" y="4884738"/>
            <a:ext cx="9144000" cy="266700"/>
          </a:xfrm>
          <a:custGeom>
            <a:avLst/>
            <a:gdLst>
              <a:gd name="connsiteX0" fmla="*/ 4584701 w 9144000"/>
              <a:gd name="connsiteY0" fmla="*/ 0 h 369040"/>
              <a:gd name="connsiteX1" fmla="*/ 9126954 w 9144000"/>
              <a:gd name="connsiteY1" fmla="*/ 151463 h 369040"/>
              <a:gd name="connsiteX2" fmla="*/ 9144000 w 9144000"/>
              <a:gd name="connsiteY2" fmla="*/ 153027 h 369040"/>
              <a:gd name="connsiteX3" fmla="*/ 9144000 w 9144000"/>
              <a:gd name="connsiteY3" fmla="*/ 369040 h 369040"/>
              <a:gd name="connsiteX4" fmla="*/ 0 w 9144000"/>
              <a:gd name="connsiteY4" fmla="*/ 369040 h 369040"/>
              <a:gd name="connsiteX5" fmla="*/ 0 w 9144000"/>
              <a:gd name="connsiteY5" fmla="*/ 155356 h 369040"/>
              <a:gd name="connsiteX6" fmla="*/ 42448 w 9144000"/>
              <a:gd name="connsiteY6" fmla="*/ 151463 h 369040"/>
              <a:gd name="connsiteX7" fmla="*/ 4584701 w 9144000"/>
              <a:gd name="connsiteY7" fmla="*/ 0 h 36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69040">
                <a:moveTo>
                  <a:pt x="4584701" y="0"/>
                </a:moveTo>
                <a:cubicBezTo>
                  <a:pt x="6399030" y="0"/>
                  <a:pt x="8025494" y="58687"/>
                  <a:pt x="9126954" y="151463"/>
                </a:cubicBezTo>
                <a:lnTo>
                  <a:pt x="9144000" y="153027"/>
                </a:lnTo>
                <a:lnTo>
                  <a:pt x="9144000" y="369040"/>
                </a:lnTo>
                <a:lnTo>
                  <a:pt x="0" y="369040"/>
                </a:lnTo>
                <a:lnTo>
                  <a:pt x="0" y="155356"/>
                </a:lnTo>
                <a:lnTo>
                  <a:pt x="42448" y="151463"/>
                </a:lnTo>
                <a:cubicBezTo>
                  <a:pt x="1143909" y="58687"/>
                  <a:pt x="2770372" y="0"/>
                  <a:pt x="4584701" y="0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5" name="组合 9"/>
          <p:cNvGrpSpPr/>
          <p:nvPr/>
        </p:nvGrpSpPr>
        <p:grpSpPr bwMode="auto">
          <a:xfrm>
            <a:off x="541338" y="525463"/>
            <a:ext cx="8602662" cy="107950"/>
            <a:chOff x="541020" y="525780"/>
            <a:chExt cx="8602980" cy="108167"/>
          </a:xfrm>
        </p:grpSpPr>
        <p:sp>
          <p:nvSpPr>
            <p:cNvPr id="6" name="矩形 5"/>
            <p:cNvSpPr/>
            <p:nvPr/>
          </p:nvSpPr>
          <p:spPr>
            <a:xfrm>
              <a:off x="541020" y="525780"/>
              <a:ext cx="816005" cy="108167"/>
            </a:xfrm>
            <a:prstGeom prst="rect">
              <a:avLst/>
            </a:prstGeom>
            <a:solidFill>
              <a:srgbClr val="FF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357025" y="525780"/>
              <a:ext cx="1123992" cy="108167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481017" y="525780"/>
              <a:ext cx="1782828" cy="108167"/>
            </a:xfrm>
            <a:prstGeom prst="rect">
              <a:avLst/>
            </a:prstGeom>
            <a:solidFill>
              <a:srgbClr val="3CBC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263845" y="525780"/>
              <a:ext cx="4880155" cy="108167"/>
            </a:xfrm>
            <a:prstGeom prst="rect">
              <a:avLst/>
            </a:prstGeom>
            <a:solidFill>
              <a:srgbClr val="CED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0" name="椭圆 9"/>
          <p:cNvSpPr/>
          <p:nvPr/>
        </p:nvSpPr>
        <p:spPr>
          <a:xfrm>
            <a:off x="8432800" y="4721225"/>
            <a:ext cx="322263" cy="32385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397875" y="4721225"/>
            <a:ext cx="390525" cy="300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fld id="{7090715A-3418-4A45-9C04-0545F8BC4E93}" type="slidenum">
              <a:rPr lang="zh-CN" altLang="en-US">
                <a:solidFill>
                  <a:srgbClr val="A6A6A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algn="ctr" eaLnBrk="1" hangingPunct="1">
                <a:defRPr/>
              </a:pPr>
              <a:t>‹#›</a:t>
            </a:fld>
            <a:endParaRPr lang="zh-CN" altLang="en-US">
              <a:solidFill>
                <a:srgbClr val="A6A6A6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2" name="图片 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88" y="131763"/>
            <a:ext cx="960437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文本占位符 12"/>
          <p:cNvSpPr>
            <a:spLocks noGrp="1"/>
          </p:cNvSpPr>
          <p:nvPr>
            <p:ph type="body" sz="quarter" idx="10" hasCustomPrompt="1"/>
          </p:nvPr>
        </p:nvSpPr>
        <p:spPr>
          <a:xfrm>
            <a:off x="773298" y="71720"/>
            <a:ext cx="5185072" cy="483518"/>
          </a:xfrm>
        </p:spPr>
        <p:txBody>
          <a:bodyPr/>
          <a:lstStyle>
            <a:lvl1pPr>
              <a:buNone/>
              <a:defRPr sz="3200" b="0">
                <a:latin typeface="华文新魏" pitchFamily="2" charset="-122"/>
                <a:ea typeface="华文新魏" pitchFamily="2" charset="-122"/>
              </a:defRPr>
            </a:lvl1pPr>
          </a:lstStyle>
          <a:p>
            <a:pPr lvl="0"/>
            <a:r>
              <a:rPr lang="zh-CN" altLang="en-US" dirty="0" smtClean="0"/>
              <a:t>单击此处编辑母版文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bg>
      <p:bgPr>
        <a:pattFill prst="pct80">
          <a:fgClr>
            <a:srgbClr val="FFBE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88" y="120650"/>
            <a:ext cx="7599362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任意多边形 2"/>
          <p:cNvSpPr/>
          <p:nvPr/>
        </p:nvSpPr>
        <p:spPr>
          <a:xfrm>
            <a:off x="0" y="4178300"/>
            <a:ext cx="9290050" cy="979488"/>
          </a:xfrm>
          <a:custGeom>
            <a:avLst/>
            <a:gdLst>
              <a:gd name="connsiteX0" fmla="*/ 3264055 w 6528110"/>
              <a:gd name="connsiteY0" fmla="*/ 0 h 592972"/>
              <a:gd name="connsiteX1" fmla="*/ 6413511 w 6528110"/>
              <a:gd name="connsiteY1" fmla="*/ 537511 h 592972"/>
              <a:gd name="connsiteX2" fmla="*/ 6528110 w 6528110"/>
              <a:gd name="connsiteY2" fmla="*/ 592972 h 592972"/>
              <a:gd name="connsiteX3" fmla="*/ 0 w 6528110"/>
              <a:gd name="connsiteY3" fmla="*/ 592972 h 592972"/>
              <a:gd name="connsiteX4" fmla="*/ 114600 w 6528110"/>
              <a:gd name="connsiteY4" fmla="*/ 537511 h 592972"/>
              <a:gd name="connsiteX5" fmla="*/ 3264055 w 6528110"/>
              <a:gd name="connsiteY5" fmla="*/ 0 h 59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8110" h="592972">
                <a:moveTo>
                  <a:pt x="3264055" y="0"/>
                </a:moveTo>
                <a:cubicBezTo>
                  <a:pt x="4532003" y="0"/>
                  <a:pt x="5664910" y="209240"/>
                  <a:pt x="6413511" y="537511"/>
                </a:cubicBezTo>
                <a:lnTo>
                  <a:pt x="6528110" y="592972"/>
                </a:lnTo>
                <a:lnTo>
                  <a:pt x="0" y="592972"/>
                </a:lnTo>
                <a:lnTo>
                  <a:pt x="114600" y="537511"/>
                </a:lnTo>
                <a:cubicBezTo>
                  <a:pt x="863200" y="209240"/>
                  <a:pt x="1996107" y="0"/>
                  <a:pt x="3264055" y="0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403225" y="1487488"/>
            <a:ext cx="2540000" cy="3562350"/>
            <a:chOff x="735" y="639"/>
            <a:chExt cx="1600" cy="2244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35" y="639"/>
              <a:ext cx="1600" cy="22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6" name="Freeform 5"/>
            <p:cNvSpPr/>
            <p:nvPr userDrawn="1"/>
          </p:nvSpPr>
          <p:spPr bwMode="auto">
            <a:xfrm>
              <a:off x="1013" y="929"/>
              <a:ext cx="92" cy="114"/>
            </a:xfrm>
            <a:custGeom>
              <a:avLst/>
              <a:gdLst>
                <a:gd name="T0" fmla="*/ 92 w 92"/>
                <a:gd name="T1" fmla="*/ 3 h 114"/>
                <a:gd name="T2" fmla="*/ 4 w 92"/>
                <a:gd name="T3" fmla="*/ 114 h 114"/>
                <a:gd name="T4" fmla="*/ 0 w 92"/>
                <a:gd name="T5" fmla="*/ 111 h 114"/>
                <a:gd name="T6" fmla="*/ 88 w 92"/>
                <a:gd name="T7" fmla="*/ 0 h 114"/>
                <a:gd name="T8" fmla="*/ 92 w 92"/>
                <a:gd name="T9" fmla="*/ 3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114">
                  <a:moveTo>
                    <a:pt x="92" y="3"/>
                  </a:moveTo>
                  <a:lnTo>
                    <a:pt x="4" y="114"/>
                  </a:lnTo>
                  <a:lnTo>
                    <a:pt x="0" y="111"/>
                  </a:lnTo>
                  <a:lnTo>
                    <a:pt x="88" y="0"/>
                  </a:lnTo>
                  <a:lnTo>
                    <a:pt x="92" y="3"/>
                  </a:lnTo>
                  <a:close/>
                </a:path>
              </a:pathLst>
            </a:custGeom>
            <a:solidFill>
              <a:srgbClr val="9B503A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7" name="Freeform 6"/>
            <p:cNvSpPr/>
            <p:nvPr userDrawn="1"/>
          </p:nvSpPr>
          <p:spPr bwMode="auto">
            <a:xfrm>
              <a:off x="1011" y="763"/>
              <a:ext cx="32" cy="282"/>
            </a:xfrm>
            <a:custGeom>
              <a:avLst/>
              <a:gdLst>
                <a:gd name="T0" fmla="*/ 32 w 32"/>
                <a:gd name="T1" fmla="*/ 0 h 282"/>
                <a:gd name="T2" fmla="*/ 10 w 32"/>
                <a:gd name="T3" fmla="*/ 282 h 282"/>
                <a:gd name="T4" fmla="*/ 0 w 32"/>
                <a:gd name="T5" fmla="*/ 281 h 282"/>
                <a:gd name="T6" fmla="*/ 23 w 32"/>
                <a:gd name="T7" fmla="*/ 0 h 282"/>
                <a:gd name="T8" fmla="*/ 32 w 32"/>
                <a:gd name="T9" fmla="*/ 0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82">
                  <a:moveTo>
                    <a:pt x="32" y="0"/>
                  </a:moveTo>
                  <a:lnTo>
                    <a:pt x="10" y="282"/>
                  </a:lnTo>
                  <a:lnTo>
                    <a:pt x="0" y="281"/>
                  </a:lnTo>
                  <a:lnTo>
                    <a:pt x="2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B503A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 userDrawn="1"/>
          </p:nvSpPr>
          <p:spPr bwMode="auto">
            <a:xfrm>
              <a:off x="1029" y="1228"/>
              <a:ext cx="54" cy="70"/>
            </a:xfrm>
            <a:custGeom>
              <a:avLst/>
              <a:gdLst>
                <a:gd name="T0" fmla="*/ 54 w 54"/>
                <a:gd name="T1" fmla="*/ 3 h 70"/>
                <a:gd name="T2" fmla="*/ 4 w 54"/>
                <a:gd name="T3" fmla="*/ 70 h 70"/>
                <a:gd name="T4" fmla="*/ 0 w 54"/>
                <a:gd name="T5" fmla="*/ 67 h 70"/>
                <a:gd name="T6" fmla="*/ 50 w 54"/>
                <a:gd name="T7" fmla="*/ 0 h 70"/>
                <a:gd name="T8" fmla="*/ 54 w 54"/>
                <a:gd name="T9" fmla="*/ 3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70">
                  <a:moveTo>
                    <a:pt x="54" y="3"/>
                  </a:moveTo>
                  <a:lnTo>
                    <a:pt x="4" y="70"/>
                  </a:lnTo>
                  <a:lnTo>
                    <a:pt x="0" y="67"/>
                  </a:lnTo>
                  <a:lnTo>
                    <a:pt x="50" y="0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9B503A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 userDrawn="1"/>
          </p:nvSpPr>
          <p:spPr bwMode="auto">
            <a:xfrm>
              <a:off x="1164" y="1800"/>
              <a:ext cx="47" cy="98"/>
            </a:xfrm>
            <a:custGeom>
              <a:avLst/>
              <a:gdLst>
                <a:gd name="T0" fmla="*/ 0 w 47"/>
                <a:gd name="T1" fmla="*/ 95 h 98"/>
                <a:gd name="T2" fmla="*/ 42 w 47"/>
                <a:gd name="T3" fmla="*/ 0 h 98"/>
                <a:gd name="T4" fmla="*/ 47 w 47"/>
                <a:gd name="T5" fmla="*/ 2 h 98"/>
                <a:gd name="T6" fmla="*/ 5 w 47"/>
                <a:gd name="T7" fmla="*/ 98 h 98"/>
                <a:gd name="T8" fmla="*/ 0 w 47"/>
                <a:gd name="T9" fmla="*/ 95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98">
                  <a:moveTo>
                    <a:pt x="0" y="95"/>
                  </a:moveTo>
                  <a:lnTo>
                    <a:pt x="42" y="0"/>
                  </a:lnTo>
                  <a:lnTo>
                    <a:pt x="47" y="2"/>
                  </a:lnTo>
                  <a:lnTo>
                    <a:pt x="5" y="98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9B503A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 userDrawn="1"/>
          </p:nvSpPr>
          <p:spPr bwMode="auto">
            <a:xfrm>
              <a:off x="1079" y="1779"/>
              <a:ext cx="188" cy="81"/>
            </a:xfrm>
            <a:custGeom>
              <a:avLst/>
              <a:gdLst>
                <a:gd name="T0" fmla="*/ 188 w 188"/>
                <a:gd name="T1" fmla="*/ 9 h 81"/>
                <a:gd name="T2" fmla="*/ 4 w 188"/>
                <a:gd name="T3" fmla="*/ 81 h 81"/>
                <a:gd name="T4" fmla="*/ 0 w 188"/>
                <a:gd name="T5" fmla="*/ 71 h 81"/>
                <a:gd name="T6" fmla="*/ 185 w 188"/>
                <a:gd name="T7" fmla="*/ 0 h 81"/>
                <a:gd name="T8" fmla="*/ 188 w 188"/>
                <a:gd name="T9" fmla="*/ 9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8" h="81">
                  <a:moveTo>
                    <a:pt x="188" y="9"/>
                  </a:moveTo>
                  <a:lnTo>
                    <a:pt x="4" y="81"/>
                  </a:lnTo>
                  <a:lnTo>
                    <a:pt x="0" y="71"/>
                  </a:lnTo>
                  <a:lnTo>
                    <a:pt x="185" y="0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9B503A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 userDrawn="1"/>
          </p:nvSpPr>
          <p:spPr bwMode="auto">
            <a:xfrm>
              <a:off x="2113" y="1582"/>
              <a:ext cx="121" cy="82"/>
            </a:xfrm>
            <a:custGeom>
              <a:avLst/>
              <a:gdLst>
                <a:gd name="T0" fmla="*/ 121 w 121"/>
                <a:gd name="T1" fmla="*/ 4 h 82"/>
                <a:gd name="T2" fmla="*/ 3 w 121"/>
                <a:gd name="T3" fmla="*/ 82 h 82"/>
                <a:gd name="T4" fmla="*/ 0 w 121"/>
                <a:gd name="T5" fmla="*/ 78 h 82"/>
                <a:gd name="T6" fmla="*/ 118 w 121"/>
                <a:gd name="T7" fmla="*/ 0 h 82"/>
                <a:gd name="T8" fmla="*/ 121 w 121"/>
                <a:gd name="T9" fmla="*/ 4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82">
                  <a:moveTo>
                    <a:pt x="121" y="4"/>
                  </a:moveTo>
                  <a:lnTo>
                    <a:pt x="3" y="82"/>
                  </a:lnTo>
                  <a:lnTo>
                    <a:pt x="0" y="78"/>
                  </a:lnTo>
                  <a:lnTo>
                    <a:pt x="118" y="0"/>
                  </a:lnTo>
                  <a:lnTo>
                    <a:pt x="121" y="4"/>
                  </a:lnTo>
                  <a:close/>
                </a:path>
              </a:pathLst>
            </a:custGeom>
            <a:solidFill>
              <a:srgbClr val="9B503A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2" name="Freeform 11"/>
            <p:cNvSpPr/>
            <p:nvPr userDrawn="1"/>
          </p:nvSpPr>
          <p:spPr bwMode="auto">
            <a:xfrm>
              <a:off x="2070" y="1524"/>
              <a:ext cx="87" cy="275"/>
            </a:xfrm>
            <a:custGeom>
              <a:avLst/>
              <a:gdLst>
                <a:gd name="T0" fmla="*/ 87 w 87"/>
                <a:gd name="T1" fmla="*/ 3 h 275"/>
                <a:gd name="T2" fmla="*/ 10 w 87"/>
                <a:gd name="T3" fmla="*/ 275 h 275"/>
                <a:gd name="T4" fmla="*/ 0 w 87"/>
                <a:gd name="T5" fmla="*/ 272 h 275"/>
                <a:gd name="T6" fmla="*/ 77 w 87"/>
                <a:gd name="T7" fmla="*/ 0 h 275"/>
                <a:gd name="T8" fmla="*/ 87 w 87"/>
                <a:gd name="T9" fmla="*/ 3 h 2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" h="275">
                  <a:moveTo>
                    <a:pt x="87" y="3"/>
                  </a:moveTo>
                  <a:lnTo>
                    <a:pt x="10" y="275"/>
                  </a:lnTo>
                  <a:lnTo>
                    <a:pt x="0" y="272"/>
                  </a:lnTo>
                  <a:lnTo>
                    <a:pt x="77" y="0"/>
                  </a:lnTo>
                  <a:lnTo>
                    <a:pt x="87" y="3"/>
                  </a:lnTo>
                  <a:close/>
                </a:path>
              </a:pathLst>
            </a:custGeom>
            <a:solidFill>
              <a:srgbClr val="9B503A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 userDrawn="1"/>
          </p:nvSpPr>
          <p:spPr bwMode="auto">
            <a:xfrm>
              <a:off x="1618" y="2369"/>
              <a:ext cx="33" cy="34"/>
            </a:xfrm>
            <a:prstGeom prst="ellipse">
              <a:avLst/>
            </a:prstGeom>
            <a:solidFill>
              <a:srgbClr val="4C302F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 userDrawn="1"/>
          </p:nvSpPr>
          <p:spPr bwMode="auto">
            <a:xfrm>
              <a:off x="1618" y="2361"/>
              <a:ext cx="33" cy="33"/>
            </a:xfrm>
            <a:prstGeom prst="ellipse">
              <a:avLst/>
            </a:prstGeom>
            <a:solidFill>
              <a:srgbClr val="EDB2AE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 userDrawn="1"/>
          </p:nvSpPr>
          <p:spPr bwMode="auto">
            <a:xfrm>
              <a:off x="1577" y="2372"/>
              <a:ext cx="34" cy="34"/>
            </a:xfrm>
            <a:prstGeom prst="ellipse">
              <a:avLst/>
            </a:prstGeom>
            <a:solidFill>
              <a:srgbClr val="4C302F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 userDrawn="1"/>
          </p:nvSpPr>
          <p:spPr bwMode="auto">
            <a:xfrm>
              <a:off x="1577" y="2364"/>
              <a:ext cx="34" cy="33"/>
            </a:xfrm>
            <a:prstGeom prst="ellipse">
              <a:avLst/>
            </a:prstGeom>
            <a:solidFill>
              <a:srgbClr val="EDB2AE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 userDrawn="1"/>
          </p:nvSpPr>
          <p:spPr bwMode="auto">
            <a:xfrm>
              <a:off x="1536" y="2369"/>
              <a:ext cx="34" cy="34"/>
            </a:xfrm>
            <a:prstGeom prst="ellipse">
              <a:avLst/>
            </a:prstGeom>
            <a:solidFill>
              <a:srgbClr val="4C302F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 userDrawn="1"/>
          </p:nvSpPr>
          <p:spPr bwMode="auto">
            <a:xfrm>
              <a:off x="1536" y="2361"/>
              <a:ext cx="34" cy="33"/>
            </a:xfrm>
            <a:prstGeom prst="ellipse">
              <a:avLst/>
            </a:prstGeom>
            <a:solidFill>
              <a:srgbClr val="EDB2AE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 userDrawn="1"/>
          </p:nvSpPr>
          <p:spPr bwMode="auto">
            <a:xfrm>
              <a:off x="1338" y="1953"/>
              <a:ext cx="468" cy="567"/>
            </a:xfrm>
            <a:prstGeom prst="ellipse">
              <a:avLst/>
            </a:prstGeom>
            <a:solidFill>
              <a:srgbClr val="4C302F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 userDrawn="1"/>
          </p:nvSpPr>
          <p:spPr bwMode="auto">
            <a:xfrm>
              <a:off x="1422" y="2102"/>
              <a:ext cx="326" cy="370"/>
            </a:xfrm>
            <a:prstGeom prst="ellipse">
              <a:avLst/>
            </a:prstGeom>
            <a:solidFill>
              <a:srgbClr val="3892C7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" name="Freeform 20"/>
            <p:cNvSpPr/>
            <p:nvPr userDrawn="1"/>
          </p:nvSpPr>
          <p:spPr bwMode="auto">
            <a:xfrm>
              <a:off x="1428" y="2077"/>
              <a:ext cx="312" cy="363"/>
            </a:xfrm>
            <a:custGeom>
              <a:avLst/>
              <a:gdLst>
                <a:gd name="T0" fmla="*/ 0 w 314"/>
                <a:gd name="T1" fmla="*/ 147 h 365"/>
                <a:gd name="T2" fmla="*/ 51 w 314"/>
                <a:gd name="T3" fmla="*/ 361 h 365"/>
                <a:gd name="T4" fmla="*/ 270 w 314"/>
                <a:gd name="T5" fmla="*/ 361 h 365"/>
                <a:gd name="T6" fmla="*/ 310 w 314"/>
                <a:gd name="T7" fmla="*/ 135 h 365"/>
                <a:gd name="T8" fmla="*/ 158 w 314"/>
                <a:gd name="T9" fmla="*/ 7 h 365"/>
                <a:gd name="T10" fmla="*/ 0 w 314"/>
                <a:gd name="T11" fmla="*/ 147 h 3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4" h="365">
                  <a:moveTo>
                    <a:pt x="0" y="149"/>
                  </a:moveTo>
                  <a:cubicBezTo>
                    <a:pt x="0" y="149"/>
                    <a:pt x="59" y="325"/>
                    <a:pt x="51" y="365"/>
                  </a:cubicBezTo>
                  <a:cubicBezTo>
                    <a:pt x="274" y="365"/>
                    <a:pt x="274" y="365"/>
                    <a:pt x="274" y="365"/>
                  </a:cubicBezTo>
                  <a:cubicBezTo>
                    <a:pt x="274" y="365"/>
                    <a:pt x="248" y="331"/>
                    <a:pt x="314" y="137"/>
                  </a:cubicBezTo>
                  <a:cubicBezTo>
                    <a:pt x="314" y="137"/>
                    <a:pt x="297" y="18"/>
                    <a:pt x="160" y="7"/>
                  </a:cubicBezTo>
                  <a:cubicBezTo>
                    <a:pt x="160" y="7"/>
                    <a:pt x="29" y="0"/>
                    <a:pt x="0" y="149"/>
                  </a:cubicBezTo>
                  <a:close/>
                </a:path>
              </a:pathLst>
            </a:custGeom>
            <a:solidFill>
              <a:srgbClr val="EDB2AE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 userDrawn="1"/>
          </p:nvSpPr>
          <p:spPr bwMode="auto">
            <a:xfrm>
              <a:off x="900" y="652"/>
              <a:ext cx="1411" cy="2099"/>
            </a:xfrm>
            <a:custGeom>
              <a:avLst/>
              <a:gdLst>
                <a:gd name="T0" fmla="*/ 992 w 1418"/>
                <a:gd name="T1" fmla="*/ 1278 h 2110"/>
                <a:gd name="T2" fmla="*/ 1358 w 1418"/>
                <a:gd name="T3" fmla="*/ 1084 h 2110"/>
                <a:gd name="T4" fmla="*/ 1344 w 1418"/>
                <a:gd name="T5" fmla="*/ 1047 h 2110"/>
                <a:gd name="T6" fmla="*/ 998 w 1418"/>
                <a:gd name="T7" fmla="*/ 1214 h 2110"/>
                <a:gd name="T8" fmla="*/ 922 w 1418"/>
                <a:gd name="T9" fmla="*/ 1198 h 2110"/>
                <a:gd name="T10" fmla="*/ 886 w 1418"/>
                <a:gd name="T11" fmla="*/ 1080 h 2110"/>
                <a:gd name="T12" fmla="*/ 858 w 1418"/>
                <a:gd name="T13" fmla="*/ 862 h 2110"/>
                <a:gd name="T14" fmla="*/ 1404 w 1418"/>
                <a:gd name="T15" fmla="*/ 538 h 2110"/>
                <a:gd name="T16" fmla="*/ 1394 w 1418"/>
                <a:gd name="T17" fmla="*/ 514 h 2110"/>
                <a:gd name="T18" fmla="*/ 872 w 1418"/>
                <a:gd name="T19" fmla="*/ 740 h 2110"/>
                <a:gd name="T20" fmla="*/ 832 w 1418"/>
                <a:gd name="T21" fmla="*/ 706 h 2110"/>
                <a:gd name="T22" fmla="*/ 903 w 1418"/>
                <a:gd name="T23" fmla="*/ 0 h 2110"/>
                <a:gd name="T24" fmla="*/ 870 w 1418"/>
                <a:gd name="T25" fmla="*/ 0 h 2110"/>
                <a:gd name="T26" fmla="*/ 700 w 1418"/>
                <a:gd name="T27" fmla="*/ 584 h 2110"/>
                <a:gd name="T28" fmla="*/ 510 w 1418"/>
                <a:gd name="T29" fmla="*/ 622 h 2110"/>
                <a:gd name="T30" fmla="*/ 236 w 1418"/>
                <a:gd name="T31" fmla="*/ 454 h 2110"/>
                <a:gd name="T32" fmla="*/ 16 w 1418"/>
                <a:gd name="T33" fmla="*/ 298 h 2110"/>
                <a:gd name="T34" fmla="*/ 0 w 1418"/>
                <a:gd name="T35" fmla="*/ 322 h 2110"/>
                <a:gd name="T36" fmla="*/ 498 w 1418"/>
                <a:gd name="T37" fmla="*/ 752 h 2110"/>
                <a:gd name="T38" fmla="*/ 468 w 1418"/>
                <a:gd name="T39" fmla="*/ 1024 h 2110"/>
                <a:gd name="T40" fmla="*/ 398 w 1418"/>
                <a:gd name="T41" fmla="*/ 1066 h 2110"/>
                <a:gd name="T42" fmla="*/ 64 w 1418"/>
                <a:gd name="T43" fmla="*/ 1034 h 2110"/>
                <a:gd name="T44" fmla="*/ 62 w 1418"/>
                <a:gd name="T45" fmla="*/ 1056 h 2110"/>
                <a:gd name="T46" fmla="*/ 460 w 1418"/>
                <a:gd name="T47" fmla="*/ 1246 h 2110"/>
                <a:gd name="T48" fmla="*/ 344 w 1418"/>
                <a:gd name="T49" fmla="*/ 2032 h 2110"/>
                <a:gd name="T50" fmla="*/ 571 w 1418"/>
                <a:gd name="T51" fmla="*/ 1994 h 2110"/>
                <a:gd name="T52" fmla="*/ 773 w 1418"/>
                <a:gd name="T53" fmla="*/ 1997 h 2110"/>
                <a:gd name="T54" fmla="*/ 993 w 1418"/>
                <a:gd name="T55" fmla="*/ 2031 h 2110"/>
                <a:gd name="T56" fmla="*/ 910 w 1418"/>
                <a:gd name="T57" fmla="*/ 1352 h 2110"/>
                <a:gd name="T58" fmla="*/ 992 w 1418"/>
                <a:gd name="T59" fmla="*/ 1278 h 2110"/>
                <a:gd name="T60" fmla="*/ 681 w 1418"/>
                <a:gd name="T61" fmla="*/ 1768 h 2110"/>
                <a:gd name="T62" fmla="*/ 494 w 1418"/>
                <a:gd name="T63" fmla="*/ 1546 h 2110"/>
                <a:gd name="T64" fmla="*/ 681 w 1418"/>
                <a:gd name="T65" fmla="*/ 1324 h 2110"/>
                <a:gd name="T66" fmla="*/ 868 w 1418"/>
                <a:gd name="T67" fmla="*/ 1546 h 2110"/>
                <a:gd name="T68" fmla="*/ 681 w 1418"/>
                <a:gd name="T69" fmla="*/ 1768 h 21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18" h="2110">
                  <a:moveTo>
                    <a:pt x="1002" y="1292"/>
                  </a:moveTo>
                  <a:cubicBezTo>
                    <a:pt x="1372" y="1096"/>
                    <a:pt x="1372" y="1096"/>
                    <a:pt x="1372" y="1096"/>
                  </a:cubicBezTo>
                  <a:cubicBezTo>
                    <a:pt x="1358" y="1058"/>
                    <a:pt x="1358" y="1058"/>
                    <a:pt x="1358" y="1058"/>
                  </a:cubicBezTo>
                  <a:cubicBezTo>
                    <a:pt x="1008" y="1226"/>
                    <a:pt x="1008" y="1226"/>
                    <a:pt x="1008" y="1226"/>
                  </a:cubicBezTo>
                  <a:cubicBezTo>
                    <a:pt x="1008" y="1226"/>
                    <a:pt x="966" y="1252"/>
                    <a:pt x="932" y="1210"/>
                  </a:cubicBezTo>
                  <a:cubicBezTo>
                    <a:pt x="932" y="1210"/>
                    <a:pt x="890" y="1168"/>
                    <a:pt x="894" y="1092"/>
                  </a:cubicBezTo>
                  <a:cubicBezTo>
                    <a:pt x="894" y="1092"/>
                    <a:pt x="878" y="890"/>
                    <a:pt x="866" y="872"/>
                  </a:cubicBezTo>
                  <a:cubicBezTo>
                    <a:pt x="866" y="872"/>
                    <a:pt x="904" y="786"/>
                    <a:pt x="1418" y="544"/>
                  </a:cubicBezTo>
                  <a:cubicBezTo>
                    <a:pt x="1408" y="520"/>
                    <a:pt x="1408" y="520"/>
                    <a:pt x="1408" y="520"/>
                  </a:cubicBezTo>
                  <a:cubicBezTo>
                    <a:pt x="880" y="748"/>
                    <a:pt x="880" y="748"/>
                    <a:pt x="880" y="748"/>
                  </a:cubicBezTo>
                  <a:cubicBezTo>
                    <a:pt x="880" y="748"/>
                    <a:pt x="830" y="782"/>
                    <a:pt x="840" y="714"/>
                  </a:cubicBezTo>
                  <a:cubicBezTo>
                    <a:pt x="912" y="0"/>
                    <a:pt x="912" y="0"/>
                    <a:pt x="912" y="0"/>
                  </a:cubicBezTo>
                  <a:cubicBezTo>
                    <a:pt x="878" y="0"/>
                    <a:pt x="878" y="0"/>
                    <a:pt x="878" y="0"/>
                  </a:cubicBezTo>
                  <a:cubicBezTo>
                    <a:pt x="878" y="0"/>
                    <a:pt x="724" y="580"/>
                    <a:pt x="706" y="590"/>
                  </a:cubicBezTo>
                  <a:cubicBezTo>
                    <a:pt x="706" y="590"/>
                    <a:pt x="624" y="690"/>
                    <a:pt x="516" y="628"/>
                  </a:cubicBezTo>
                  <a:cubicBezTo>
                    <a:pt x="516" y="628"/>
                    <a:pt x="290" y="508"/>
                    <a:pt x="238" y="458"/>
                  </a:cubicBezTo>
                  <a:cubicBezTo>
                    <a:pt x="16" y="302"/>
                    <a:pt x="16" y="302"/>
                    <a:pt x="16" y="302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486" y="672"/>
                    <a:pt x="502" y="760"/>
                  </a:cubicBezTo>
                  <a:cubicBezTo>
                    <a:pt x="502" y="760"/>
                    <a:pt x="482" y="1032"/>
                    <a:pt x="472" y="1034"/>
                  </a:cubicBezTo>
                  <a:cubicBezTo>
                    <a:pt x="472" y="1034"/>
                    <a:pt x="458" y="1094"/>
                    <a:pt x="402" y="1078"/>
                  </a:cubicBezTo>
                  <a:cubicBezTo>
                    <a:pt x="64" y="1044"/>
                    <a:pt x="64" y="1044"/>
                    <a:pt x="64" y="1044"/>
                  </a:cubicBezTo>
                  <a:cubicBezTo>
                    <a:pt x="62" y="1068"/>
                    <a:pt x="62" y="1068"/>
                    <a:pt x="62" y="1068"/>
                  </a:cubicBezTo>
                  <a:cubicBezTo>
                    <a:pt x="62" y="1068"/>
                    <a:pt x="442" y="1094"/>
                    <a:pt x="464" y="1260"/>
                  </a:cubicBezTo>
                  <a:cubicBezTo>
                    <a:pt x="464" y="1260"/>
                    <a:pt x="410" y="1950"/>
                    <a:pt x="348" y="2054"/>
                  </a:cubicBezTo>
                  <a:cubicBezTo>
                    <a:pt x="348" y="2054"/>
                    <a:pt x="450" y="1928"/>
                    <a:pt x="577" y="2014"/>
                  </a:cubicBezTo>
                  <a:cubicBezTo>
                    <a:pt x="577" y="2014"/>
                    <a:pt x="678" y="2110"/>
                    <a:pt x="781" y="2018"/>
                  </a:cubicBezTo>
                  <a:cubicBezTo>
                    <a:pt x="781" y="2018"/>
                    <a:pt x="867" y="1932"/>
                    <a:pt x="1003" y="2053"/>
                  </a:cubicBezTo>
                  <a:cubicBezTo>
                    <a:pt x="1003" y="2053"/>
                    <a:pt x="904" y="1470"/>
                    <a:pt x="920" y="1366"/>
                  </a:cubicBezTo>
                  <a:cubicBezTo>
                    <a:pt x="920" y="1366"/>
                    <a:pt x="964" y="1308"/>
                    <a:pt x="1002" y="1292"/>
                  </a:cubicBezTo>
                  <a:close/>
                  <a:moveTo>
                    <a:pt x="687" y="1786"/>
                  </a:moveTo>
                  <a:cubicBezTo>
                    <a:pt x="583" y="1786"/>
                    <a:pt x="498" y="1686"/>
                    <a:pt x="498" y="1562"/>
                  </a:cubicBezTo>
                  <a:cubicBezTo>
                    <a:pt x="498" y="1439"/>
                    <a:pt x="583" y="1338"/>
                    <a:pt x="687" y="1338"/>
                  </a:cubicBezTo>
                  <a:cubicBezTo>
                    <a:pt x="791" y="1338"/>
                    <a:pt x="876" y="1439"/>
                    <a:pt x="876" y="1562"/>
                  </a:cubicBezTo>
                  <a:cubicBezTo>
                    <a:pt x="876" y="1686"/>
                    <a:pt x="791" y="1786"/>
                    <a:pt x="687" y="1786"/>
                  </a:cubicBezTo>
                  <a:close/>
                </a:path>
              </a:pathLst>
            </a:custGeom>
            <a:solidFill>
              <a:srgbClr val="9D5540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 userDrawn="1"/>
          </p:nvSpPr>
          <p:spPr bwMode="auto">
            <a:xfrm>
              <a:off x="1424" y="1517"/>
              <a:ext cx="318" cy="394"/>
            </a:xfrm>
            <a:prstGeom prst="ellipse">
              <a:avLst/>
            </a:prstGeom>
            <a:solidFill>
              <a:srgbClr val="4C302F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 userDrawn="1"/>
          </p:nvSpPr>
          <p:spPr bwMode="auto">
            <a:xfrm>
              <a:off x="1457" y="2111"/>
              <a:ext cx="255" cy="211"/>
            </a:xfrm>
            <a:prstGeom prst="ellipse">
              <a:avLst/>
            </a:prstGeom>
            <a:solidFill>
              <a:srgbClr val="A4604A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" name="Freeform 24"/>
            <p:cNvSpPr/>
            <p:nvPr userDrawn="1"/>
          </p:nvSpPr>
          <p:spPr bwMode="auto">
            <a:xfrm>
              <a:off x="1557" y="2243"/>
              <a:ext cx="55" cy="51"/>
            </a:xfrm>
            <a:custGeom>
              <a:avLst/>
              <a:gdLst>
                <a:gd name="T0" fmla="*/ 0 w 55"/>
                <a:gd name="T1" fmla="*/ 0 h 51"/>
                <a:gd name="T2" fmla="*/ 55 w 55"/>
                <a:gd name="T3" fmla="*/ 0 h 51"/>
                <a:gd name="T4" fmla="*/ 29 w 55"/>
                <a:gd name="T5" fmla="*/ 51 h 51"/>
                <a:gd name="T6" fmla="*/ 0 w 55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51">
                  <a:moveTo>
                    <a:pt x="0" y="0"/>
                  </a:moveTo>
                  <a:lnTo>
                    <a:pt x="55" y="0"/>
                  </a:lnTo>
                  <a:lnTo>
                    <a:pt x="29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302F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 userDrawn="1"/>
          </p:nvSpPr>
          <p:spPr bwMode="auto">
            <a:xfrm>
              <a:off x="1594" y="2151"/>
              <a:ext cx="107" cy="115"/>
            </a:xfrm>
            <a:prstGeom prst="ellipse">
              <a:avLst/>
            </a:prstGeom>
            <a:solidFill>
              <a:srgbClr val="FEFEFE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 userDrawn="1"/>
          </p:nvSpPr>
          <p:spPr bwMode="auto">
            <a:xfrm>
              <a:off x="1605" y="2165"/>
              <a:ext cx="81" cy="81"/>
            </a:xfrm>
            <a:prstGeom prst="ellipse">
              <a:avLst/>
            </a:prstGeom>
            <a:solidFill>
              <a:srgbClr val="EDB2AE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" name="Oval 27"/>
            <p:cNvSpPr>
              <a:spLocks noChangeArrowheads="1"/>
            </p:cNvSpPr>
            <p:nvPr userDrawn="1"/>
          </p:nvSpPr>
          <p:spPr bwMode="auto">
            <a:xfrm>
              <a:off x="1603" y="2169"/>
              <a:ext cx="58" cy="58"/>
            </a:xfrm>
            <a:prstGeom prst="ellipse">
              <a:avLst/>
            </a:prstGeom>
            <a:solidFill>
              <a:srgbClr val="4C302F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" name="Oval 28"/>
            <p:cNvSpPr>
              <a:spLocks noChangeArrowheads="1"/>
            </p:cNvSpPr>
            <p:nvPr userDrawn="1"/>
          </p:nvSpPr>
          <p:spPr bwMode="auto">
            <a:xfrm>
              <a:off x="1466" y="2150"/>
              <a:ext cx="108" cy="115"/>
            </a:xfrm>
            <a:prstGeom prst="ellipse">
              <a:avLst/>
            </a:prstGeom>
            <a:solidFill>
              <a:srgbClr val="FEFEFE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" name="Oval 29"/>
            <p:cNvSpPr>
              <a:spLocks noChangeArrowheads="1"/>
            </p:cNvSpPr>
            <p:nvPr userDrawn="1"/>
          </p:nvSpPr>
          <p:spPr bwMode="auto">
            <a:xfrm>
              <a:off x="1476" y="2165"/>
              <a:ext cx="82" cy="81"/>
            </a:xfrm>
            <a:prstGeom prst="ellipse">
              <a:avLst/>
            </a:prstGeom>
            <a:solidFill>
              <a:srgbClr val="EDB2AE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 userDrawn="1"/>
          </p:nvSpPr>
          <p:spPr bwMode="auto">
            <a:xfrm>
              <a:off x="1474" y="2168"/>
              <a:ext cx="59" cy="58"/>
            </a:xfrm>
            <a:prstGeom prst="ellipse">
              <a:avLst/>
            </a:prstGeom>
            <a:solidFill>
              <a:srgbClr val="4C302F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" name="Oval 31"/>
            <p:cNvSpPr>
              <a:spLocks noChangeArrowheads="1"/>
            </p:cNvSpPr>
            <p:nvPr userDrawn="1"/>
          </p:nvSpPr>
          <p:spPr bwMode="auto">
            <a:xfrm>
              <a:off x="1552" y="2338"/>
              <a:ext cx="34" cy="34"/>
            </a:xfrm>
            <a:prstGeom prst="ellipse">
              <a:avLst/>
            </a:prstGeom>
            <a:solidFill>
              <a:srgbClr val="4C302F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" name="Oval 32"/>
            <p:cNvSpPr>
              <a:spLocks noChangeArrowheads="1"/>
            </p:cNvSpPr>
            <p:nvPr userDrawn="1"/>
          </p:nvSpPr>
          <p:spPr bwMode="auto">
            <a:xfrm>
              <a:off x="1553" y="2329"/>
              <a:ext cx="33" cy="34"/>
            </a:xfrm>
            <a:prstGeom prst="ellipse">
              <a:avLst/>
            </a:prstGeom>
            <a:solidFill>
              <a:srgbClr val="EDB2AE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 userDrawn="1"/>
          </p:nvSpPr>
          <p:spPr bwMode="auto">
            <a:xfrm>
              <a:off x="1594" y="2341"/>
              <a:ext cx="34" cy="34"/>
            </a:xfrm>
            <a:prstGeom prst="ellipse">
              <a:avLst/>
            </a:prstGeom>
            <a:solidFill>
              <a:srgbClr val="4C302F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" name="Oval 34"/>
            <p:cNvSpPr>
              <a:spLocks noChangeArrowheads="1"/>
            </p:cNvSpPr>
            <p:nvPr userDrawn="1"/>
          </p:nvSpPr>
          <p:spPr bwMode="auto">
            <a:xfrm>
              <a:off x="1595" y="2332"/>
              <a:ext cx="33" cy="33"/>
            </a:xfrm>
            <a:prstGeom prst="ellipse">
              <a:avLst/>
            </a:prstGeom>
            <a:solidFill>
              <a:srgbClr val="EDB2AE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Oval 35"/>
            <p:cNvSpPr>
              <a:spLocks noChangeArrowheads="1"/>
            </p:cNvSpPr>
            <p:nvPr userDrawn="1"/>
          </p:nvSpPr>
          <p:spPr bwMode="auto">
            <a:xfrm>
              <a:off x="1633" y="2338"/>
              <a:ext cx="33" cy="34"/>
            </a:xfrm>
            <a:prstGeom prst="ellipse">
              <a:avLst/>
            </a:prstGeom>
            <a:solidFill>
              <a:srgbClr val="4C302F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 userDrawn="1"/>
          </p:nvSpPr>
          <p:spPr bwMode="auto">
            <a:xfrm>
              <a:off x="1633" y="2329"/>
              <a:ext cx="33" cy="34"/>
            </a:xfrm>
            <a:prstGeom prst="ellipse">
              <a:avLst/>
            </a:prstGeom>
            <a:solidFill>
              <a:srgbClr val="EDB2AE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" name="Freeform 37"/>
            <p:cNvSpPr/>
            <p:nvPr userDrawn="1"/>
          </p:nvSpPr>
          <p:spPr bwMode="auto">
            <a:xfrm>
              <a:off x="1759" y="955"/>
              <a:ext cx="94" cy="89"/>
            </a:xfrm>
            <a:custGeom>
              <a:avLst/>
              <a:gdLst>
                <a:gd name="T0" fmla="*/ 94 w 94"/>
                <a:gd name="T1" fmla="*/ 7 h 89"/>
                <a:gd name="T2" fmla="*/ 7 w 94"/>
                <a:gd name="T3" fmla="*/ 89 h 89"/>
                <a:gd name="T4" fmla="*/ 0 w 94"/>
                <a:gd name="T5" fmla="*/ 82 h 89"/>
                <a:gd name="T6" fmla="*/ 87 w 94"/>
                <a:gd name="T7" fmla="*/ 0 h 89"/>
                <a:gd name="T8" fmla="*/ 94 w 94"/>
                <a:gd name="T9" fmla="*/ 7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" h="89">
                  <a:moveTo>
                    <a:pt x="94" y="7"/>
                  </a:moveTo>
                  <a:lnTo>
                    <a:pt x="7" y="89"/>
                  </a:lnTo>
                  <a:lnTo>
                    <a:pt x="0" y="82"/>
                  </a:lnTo>
                  <a:lnTo>
                    <a:pt x="87" y="0"/>
                  </a:lnTo>
                  <a:lnTo>
                    <a:pt x="94" y="7"/>
                  </a:lnTo>
                  <a:close/>
                </a:path>
              </a:pathLst>
            </a:custGeom>
            <a:solidFill>
              <a:srgbClr val="9B503A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 userDrawn="1"/>
          </p:nvSpPr>
          <p:spPr bwMode="auto">
            <a:xfrm>
              <a:off x="1801" y="1006"/>
              <a:ext cx="65" cy="5"/>
            </a:xfrm>
            <a:prstGeom prst="rect">
              <a:avLst/>
            </a:prstGeom>
            <a:solidFill>
              <a:srgbClr val="9B503A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 userDrawn="1"/>
          </p:nvSpPr>
          <p:spPr bwMode="auto">
            <a:xfrm>
              <a:off x="1835" y="905"/>
              <a:ext cx="63" cy="63"/>
            </a:xfrm>
            <a:prstGeom prst="ellipse">
              <a:avLst/>
            </a:prstGeom>
            <a:solidFill>
              <a:srgbClr val="3892C7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" name="Oval 40"/>
            <p:cNvSpPr>
              <a:spLocks noChangeArrowheads="1"/>
            </p:cNvSpPr>
            <p:nvPr userDrawn="1"/>
          </p:nvSpPr>
          <p:spPr bwMode="auto">
            <a:xfrm>
              <a:off x="1856" y="989"/>
              <a:ext cx="42" cy="42"/>
            </a:xfrm>
            <a:prstGeom prst="ellipse">
              <a:avLst/>
            </a:prstGeom>
            <a:solidFill>
              <a:srgbClr val="3892C7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" name="Freeform 41"/>
            <p:cNvSpPr/>
            <p:nvPr userDrawn="1"/>
          </p:nvSpPr>
          <p:spPr bwMode="auto">
            <a:xfrm>
              <a:off x="2139" y="1261"/>
              <a:ext cx="144" cy="71"/>
            </a:xfrm>
            <a:custGeom>
              <a:avLst/>
              <a:gdLst>
                <a:gd name="T0" fmla="*/ 139 w 144"/>
                <a:gd name="T1" fmla="*/ 71 h 71"/>
                <a:gd name="T2" fmla="*/ 0 w 144"/>
                <a:gd name="T3" fmla="*/ 9 h 71"/>
                <a:gd name="T4" fmla="*/ 4 w 144"/>
                <a:gd name="T5" fmla="*/ 0 h 71"/>
                <a:gd name="T6" fmla="*/ 144 w 144"/>
                <a:gd name="T7" fmla="*/ 61 h 71"/>
                <a:gd name="T8" fmla="*/ 139 w 144"/>
                <a:gd name="T9" fmla="*/ 71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" h="71">
                  <a:moveTo>
                    <a:pt x="139" y="71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44" y="61"/>
                  </a:lnTo>
                  <a:lnTo>
                    <a:pt x="139" y="71"/>
                  </a:lnTo>
                  <a:close/>
                </a:path>
              </a:pathLst>
            </a:custGeom>
            <a:solidFill>
              <a:srgbClr val="9B503A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 userDrawn="1"/>
          </p:nvSpPr>
          <p:spPr bwMode="auto">
            <a:xfrm>
              <a:off x="2227" y="1289"/>
              <a:ext cx="80" cy="81"/>
            </a:xfrm>
            <a:prstGeom prst="ellipse">
              <a:avLst/>
            </a:prstGeom>
            <a:solidFill>
              <a:srgbClr val="3892C7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 userDrawn="1"/>
          </p:nvSpPr>
          <p:spPr bwMode="auto">
            <a:xfrm>
              <a:off x="2180" y="1279"/>
              <a:ext cx="5" cy="69"/>
            </a:xfrm>
            <a:prstGeom prst="rect">
              <a:avLst/>
            </a:prstGeom>
            <a:solidFill>
              <a:srgbClr val="9B503A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" name="Oval 44"/>
            <p:cNvSpPr>
              <a:spLocks noChangeArrowheads="1"/>
            </p:cNvSpPr>
            <p:nvPr userDrawn="1"/>
          </p:nvSpPr>
          <p:spPr bwMode="auto">
            <a:xfrm>
              <a:off x="2162" y="1323"/>
              <a:ext cx="42" cy="42"/>
            </a:xfrm>
            <a:prstGeom prst="ellipse">
              <a:avLst/>
            </a:prstGeom>
            <a:solidFill>
              <a:srgbClr val="3892C7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 userDrawn="1"/>
          </p:nvSpPr>
          <p:spPr bwMode="auto">
            <a:xfrm>
              <a:off x="2114" y="1454"/>
              <a:ext cx="94" cy="93"/>
            </a:xfrm>
            <a:prstGeom prst="ellipse">
              <a:avLst/>
            </a:prstGeom>
            <a:solidFill>
              <a:srgbClr val="3892C7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7" name="Oval 46"/>
            <p:cNvSpPr>
              <a:spLocks noChangeArrowheads="1"/>
            </p:cNvSpPr>
            <p:nvPr userDrawn="1"/>
          </p:nvSpPr>
          <p:spPr bwMode="auto">
            <a:xfrm>
              <a:off x="2212" y="1567"/>
              <a:ext cx="46" cy="48"/>
            </a:xfrm>
            <a:prstGeom prst="ellipse">
              <a:avLst/>
            </a:prstGeom>
            <a:solidFill>
              <a:srgbClr val="3892C7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" name="Oval 47"/>
            <p:cNvSpPr>
              <a:spLocks noChangeArrowheads="1"/>
            </p:cNvSpPr>
            <p:nvPr userDrawn="1"/>
          </p:nvSpPr>
          <p:spPr bwMode="auto">
            <a:xfrm>
              <a:off x="1005" y="1815"/>
              <a:ext cx="93" cy="93"/>
            </a:xfrm>
            <a:prstGeom prst="ellipse">
              <a:avLst/>
            </a:prstGeom>
            <a:solidFill>
              <a:srgbClr val="3892C7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 userDrawn="1"/>
          </p:nvSpPr>
          <p:spPr bwMode="auto">
            <a:xfrm>
              <a:off x="1137" y="1897"/>
              <a:ext cx="47" cy="48"/>
            </a:xfrm>
            <a:prstGeom prst="ellipse">
              <a:avLst/>
            </a:prstGeom>
            <a:solidFill>
              <a:srgbClr val="3892C7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0" name="Freeform 49"/>
            <p:cNvSpPr/>
            <p:nvPr userDrawn="1"/>
          </p:nvSpPr>
          <p:spPr bwMode="auto">
            <a:xfrm>
              <a:off x="907" y="1188"/>
              <a:ext cx="335" cy="72"/>
            </a:xfrm>
            <a:custGeom>
              <a:avLst/>
              <a:gdLst>
                <a:gd name="T0" fmla="*/ 335 w 335"/>
                <a:gd name="T1" fmla="*/ 10 h 72"/>
                <a:gd name="T2" fmla="*/ 2 w 335"/>
                <a:gd name="T3" fmla="*/ 72 h 72"/>
                <a:gd name="T4" fmla="*/ 0 w 335"/>
                <a:gd name="T5" fmla="*/ 62 h 72"/>
                <a:gd name="T6" fmla="*/ 333 w 335"/>
                <a:gd name="T7" fmla="*/ 0 h 72"/>
                <a:gd name="T8" fmla="*/ 335 w 335"/>
                <a:gd name="T9" fmla="*/ 1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5" h="72">
                  <a:moveTo>
                    <a:pt x="335" y="10"/>
                  </a:moveTo>
                  <a:lnTo>
                    <a:pt x="2" y="72"/>
                  </a:lnTo>
                  <a:lnTo>
                    <a:pt x="0" y="62"/>
                  </a:lnTo>
                  <a:lnTo>
                    <a:pt x="333" y="0"/>
                  </a:lnTo>
                  <a:lnTo>
                    <a:pt x="335" y="10"/>
                  </a:lnTo>
                  <a:close/>
                </a:path>
              </a:pathLst>
            </a:custGeom>
            <a:solidFill>
              <a:srgbClr val="9B503A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1" name="Oval 50"/>
            <p:cNvSpPr>
              <a:spLocks noChangeArrowheads="1"/>
            </p:cNvSpPr>
            <p:nvPr userDrawn="1"/>
          </p:nvSpPr>
          <p:spPr bwMode="auto">
            <a:xfrm>
              <a:off x="845" y="1210"/>
              <a:ext cx="94" cy="93"/>
            </a:xfrm>
            <a:prstGeom prst="ellipse">
              <a:avLst/>
            </a:prstGeom>
            <a:solidFill>
              <a:srgbClr val="3892C7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2" name="Oval 51"/>
            <p:cNvSpPr>
              <a:spLocks noChangeArrowheads="1"/>
            </p:cNvSpPr>
            <p:nvPr userDrawn="1"/>
          </p:nvSpPr>
          <p:spPr bwMode="auto">
            <a:xfrm>
              <a:off x="971" y="1281"/>
              <a:ext cx="80" cy="81"/>
            </a:xfrm>
            <a:prstGeom prst="ellipse">
              <a:avLst/>
            </a:prstGeom>
            <a:solidFill>
              <a:srgbClr val="3892C7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3" name="Freeform 52"/>
            <p:cNvSpPr/>
            <p:nvPr userDrawn="1"/>
          </p:nvSpPr>
          <p:spPr bwMode="auto">
            <a:xfrm>
              <a:off x="936" y="1143"/>
              <a:ext cx="150" cy="91"/>
            </a:xfrm>
            <a:custGeom>
              <a:avLst/>
              <a:gdLst>
                <a:gd name="T0" fmla="*/ 148 w 150"/>
                <a:gd name="T1" fmla="*/ 91 h 91"/>
                <a:gd name="T2" fmla="*/ 0 w 150"/>
                <a:gd name="T3" fmla="*/ 5 h 91"/>
                <a:gd name="T4" fmla="*/ 3 w 150"/>
                <a:gd name="T5" fmla="*/ 0 h 91"/>
                <a:gd name="T6" fmla="*/ 150 w 150"/>
                <a:gd name="T7" fmla="*/ 87 h 91"/>
                <a:gd name="T8" fmla="*/ 148 w 150"/>
                <a:gd name="T9" fmla="*/ 91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" h="91">
                  <a:moveTo>
                    <a:pt x="148" y="91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150" y="87"/>
                  </a:lnTo>
                  <a:lnTo>
                    <a:pt x="148" y="91"/>
                  </a:lnTo>
                  <a:close/>
                </a:path>
              </a:pathLst>
            </a:custGeom>
            <a:solidFill>
              <a:srgbClr val="9B503A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4" name="Oval 53"/>
            <p:cNvSpPr>
              <a:spLocks noChangeArrowheads="1"/>
            </p:cNvSpPr>
            <p:nvPr userDrawn="1"/>
          </p:nvSpPr>
          <p:spPr bwMode="auto">
            <a:xfrm>
              <a:off x="926" y="1129"/>
              <a:ext cx="47" cy="48"/>
            </a:xfrm>
            <a:prstGeom prst="ellipse">
              <a:avLst/>
            </a:prstGeom>
            <a:solidFill>
              <a:srgbClr val="3892C7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5" name="Oval 54"/>
            <p:cNvSpPr>
              <a:spLocks noChangeArrowheads="1"/>
            </p:cNvSpPr>
            <p:nvPr userDrawn="1"/>
          </p:nvSpPr>
          <p:spPr bwMode="auto">
            <a:xfrm>
              <a:off x="1000" y="753"/>
              <a:ext cx="93" cy="94"/>
            </a:xfrm>
            <a:prstGeom prst="ellipse">
              <a:avLst/>
            </a:prstGeom>
            <a:solidFill>
              <a:srgbClr val="3892C7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6" name="Freeform 55"/>
            <p:cNvSpPr/>
            <p:nvPr userDrawn="1"/>
          </p:nvSpPr>
          <p:spPr bwMode="auto">
            <a:xfrm>
              <a:off x="1445" y="1614"/>
              <a:ext cx="245" cy="300"/>
            </a:xfrm>
            <a:custGeom>
              <a:avLst/>
              <a:gdLst>
                <a:gd name="T0" fmla="*/ 214 w 246"/>
                <a:gd name="T1" fmla="*/ 274 h 302"/>
                <a:gd name="T2" fmla="*/ 177 w 246"/>
                <a:gd name="T3" fmla="*/ 222 h 302"/>
                <a:gd name="T4" fmla="*/ 235 w 246"/>
                <a:gd name="T5" fmla="*/ 126 h 302"/>
                <a:gd name="T6" fmla="*/ 225 w 246"/>
                <a:gd name="T7" fmla="*/ 88 h 302"/>
                <a:gd name="T8" fmla="*/ 244 w 246"/>
                <a:gd name="T9" fmla="*/ 17 h 302"/>
                <a:gd name="T10" fmla="*/ 188 w 246"/>
                <a:gd name="T11" fmla="*/ 52 h 302"/>
                <a:gd name="T12" fmla="*/ 118 w 246"/>
                <a:gd name="T13" fmla="*/ 46 h 302"/>
                <a:gd name="T14" fmla="*/ 90 w 246"/>
                <a:gd name="T15" fmla="*/ 0 h 302"/>
                <a:gd name="T16" fmla="*/ 76 w 246"/>
                <a:gd name="T17" fmla="*/ 72 h 302"/>
                <a:gd name="T18" fmla="*/ 0 w 246"/>
                <a:gd name="T19" fmla="*/ 144 h 302"/>
                <a:gd name="T20" fmla="*/ 161 w 246"/>
                <a:gd name="T21" fmla="*/ 298 h 302"/>
                <a:gd name="T22" fmla="*/ 214 w 246"/>
                <a:gd name="T23" fmla="*/ 274 h 3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6" h="302">
                  <a:moveTo>
                    <a:pt x="216" y="278"/>
                  </a:moveTo>
                  <a:cubicBezTo>
                    <a:pt x="216" y="278"/>
                    <a:pt x="191" y="239"/>
                    <a:pt x="179" y="224"/>
                  </a:cubicBezTo>
                  <a:cubicBezTo>
                    <a:pt x="179" y="224"/>
                    <a:pt x="235" y="207"/>
                    <a:pt x="237" y="128"/>
                  </a:cubicBezTo>
                  <a:cubicBezTo>
                    <a:pt x="237" y="128"/>
                    <a:pt x="239" y="106"/>
                    <a:pt x="227" y="90"/>
                  </a:cubicBezTo>
                  <a:cubicBezTo>
                    <a:pt x="246" y="17"/>
                    <a:pt x="246" y="17"/>
                    <a:pt x="246" y="17"/>
                  </a:cubicBezTo>
                  <a:cubicBezTo>
                    <a:pt x="190" y="52"/>
                    <a:pt x="190" y="52"/>
                    <a:pt x="190" y="52"/>
                  </a:cubicBezTo>
                  <a:cubicBezTo>
                    <a:pt x="190" y="52"/>
                    <a:pt x="173" y="39"/>
                    <a:pt x="118" y="46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42" y="81"/>
                    <a:pt x="0" y="146"/>
                  </a:cubicBezTo>
                  <a:cubicBezTo>
                    <a:pt x="0" y="146"/>
                    <a:pt x="150" y="149"/>
                    <a:pt x="163" y="302"/>
                  </a:cubicBezTo>
                  <a:cubicBezTo>
                    <a:pt x="163" y="302"/>
                    <a:pt x="203" y="298"/>
                    <a:pt x="216" y="278"/>
                  </a:cubicBezTo>
                  <a:close/>
                </a:path>
              </a:pathLst>
            </a:custGeom>
            <a:solidFill>
              <a:srgbClr val="9B503A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7" name="Freeform 56"/>
            <p:cNvSpPr/>
            <p:nvPr userDrawn="1"/>
          </p:nvSpPr>
          <p:spPr bwMode="auto">
            <a:xfrm>
              <a:off x="1430" y="1752"/>
              <a:ext cx="180" cy="175"/>
            </a:xfrm>
            <a:custGeom>
              <a:avLst/>
              <a:gdLst>
                <a:gd name="T0" fmla="*/ 17 w 181"/>
                <a:gd name="T1" fmla="*/ 6 h 176"/>
                <a:gd name="T2" fmla="*/ 179 w 181"/>
                <a:gd name="T3" fmla="*/ 161 h 176"/>
                <a:gd name="T4" fmla="*/ 110 w 181"/>
                <a:gd name="T5" fmla="*/ 154 h 176"/>
                <a:gd name="T6" fmla="*/ 128 w 181"/>
                <a:gd name="T7" fmla="*/ 102 h 176"/>
                <a:gd name="T8" fmla="*/ 0 w 181"/>
                <a:gd name="T9" fmla="*/ 71 h 176"/>
                <a:gd name="T10" fmla="*/ 17 w 181"/>
                <a:gd name="T11" fmla="*/ 6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" h="176">
                  <a:moveTo>
                    <a:pt x="17" y="6"/>
                  </a:moveTo>
                  <a:cubicBezTo>
                    <a:pt x="17" y="6"/>
                    <a:pt x="155" y="0"/>
                    <a:pt x="181" y="163"/>
                  </a:cubicBezTo>
                  <a:cubicBezTo>
                    <a:pt x="181" y="163"/>
                    <a:pt x="139" y="176"/>
                    <a:pt x="112" y="156"/>
                  </a:cubicBezTo>
                  <a:cubicBezTo>
                    <a:pt x="112" y="156"/>
                    <a:pt x="126" y="106"/>
                    <a:pt x="130" y="104"/>
                  </a:cubicBezTo>
                  <a:cubicBezTo>
                    <a:pt x="130" y="104"/>
                    <a:pt x="34" y="106"/>
                    <a:pt x="0" y="71"/>
                  </a:cubicBezTo>
                  <a:cubicBezTo>
                    <a:pt x="0" y="71"/>
                    <a:pt x="26" y="38"/>
                    <a:pt x="17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8" name="Oval 57"/>
            <p:cNvSpPr>
              <a:spLocks noChangeArrowheads="1"/>
            </p:cNvSpPr>
            <p:nvPr userDrawn="1"/>
          </p:nvSpPr>
          <p:spPr bwMode="auto">
            <a:xfrm>
              <a:off x="1523" y="1708"/>
              <a:ext cx="72" cy="71"/>
            </a:xfrm>
            <a:prstGeom prst="ellipse">
              <a:avLst/>
            </a:prstGeom>
            <a:solidFill>
              <a:srgbClr val="E9ADAE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9" name="Oval 58"/>
            <p:cNvSpPr>
              <a:spLocks noChangeArrowheads="1"/>
            </p:cNvSpPr>
            <p:nvPr userDrawn="1"/>
          </p:nvSpPr>
          <p:spPr bwMode="auto">
            <a:xfrm>
              <a:off x="1527" y="1708"/>
              <a:ext cx="59" cy="55"/>
            </a:xfrm>
            <a:prstGeom prst="ellipse">
              <a:avLst/>
            </a:prstGeom>
            <a:solidFill>
              <a:srgbClr val="4C302F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0" name="Freeform 59"/>
            <p:cNvSpPr/>
            <p:nvPr userDrawn="1"/>
          </p:nvSpPr>
          <p:spPr bwMode="auto">
            <a:xfrm>
              <a:off x="1402" y="1758"/>
              <a:ext cx="56" cy="66"/>
            </a:xfrm>
            <a:custGeom>
              <a:avLst/>
              <a:gdLst>
                <a:gd name="T0" fmla="*/ 43 w 57"/>
                <a:gd name="T1" fmla="*/ 0 h 66"/>
                <a:gd name="T2" fmla="*/ 8 w 57"/>
                <a:gd name="T3" fmla="*/ 32 h 66"/>
                <a:gd name="T4" fmla="*/ 30 w 57"/>
                <a:gd name="T5" fmla="*/ 66 h 66"/>
                <a:gd name="T6" fmla="*/ 43 w 57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66">
                  <a:moveTo>
                    <a:pt x="45" y="0"/>
                  </a:moveTo>
                  <a:cubicBezTo>
                    <a:pt x="45" y="0"/>
                    <a:pt x="13" y="15"/>
                    <a:pt x="8" y="32"/>
                  </a:cubicBezTo>
                  <a:cubicBezTo>
                    <a:pt x="8" y="32"/>
                    <a:pt x="0" y="54"/>
                    <a:pt x="32" y="66"/>
                  </a:cubicBezTo>
                  <a:cubicBezTo>
                    <a:pt x="32" y="66"/>
                    <a:pt x="57" y="24"/>
                    <a:pt x="45" y="0"/>
                  </a:cubicBezTo>
                  <a:close/>
                </a:path>
              </a:pathLst>
            </a:custGeom>
            <a:solidFill>
              <a:srgbClr val="4C302F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61" name="Freeform 60"/>
            <p:cNvSpPr/>
            <p:nvPr userDrawn="1"/>
          </p:nvSpPr>
          <p:spPr bwMode="auto">
            <a:xfrm>
              <a:off x="2126" y="2702"/>
              <a:ext cx="113" cy="50"/>
            </a:xfrm>
            <a:custGeom>
              <a:avLst/>
              <a:gdLst>
                <a:gd name="T0" fmla="*/ 113 w 113"/>
                <a:gd name="T1" fmla="*/ 1 h 50"/>
                <a:gd name="T2" fmla="*/ 113 w 113"/>
                <a:gd name="T3" fmla="*/ 48 h 50"/>
                <a:gd name="T4" fmla="*/ 0 w 113"/>
                <a:gd name="T5" fmla="*/ 50 h 50"/>
                <a:gd name="T6" fmla="*/ 0 w 113"/>
                <a:gd name="T7" fmla="*/ 38 h 50"/>
                <a:gd name="T8" fmla="*/ 84 w 113"/>
                <a:gd name="T9" fmla="*/ 28 h 50"/>
                <a:gd name="T10" fmla="*/ 85 w 113"/>
                <a:gd name="T11" fmla="*/ 0 h 50"/>
                <a:gd name="T12" fmla="*/ 113 w 113"/>
                <a:gd name="T13" fmla="*/ 1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" h="50">
                  <a:moveTo>
                    <a:pt x="113" y="1"/>
                  </a:moveTo>
                  <a:cubicBezTo>
                    <a:pt x="113" y="48"/>
                    <a:pt x="113" y="48"/>
                    <a:pt x="113" y="48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43" y="6"/>
                    <a:pt x="84" y="28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113" y="1"/>
                  </a:lnTo>
                  <a:close/>
                </a:path>
              </a:pathLst>
            </a:custGeom>
            <a:solidFill>
              <a:srgbClr val="9D5540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62" name="Freeform 61"/>
            <p:cNvSpPr/>
            <p:nvPr userDrawn="1"/>
          </p:nvSpPr>
          <p:spPr bwMode="auto">
            <a:xfrm>
              <a:off x="1991" y="2659"/>
              <a:ext cx="114" cy="91"/>
            </a:xfrm>
            <a:custGeom>
              <a:avLst/>
              <a:gdLst>
                <a:gd name="T0" fmla="*/ 83 w 115"/>
                <a:gd name="T1" fmla="*/ 0 h 91"/>
                <a:gd name="T2" fmla="*/ 83 w 115"/>
                <a:gd name="T3" fmla="*/ 67 h 91"/>
                <a:gd name="T4" fmla="*/ 1 w 115"/>
                <a:gd name="T5" fmla="*/ 80 h 91"/>
                <a:gd name="T6" fmla="*/ 0 w 115"/>
                <a:gd name="T7" fmla="*/ 91 h 91"/>
                <a:gd name="T8" fmla="*/ 111 w 115"/>
                <a:gd name="T9" fmla="*/ 91 h 91"/>
                <a:gd name="T10" fmla="*/ 113 w 115"/>
                <a:gd name="T11" fmla="*/ 18 h 91"/>
                <a:gd name="T12" fmla="*/ 83 w 115"/>
                <a:gd name="T13" fmla="*/ 0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" h="91">
                  <a:moveTo>
                    <a:pt x="85" y="0"/>
                  </a:moveTo>
                  <a:cubicBezTo>
                    <a:pt x="85" y="67"/>
                    <a:pt x="85" y="67"/>
                    <a:pt x="85" y="67"/>
                  </a:cubicBezTo>
                  <a:cubicBezTo>
                    <a:pt x="85" y="67"/>
                    <a:pt x="24" y="52"/>
                    <a:pt x="1" y="8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113" y="91"/>
                    <a:pt x="113" y="91"/>
                    <a:pt x="113" y="91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89" y="8"/>
                    <a:pt x="85" y="0"/>
                  </a:cubicBezTo>
                  <a:close/>
                </a:path>
              </a:pathLst>
            </a:custGeom>
            <a:solidFill>
              <a:srgbClr val="9D5540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63" name="Freeform 62"/>
            <p:cNvSpPr/>
            <p:nvPr userDrawn="1"/>
          </p:nvSpPr>
          <p:spPr bwMode="auto">
            <a:xfrm>
              <a:off x="1966" y="2165"/>
              <a:ext cx="402" cy="561"/>
            </a:xfrm>
            <a:custGeom>
              <a:avLst/>
              <a:gdLst>
                <a:gd name="T0" fmla="*/ 348 w 404"/>
                <a:gd name="T1" fmla="*/ 558 h 564"/>
                <a:gd name="T2" fmla="*/ 280 w 404"/>
                <a:gd name="T3" fmla="*/ 535 h 564"/>
                <a:gd name="T4" fmla="*/ 102 w 404"/>
                <a:gd name="T5" fmla="*/ 489 h 564"/>
                <a:gd name="T6" fmla="*/ 19 w 404"/>
                <a:gd name="T7" fmla="*/ 270 h 564"/>
                <a:gd name="T8" fmla="*/ 132 w 404"/>
                <a:gd name="T9" fmla="*/ 11 h 564"/>
                <a:gd name="T10" fmla="*/ 335 w 404"/>
                <a:gd name="T11" fmla="*/ 199 h 564"/>
                <a:gd name="T12" fmla="*/ 348 w 404"/>
                <a:gd name="T13" fmla="*/ 558 h 5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4" h="564">
                  <a:moveTo>
                    <a:pt x="352" y="564"/>
                  </a:moveTo>
                  <a:cubicBezTo>
                    <a:pt x="352" y="564"/>
                    <a:pt x="328" y="541"/>
                    <a:pt x="282" y="541"/>
                  </a:cubicBezTo>
                  <a:cubicBezTo>
                    <a:pt x="282" y="541"/>
                    <a:pt x="178" y="547"/>
                    <a:pt x="104" y="495"/>
                  </a:cubicBezTo>
                  <a:cubicBezTo>
                    <a:pt x="104" y="495"/>
                    <a:pt x="20" y="445"/>
                    <a:pt x="19" y="272"/>
                  </a:cubicBezTo>
                  <a:cubicBezTo>
                    <a:pt x="19" y="272"/>
                    <a:pt x="0" y="24"/>
                    <a:pt x="134" y="11"/>
                  </a:cubicBezTo>
                  <a:cubicBezTo>
                    <a:pt x="134" y="11"/>
                    <a:pt x="270" y="0"/>
                    <a:pt x="339" y="201"/>
                  </a:cubicBezTo>
                  <a:cubicBezTo>
                    <a:pt x="339" y="201"/>
                    <a:pt x="404" y="404"/>
                    <a:pt x="352" y="564"/>
                  </a:cubicBezTo>
                  <a:close/>
                </a:path>
              </a:pathLst>
            </a:custGeom>
            <a:solidFill>
              <a:srgbClr val="4C302F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64" name="Freeform 63"/>
            <p:cNvSpPr/>
            <p:nvPr userDrawn="1"/>
          </p:nvSpPr>
          <p:spPr bwMode="auto">
            <a:xfrm>
              <a:off x="2021" y="2389"/>
              <a:ext cx="259" cy="326"/>
            </a:xfrm>
            <a:custGeom>
              <a:avLst/>
              <a:gdLst>
                <a:gd name="T0" fmla="*/ 0 w 261"/>
                <a:gd name="T1" fmla="*/ 90 h 328"/>
                <a:gd name="T2" fmla="*/ 105 w 261"/>
                <a:gd name="T3" fmla="*/ 0 h 328"/>
                <a:gd name="T4" fmla="*/ 182 w 261"/>
                <a:gd name="T5" fmla="*/ 42 h 328"/>
                <a:gd name="T6" fmla="*/ 121 w 261"/>
                <a:gd name="T7" fmla="*/ 176 h 328"/>
                <a:gd name="T8" fmla="*/ 236 w 261"/>
                <a:gd name="T9" fmla="*/ 128 h 328"/>
                <a:gd name="T10" fmla="*/ 189 w 261"/>
                <a:gd name="T11" fmla="*/ 272 h 328"/>
                <a:gd name="T12" fmla="*/ 15 w 261"/>
                <a:gd name="T13" fmla="*/ 189 h 328"/>
                <a:gd name="T14" fmla="*/ 113 w 261"/>
                <a:gd name="T15" fmla="*/ 201 h 328"/>
                <a:gd name="T16" fmla="*/ 0 w 261"/>
                <a:gd name="T17" fmla="*/ 90 h 3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1" h="328">
                  <a:moveTo>
                    <a:pt x="0" y="92"/>
                  </a:moveTo>
                  <a:cubicBezTo>
                    <a:pt x="0" y="92"/>
                    <a:pt x="12" y="2"/>
                    <a:pt x="107" y="0"/>
                  </a:cubicBezTo>
                  <a:cubicBezTo>
                    <a:pt x="107" y="0"/>
                    <a:pt x="152" y="2"/>
                    <a:pt x="184" y="42"/>
                  </a:cubicBezTo>
                  <a:cubicBezTo>
                    <a:pt x="184" y="42"/>
                    <a:pt x="165" y="132"/>
                    <a:pt x="123" y="178"/>
                  </a:cubicBezTo>
                  <a:cubicBezTo>
                    <a:pt x="123" y="178"/>
                    <a:pt x="185" y="168"/>
                    <a:pt x="240" y="130"/>
                  </a:cubicBezTo>
                  <a:cubicBezTo>
                    <a:pt x="240" y="130"/>
                    <a:pt x="261" y="242"/>
                    <a:pt x="191" y="276"/>
                  </a:cubicBezTo>
                  <a:cubicBezTo>
                    <a:pt x="191" y="276"/>
                    <a:pt x="77" y="328"/>
                    <a:pt x="15" y="191"/>
                  </a:cubicBezTo>
                  <a:cubicBezTo>
                    <a:pt x="15" y="191"/>
                    <a:pt x="51" y="206"/>
                    <a:pt x="115" y="203"/>
                  </a:cubicBezTo>
                  <a:cubicBezTo>
                    <a:pt x="115" y="203"/>
                    <a:pt x="24" y="147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65" name="Freeform 64"/>
            <p:cNvSpPr/>
            <p:nvPr userDrawn="1"/>
          </p:nvSpPr>
          <p:spPr bwMode="auto">
            <a:xfrm>
              <a:off x="2140" y="2235"/>
              <a:ext cx="61" cy="77"/>
            </a:xfrm>
            <a:custGeom>
              <a:avLst/>
              <a:gdLst>
                <a:gd name="T0" fmla="*/ 5 w 61"/>
                <a:gd name="T1" fmla="*/ 24 h 77"/>
                <a:gd name="T2" fmla="*/ 47 w 61"/>
                <a:gd name="T3" fmla="*/ 29 h 77"/>
                <a:gd name="T4" fmla="*/ 45 w 61"/>
                <a:gd name="T5" fmla="*/ 0 h 77"/>
                <a:gd name="T6" fmla="*/ 61 w 61"/>
                <a:gd name="T7" fmla="*/ 37 h 77"/>
                <a:gd name="T8" fmla="*/ 19 w 61"/>
                <a:gd name="T9" fmla="*/ 57 h 77"/>
                <a:gd name="T10" fmla="*/ 5 w 61"/>
                <a:gd name="T11" fmla="*/ 24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" h="77">
                  <a:moveTo>
                    <a:pt x="5" y="24"/>
                  </a:moveTo>
                  <a:cubicBezTo>
                    <a:pt x="5" y="24"/>
                    <a:pt x="35" y="58"/>
                    <a:pt x="47" y="29"/>
                  </a:cubicBezTo>
                  <a:cubicBezTo>
                    <a:pt x="47" y="29"/>
                    <a:pt x="53" y="18"/>
                    <a:pt x="45" y="0"/>
                  </a:cubicBezTo>
                  <a:cubicBezTo>
                    <a:pt x="45" y="0"/>
                    <a:pt x="61" y="0"/>
                    <a:pt x="61" y="37"/>
                  </a:cubicBezTo>
                  <a:cubicBezTo>
                    <a:pt x="61" y="37"/>
                    <a:pt x="52" y="77"/>
                    <a:pt x="19" y="57"/>
                  </a:cubicBezTo>
                  <a:cubicBezTo>
                    <a:pt x="19" y="57"/>
                    <a:pt x="0" y="53"/>
                    <a:pt x="5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66" name="Freeform 65"/>
            <p:cNvSpPr/>
            <p:nvPr userDrawn="1"/>
          </p:nvSpPr>
          <p:spPr bwMode="auto">
            <a:xfrm>
              <a:off x="2024" y="2233"/>
              <a:ext cx="61" cy="76"/>
            </a:xfrm>
            <a:custGeom>
              <a:avLst/>
              <a:gdLst>
                <a:gd name="T0" fmla="*/ 6 w 62"/>
                <a:gd name="T1" fmla="*/ 24 h 77"/>
                <a:gd name="T2" fmla="*/ 45 w 62"/>
                <a:gd name="T3" fmla="*/ 29 h 77"/>
                <a:gd name="T4" fmla="*/ 44 w 62"/>
                <a:gd name="T5" fmla="*/ 0 h 77"/>
                <a:gd name="T6" fmla="*/ 60 w 62"/>
                <a:gd name="T7" fmla="*/ 37 h 77"/>
                <a:gd name="T8" fmla="*/ 19 w 62"/>
                <a:gd name="T9" fmla="*/ 55 h 77"/>
                <a:gd name="T10" fmla="*/ 6 w 62"/>
                <a:gd name="T11" fmla="*/ 24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77">
                  <a:moveTo>
                    <a:pt x="6" y="24"/>
                  </a:moveTo>
                  <a:cubicBezTo>
                    <a:pt x="6" y="24"/>
                    <a:pt x="35" y="59"/>
                    <a:pt x="47" y="29"/>
                  </a:cubicBezTo>
                  <a:cubicBezTo>
                    <a:pt x="47" y="29"/>
                    <a:pt x="54" y="19"/>
                    <a:pt x="46" y="0"/>
                  </a:cubicBezTo>
                  <a:cubicBezTo>
                    <a:pt x="46" y="0"/>
                    <a:pt x="62" y="0"/>
                    <a:pt x="62" y="37"/>
                  </a:cubicBezTo>
                  <a:cubicBezTo>
                    <a:pt x="62" y="37"/>
                    <a:pt x="52" y="77"/>
                    <a:pt x="19" y="57"/>
                  </a:cubicBezTo>
                  <a:cubicBezTo>
                    <a:pt x="19" y="57"/>
                    <a:pt x="0" y="53"/>
                    <a:pt x="6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67" name="Freeform 66"/>
            <p:cNvSpPr/>
            <p:nvPr userDrawn="1"/>
          </p:nvSpPr>
          <p:spPr bwMode="auto">
            <a:xfrm>
              <a:off x="1936" y="2311"/>
              <a:ext cx="203" cy="64"/>
            </a:xfrm>
            <a:custGeom>
              <a:avLst/>
              <a:gdLst>
                <a:gd name="T0" fmla="*/ 202 w 204"/>
                <a:gd name="T1" fmla="*/ 0 h 64"/>
                <a:gd name="T2" fmla="*/ 86 w 204"/>
                <a:gd name="T3" fmla="*/ 2 h 64"/>
                <a:gd name="T4" fmla="*/ 5 w 204"/>
                <a:gd name="T5" fmla="*/ 48 h 64"/>
                <a:gd name="T6" fmla="*/ 102 w 204"/>
                <a:gd name="T7" fmla="*/ 46 h 64"/>
                <a:gd name="T8" fmla="*/ 202 w 204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" h="64">
                  <a:moveTo>
                    <a:pt x="204" y="0"/>
                  </a:moveTo>
                  <a:cubicBezTo>
                    <a:pt x="86" y="2"/>
                    <a:pt x="86" y="2"/>
                    <a:pt x="86" y="2"/>
                  </a:cubicBezTo>
                  <a:cubicBezTo>
                    <a:pt x="86" y="2"/>
                    <a:pt x="0" y="32"/>
                    <a:pt x="5" y="48"/>
                  </a:cubicBezTo>
                  <a:cubicBezTo>
                    <a:pt x="5" y="48"/>
                    <a:pt x="12" y="64"/>
                    <a:pt x="103" y="46"/>
                  </a:cubicBezTo>
                  <a:cubicBezTo>
                    <a:pt x="103" y="46"/>
                    <a:pt x="188" y="26"/>
                    <a:pt x="204" y="0"/>
                  </a:cubicBezTo>
                  <a:close/>
                </a:path>
              </a:pathLst>
            </a:custGeom>
            <a:solidFill>
              <a:srgbClr val="EDB2AD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68" name="Freeform 67"/>
            <p:cNvSpPr/>
            <p:nvPr userDrawn="1"/>
          </p:nvSpPr>
          <p:spPr bwMode="auto">
            <a:xfrm>
              <a:off x="1947" y="2311"/>
              <a:ext cx="196" cy="89"/>
            </a:xfrm>
            <a:custGeom>
              <a:avLst/>
              <a:gdLst>
                <a:gd name="T0" fmla="*/ 0 w 197"/>
                <a:gd name="T1" fmla="*/ 51 h 89"/>
                <a:gd name="T2" fmla="*/ 195 w 197"/>
                <a:gd name="T3" fmla="*/ 0 h 89"/>
                <a:gd name="T4" fmla="*/ 188 w 197"/>
                <a:gd name="T5" fmla="*/ 0 h 89"/>
                <a:gd name="T6" fmla="*/ 35 w 197"/>
                <a:gd name="T7" fmla="*/ 52 h 89"/>
                <a:gd name="T8" fmla="*/ 0 w 197"/>
                <a:gd name="T9" fmla="*/ 51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7" h="89">
                  <a:moveTo>
                    <a:pt x="0" y="51"/>
                  </a:moveTo>
                  <a:cubicBezTo>
                    <a:pt x="0" y="51"/>
                    <a:pt x="116" y="89"/>
                    <a:pt x="197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0"/>
                    <a:pt x="142" y="48"/>
                    <a:pt x="35" y="52"/>
                  </a:cubicBezTo>
                  <a:cubicBezTo>
                    <a:pt x="35" y="52"/>
                    <a:pt x="10" y="54"/>
                    <a:pt x="0" y="51"/>
                  </a:cubicBezTo>
                  <a:close/>
                </a:path>
              </a:pathLst>
            </a:custGeom>
            <a:solidFill>
              <a:srgbClr val="9D5540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69" name="Freeform 68"/>
            <p:cNvSpPr/>
            <p:nvPr userDrawn="1"/>
          </p:nvSpPr>
          <p:spPr bwMode="auto">
            <a:xfrm>
              <a:off x="1057" y="2760"/>
              <a:ext cx="129" cy="121"/>
            </a:xfrm>
            <a:custGeom>
              <a:avLst/>
              <a:gdLst>
                <a:gd name="T0" fmla="*/ 79 w 129"/>
                <a:gd name="T1" fmla="*/ 0 h 122"/>
                <a:gd name="T2" fmla="*/ 104 w 129"/>
                <a:gd name="T3" fmla="*/ 66 h 122"/>
                <a:gd name="T4" fmla="*/ 71 w 129"/>
                <a:gd name="T5" fmla="*/ 99 h 122"/>
                <a:gd name="T6" fmla="*/ 73 w 129"/>
                <a:gd name="T7" fmla="*/ 104 h 122"/>
                <a:gd name="T8" fmla="*/ 94 w 129"/>
                <a:gd name="T9" fmla="*/ 107 h 122"/>
                <a:gd name="T10" fmla="*/ 96 w 129"/>
                <a:gd name="T11" fmla="*/ 119 h 122"/>
                <a:gd name="T12" fmla="*/ 59 w 129"/>
                <a:gd name="T13" fmla="*/ 120 h 122"/>
                <a:gd name="T14" fmla="*/ 12 w 129"/>
                <a:gd name="T15" fmla="*/ 107 h 122"/>
                <a:gd name="T16" fmla="*/ 0 w 129"/>
                <a:gd name="T17" fmla="*/ 85 h 122"/>
                <a:gd name="T18" fmla="*/ 23 w 129"/>
                <a:gd name="T19" fmla="*/ 18 h 122"/>
                <a:gd name="T20" fmla="*/ 79 w 129"/>
                <a:gd name="T21" fmla="*/ 0 h 1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122">
                  <a:moveTo>
                    <a:pt x="79" y="0"/>
                  </a:moveTo>
                  <a:cubicBezTo>
                    <a:pt x="79" y="0"/>
                    <a:pt x="129" y="31"/>
                    <a:pt x="104" y="68"/>
                  </a:cubicBezTo>
                  <a:cubicBezTo>
                    <a:pt x="104" y="68"/>
                    <a:pt x="94" y="86"/>
                    <a:pt x="71" y="101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94" y="109"/>
                    <a:pt x="94" y="109"/>
                    <a:pt x="94" y="109"/>
                  </a:cubicBezTo>
                  <a:cubicBezTo>
                    <a:pt x="96" y="121"/>
                    <a:pt x="96" y="121"/>
                    <a:pt x="96" y="121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69" y="9"/>
                    <a:pt x="79" y="0"/>
                  </a:cubicBezTo>
                  <a:close/>
                </a:path>
              </a:pathLst>
            </a:custGeom>
            <a:solidFill>
              <a:srgbClr val="9D5540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70" name="Freeform 69"/>
            <p:cNvSpPr/>
            <p:nvPr userDrawn="1"/>
          </p:nvSpPr>
          <p:spPr bwMode="auto">
            <a:xfrm>
              <a:off x="1179" y="2690"/>
              <a:ext cx="63" cy="192"/>
            </a:xfrm>
            <a:custGeom>
              <a:avLst/>
              <a:gdLst>
                <a:gd name="T0" fmla="*/ 0 w 64"/>
                <a:gd name="T1" fmla="*/ 30 h 193"/>
                <a:gd name="T2" fmla="*/ 17 w 64"/>
                <a:gd name="T3" fmla="*/ 190 h 193"/>
                <a:gd name="T4" fmla="*/ 60 w 64"/>
                <a:gd name="T5" fmla="*/ 191 h 193"/>
                <a:gd name="T6" fmla="*/ 60 w 64"/>
                <a:gd name="T7" fmla="*/ 181 h 193"/>
                <a:gd name="T8" fmla="*/ 31 w 64"/>
                <a:gd name="T9" fmla="*/ 174 h 193"/>
                <a:gd name="T10" fmla="*/ 26 w 64"/>
                <a:gd name="T11" fmla="*/ 0 h 193"/>
                <a:gd name="T12" fmla="*/ 0 w 64"/>
                <a:gd name="T13" fmla="*/ 30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193">
                  <a:moveTo>
                    <a:pt x="0" y="30"/>
                  </a:moveTo>
                  <a:cubicBezTo>
                    <a:pt x="17" y="192"/>
                    <a:pt x="17" y="192"/>
                    <a:pt x="17" y="192"/>
                  </a:cubicBezTo>
                  <a:cubicBezTo>
                    <a:pt x="62" y="193"/>
                    <a:pt x="62" y="193"/>
                    <a:pt x="62" y="193"/>
                  </a:cubicBezTo>
                  <a:cubicBezTo>
                    <a:pt x="62" y="183"/>
                    <a:pt x="62" y="183"/>
                    <a:pt x="62" y="183"/>
                  </a:cubicBezTo>
                  <a:cubicBezTo>
                    <a:pt x="62" y="183"/>
                    <a:pt x="64" y="167"/>
                    <a:pt x="31" y="17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EDB2AE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71" name="Freeform 70"/>
            <p:cNvSpPr/>
            <p:nvPr userDrawn="1"/>
          </p:nvSpPr>
          <p:spPr bwMode="auto">
            <a:xfrm>
              <a:off x="1083" y="2527"/>
              <a:ext cx="159" cy="250"/>
            </a:xfrm>
            <a:custGeom>
              <a:avLst/>
              <a:gdLst>
                <a:gd name="T0" fmla="*/ 15 w 160"/>
                <a:gd name="T1" fmla="*/ 249 h 251"/>
                <a:gd name="T2" fmla="*/ 145 w 160"/>
                <a:gd name="T3" fmla="*/ 117 h 251"/>
                <a:gd name="T4" fmla="*/ 140 w 160"/>
                <a:gd name="T5" fmla="*/ 0 h 251"/>
                <a:gd name="T6" fmla="*/ 58 w 160"/>
                <a:gd name="T7" fmla="*/ 100 h 251"/>
                <a:gd name="T8" fmla="*/ 15 w 160"/>
                <a:gd name="T9" fmla="*/ 249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0" h="251">
                  <a:moveTo>
                    <a:pt x="15" y="251"/>
                  </a:moveTo>
                  <a:cubicBezTo>
                    <a:pt x="15" y="251"/>
                    <a:pt x="97" y="244"/>
                    <a:pt x="147" y="117"/>
                  </a:cubicBezTo>
                  <a:cubicBezTo>
                    <a:pt x="147" y="117"/>
                    <a:pt x="160" y="53"/>
                    <a:pt x="142" y="0"/>
                  </a:cubicBezTo>
                  <a:cubicBezTo>
                    <a:pt x="142" y="0"/>
                    <a:pt x="80" y="63"/>
                    <a:pt x="58" y="100"/>
                  </a:cubicBezTo>
                  <a:cubicBezTo>
                    <a:pt x="58" y="100"/>
                    <a:pt x="0" y="219"/>
                    <a:pt x="15" y="251"/>
                  </a:cubicBez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72" name="Freeform 71"/>
            <p:cNvSpPr/>
            <p:nvPr userDrawn="1"/>
          </p:nvSpPr>
          <p:spPr bwMode="auto">
            <a:xfrm>
              <a:off x="1222" y="2432"/>
              <a:ext cx="183" cy="108"/>
            </a:xfrm>
            <a:custGeom>
              <a:avLst/>
              <a:gdLst>
                <a:gd name="T0" fmla="*/ 0 w 184"/>
                <a:gd name="T1" fmla="*/ 102 h 108"/>
                <a:gd name="T2" fmla="*/ 92 w 184"/>
                <a:gd name="T3" fmla="*/ 96 h 108"/>
                <a:gd name="T4" fmla="*/ 64 w 184"/>
                <a:gd name="T5" fmla="*/ 62 h 108"/>
                <a:gd name="T6" fmla="*/ 182 w 184"/>
                <a:gd name="T7" fmla="*/ 66 h 108"/>
                <a:gd name="T8" fmla="*/ 182 w 184"/>
                <a:gd name="T9" fmla="*/ 19 h 108"/>
                <a:gd name="T10" fmla="*/ 40 w 184"/>
                <a:gd name="T11" fmla="*/ 56 h 108"/>
                <a:gd name="T12" fmla="*/ 0 w 184"/>
                <a:gd name="T13" fmla="*/ 102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" h="108">
                  <a:moveTo>
                    <a:pt x="0" y="102"/>
                  </a:moveTo>
                  <a:cubicBezTo>
                    <a:pt x="0" y="102"/>
                    <a:pt x="57" y="108"/>
                    <a:pt x="92" y="96"/>
                  </a:cubicBezTo>
                  <a:cubicBezTo>
                    <a:pt x="92" y="96"/>
                    <a:pt x="62" y="84"/>
                    <a:pt x="64" y="62"/>
                  </a:cubicBezTo>
                  <a:cubicBezTo>
                    <a:pt x="64" y="62"/>
                    <a:pt x="158" y="78"/>
                    <a:pt x="184" y="66"/>
                  </a:cubicBezTo>
                  <a:cubicBezTo>
                    <a:pt x="184" y="66"/>
                    <a:pt x="174" y="49"/>
                    <a:pt x="184" y="19"/>
                  </a:cubicBezTo>
                  <a:cubicBezTo>
                    <a:pt x="184" y="19"/>
                    <a:pt x="90" y="0"/>
                    <a:pt x="40" y="56"/>
                  </a:cubicBezTo>
                  <a:lnTo>
                    <a:pt x="0" y="102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73" name="Freeform 72"/>
            <p:cNvSpPr/>
            <p:nvPr userDrawn="1"/>
          </p:nvSpPr>
          <p:spPr bwMode="auto">
            <a:xfrm>
              <a:off x="808" y="2162"/>
              <a:ext cx="597" cy="723"/>
            </a:xfrm>
            <a:custGeom>
              <a:avLst/>
              <a:gdLst>
                <a:gd name="T0" fmla="*/ 594 w 600"/>
                <a:gd name="T1" fmla="*/ 287 h 727"/>
                <a:gd name="T2" fmla="*/ 550 w 600"/>
                <a:gd name="T3" fmla="*/ 286 h 727"/>
                <a:gd name="T4" fmla="*/ 470 w 600"/>
                <a:gd name="T5" fmla="*/ 313 h 727"/>
                <a:gd name="T6" fmla="*/ 411 w 600"/>
                <a:gd name="T7" fmla="*/ 371 h 727"/>
                <a:gd name="T8" fmla="*/ 358 w 600"/>
                <a:gd name="T9" fmla="*/ 430 h 727"/>
                <a:gd name="T10" fmla="*/ 340 w 600"/>
                <a:gd name="T11" fmla="*/ 459 h 727"/>
                <a:gd name="T12" fmla="*/ 344 w 600"/>
                <a:gd name="T13" fmla="*/ 696 h 727"/>
                <a:gd name="T14" fmla="*/ 375 w 600"/>
                <a:gd name="T15" fmla="*/ 706 h 727"/>
                <a:gd name="T16" fmla="*/ 375 w 600"/>
                <a:gd name="T17" fmla="*/ 714 h 727"/>
                <a:gd name="T18" fmla="*/ 327 w 600"/>
                <a:gd name="T19" fmla="*/ 714 h 727"/>
                <a:gd name="T20" fmla="*/ 314 w 600"/>
                <a:gd name="T21" fmla="*/ 516 h 727"/>
                <a:gd name="T22" fmla="*/ 292 w 600"/>
                <a:gd name="T23" fmla="*/ 617 h 727"/>
                <a:gd name="T24" fmla="*/ 299 w 600"/>
                <a:gd name="T25" fmla="*/ 666 h 727"/>
                <a:gd name="T26" fmla="*/ 268 w 600"/>
                <a:gd name="T27" fmla="*/ 690 h 727"/>
                <a:gd name="T28" fmla="*/ 269 w 600"/>
                <a:gd name="T29" fmla="*/ 698 h 727"/>
                <a:gd name="T30" fmla="*/ 309 w 600"/>
                <a:gd name="T31" fmla="*/ 715 h 727"/>
                <a:gd name="T32" fmla="*/ 155 w 600"/>
                <a:gd name="T33" fmla="*/ 714 h 727"/>
                <a:gd name="T34" fmla="*/ 22 w 600"/>
                <a:gd name="T35" fmla="*/ 639 h 727"/>
                <a:gd name="T36" fmla="*/ 9 w 600"/>
                <a:gd name="T37" fmla="*/ 500 h 727"/>
                <a:gd name="T38" fmla="*/ 8 w 600"/>
                <a:gd name="T39" fmla="*/ 466 h 727"/>
                <a:gd name="T40" fmla="*/ 129 w 600"/>
                <a:gd name="T41" fmla="*/ 430 h 727"/>
                <a:gd name="T42" fmla="*/ 134 w 600"/>
                <a:gd name="T43" fmla="*/ 487 h 727"/>
                <a:gd name="T44" fmla="*/ 142 w 600"/>
                <a:gd name="T45" fmla="*/ 614 h 727"/>
                <a:gd name="T46" fmla="*/ 181 w 600"/>
                <a:gd name="T47" fmla="*/ 700 h 727"/>
                <a:gd name="T48" fmla="*/ 310 w 600"/>
                <a:gd name="T49" fmla="*/ 358 h 727"/>
                <a:gd name="T50" fmla="*/ 216 w 600"/>
                <a:gd name="T51" fmla="*/ 223 h 727"/>
                <a:gd name="T52" fmla="*/ 195 w 600"/>
                <a:gd name="T53" fmla="*/ 49 h 727"/>
                <a:gd name="T54" fmla="*/ 266 w 600"/>
                <a:gd name="T55" fmla="*/ 135 h 727"/>
                <a:gd name="T56" fmla="*/ 361 w 600"/>
                <a:gd name="T57" fmla="*/ 99 h 727"/>
                <a:gd name="T58" fmla="*/ 449 w 600"/>
                <a:gd name="T59" fmla="*/ 0 h 727"/>
                <a:gd name="T60" fmla="*/ 456 w 600"/>
                <a:gd name="T61" fmla="*/ 11 h 727"/>
                <a:gd name="T62" fmla="*/ 455 w 600"/>
                <a:gd name="T63" fmla="*/ 136 h 727"/>
                <a:gd name="T64" fmla="*/ 496 w 600"/>
                <a:gd name="T65" fmla="*/ 251 h 727"/>
                <a:gd name="T66" fmla="*/ 594 w 600"/>
                <a:gd name="T67" fmla="*/ 287 h 7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00" h="727">
                  <a:moveTo>
                    <a:pt x="600" y="291"/>
                  </a:moveTo>
                  <a:cubicBezTo>
                    <a:pt x="586" y="288"/>
                    <a:pt x="570" y="289"/>
                    <a:pt x="556" y="290"/>
                  </a:cubicBezTo>
                  <a:cubicBezTo>
                    <a:pt x="528" y="292"/>
                    <a:pt x="497" y="299"/>
                    <a:pt x="474" y="317"/>
                  </a:cubicBezTo>
                  <a:cubicBezTo>
                    <a:pt x="452" y="333"/>
                    <a:pt x="435" y="356"/>
                    <a:pt x="415" y="375"/>
                  </a:cubicBezTo>
                  <a:cubicBezTo>
                    <a:pt x="396" y="393"/>
                    <a:pt x="378" y="412"/>
                    <a:pt x="362" y="434"/>
                  </a:cubicBezTo>
                  <a:cubicBezTo>
                    <a:pt x="355" y="443"/>
                    <a:pt x="348" y="454"/>
                    <a:pt x="344" y="465"/>
                  </a:cubicBezTo>
                  <a:cubicBezTo>
                    <a:pt x="348" y="704"/>
                    <a:pt x="348" y="704"/>
                    <a:pt x="348" y="704"/>
                  </a:cubicBezTo>
                  <a:cubicBezTo>
                    <a:pt x="348" y="704"/>
                    <a:pt x="382" y="698"/>
                    <a:pt x="379" y="714"/>
                  </a:cubicBezTo>
                  <a:cubicBezTo>
                    <a:pt x="379" y="722"/>
                    <a:pt x="379" y="722"/>
                    <a:pt x="379" y="722"/>
                  </a:cubicBezTo>
                  <a:cubicBezTo>
                    <a:pt x="331" y="722"/>
                    <a:pt x="331" y="722"/>
                    <a:pt x="331" y="722"/>
                  </a:cubicBezTo>
                  <a:cubicBezTo>
                    <a:pt x="318" y="522"/>
                    <a:pt x="318" y="522"/>
                    <a:pt x="318" y="522"/>
                  </a:cubicBezTo>
                  <a:cubicBezTo>
                    <a:pt x="318" y="522"/>
                    <a:pt x="282" y="581"/>
                    <a:pt x="294" y="623"/>
                  </a:cubicBezTo>
                  <a:cubicBezTo>
                    <a:pt x="294" y="623"/>
                    <a:pt x="331" y="648"/>
                    <a:pt x="303" y="674"/>
                  </a:cubicBezTo>
                  <a:cubicBezTo>
                    <a:pt x="270" y="698"/>
                    <a:pt x="270" y="698"/>
                    <a:pt x="270" y="698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71" y="706"/>
                    <a:pt x="315" y="701"/>
                    <a:pt x="313" y="723"/>
                  </a:cubicBezTo>
                  <a:cubicBezTo>
                    <a:pt x="157" y="722"/>
                    <a:pt x="157" y="722"/>
                    <a:pt x="157" y="722"/>
                  </a:cubicBezTo>
                  <a:cubicBezTo>
                    <a:pt x="157" y="722"/>
                    <a:pt x="60" y="727"/>
                    <a:pt x="22" y="647"/>
                  </a:cubicBezTo>
                  <a:cubicBezTo>
                    <a:pt x="22" y="647"/>
                    <a:pt x="0" y="629"/>
                    <a:pt x="9" y="506"/>
                  </a:cubicBezTo>
                  <a:cubicBezTo>
                    <a:pt x="9" y="506"/>
                    <a:pt x="11" y="483"/>
                    <a:pt x="8" y="472"/>
                  </a:cubicBezTo>
                  <a:cubicBezTo>
                    <a:pt x="8" y="472"/>
                    <a:pt x="88" y="481"/>
                    <a:pt x="131" y="434"/>
                  </a:cubicBezTo>
                  <a:cubicBezTo>
                    <a:pt x="131" y="434"/>
                    <a:pt x="137" y="461"/>
                    <a:pt x="136" y="493"/>
                  </a:cubicBezTo>
                  <a:cubicBezTo>
                    <a:pt x="136" y="493"/>
                    <a:pt x="135" y="606"/>
                    <a:pt x="144" y="620"/>
                  </a:cubicBezTo>
                  <a:cubicBezTo>
                    <a:pt x="144" y="620"/>
                    <a:pt x="160" y="695"/>
                    <a:pt x="183" y="708"/>
                  </a:cubicBezTo>
                  <a:cubicBezTo>
                    <a:pt x="183" y="708"/>
                    <a:pt x="177" y="479"/>
                    <a:pt x="314" y="362"/>
                  </a:cubicBezTo>
                  <a:cubicBezTo>
                    <a:pt x="314" y="362"/>
                    <a:pt x="207" y="335"/>
                    <a:pt x="218" y="225"/>
                  </a:cubicBezTo>
                  <a:cubicBezTo>
                    <a:pt x="218" y="225"/>
                    <a:pt x="152" y="129"/>
                    <a:pt x="197" y="49"/>
                  </a:cubicBezTo>
                  <a:cubicBezTo>
                    <a:pt x="268" y="137"/>
                    <a:pt x="268" y="137"/>
                    <a:pt x="268" y="137"/>
                  </a:cubicBezTo>
                  <a:cubicBezTo>
                    <a:pt x="268" y="137"/>
                    <a:pt x="311" y="97"/>
                    <a:pt x="365" y="101"/>
                  </a:cubicBezTo>
                  <a:cubicBezTo>
                    <a:pt x="453" y="0"/>
                    <a:pt x="453" y="0"/>
                    <a:pt x="453" y="0"/>
                  </a:cubicBezTo>
                  <a:cubicBezTo>
                    <a:pt x="453" y="0"/>
                    <a:pt x="458" y="2"/>
                    <a:pt x="460" y="11"/>
                  </a:cubicBezTo>
                  <a:cubicBezTo>
                    <a:pt x="459" y="138"/>
                    <a:pt x="459" y="138"/>
                    <a:pt x="459" y="138"/>
                  </a:cubicBezTo>
                  <a:cubicBezTo>
                    <a:pt x="459" y="138"/>
                    <a:pt x="496" y="170"/>
                    <a:pt x="500" y="253"/>
                  </a:cubicBezTo>
                  <a:cubicBezTo>
                    <a:pt x="500" y="253"/>
                    <a:pt x="520" y="273"/>
                    <a:pt x="600" y="291"/>
                  </a:cubicBezTo>
                  <a:close/>
                </a:path>
              </a:pathLst>
            </a:custGeom>
            <a:solidFill>
              <a:srgbClr val="EDB2AE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74" name="Oval 73"/>
            <p:cNvSpPr>
              <a:spLocks noChangeArrowheads="1"/>
            </p:cNvSpPr>
            <p:nvPr userDrawn="1"/>
          </p:nvSpPr>
          <p:spPr bwMode="auto">
            <a:xfrm>
              <a:off x="1380" y="2454"/>
              <a:ext cx="53" cy="42"/>
            </a:xfrm>
            <a:prstGeom prst="ellipse">
              <a:avLst/>
            </a:prstGeom>
            <a:solidFill>
              <a:srgbClr val="4C302F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5" name="Oval 74"/>
            <p:cNvSpPr>
              <a:spLocks noChangeArrowheads="1"/>
            </p:cNvSpPr>
            <p:nvPr userDrawn="1"/>
          </p:nvSpPr>
          <p:spPr bwMode="auto">
            <a:xfrm>
              <a:off x="1128" y="2327"/>
              <a:ext cx="104" cy="123"/>
            </a:xfrm>
            <a:prstGeom prst="ellipse">
              <a:avLst/>
            </a:prstGeom>
            <a:solidFill>
              <a:srgbClr val="FEFEFE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6" name="Oval 75"/>
            <p:cNvSpPr>
              <a:spLocks noChangeArrowheads="1"/>
            </p:cNvSpPr>
            <p:nvPr userDrawn="1"/>
          </p:nvSpPr>
          <p:spPr bwMode="auto">
            <a:xfrm>
              <a:off x="1149" y="2338"/>
              <a:ext cx="82" cy="92"/>
            </a:xfrm>
            <a:prstGeom prst="ellipse">
              <a:avLst/>
            </a:prstGeom>
            <a:solidFill>
              <a:srgbClr val="4C302F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7" name="Freeform 76"/>
            <p:cNvSpPr/>
            <p:nvPr userDrawn="1"/>
          </p:nvSpPr>
          <p:spPr bwMode="auto">
            <a:xfrm>
              <a:off x="990" y="2246"/>
              <a:ext cx="73" cy="109"/>
            </a:xfrm>
            <a:custGeom>
              <a:avLst/>
              <a:gdLst>
                <a:gd name="T0" fmla="*/ 29 w 74"/>
                <a:gd name="T1" fmla="*/ 0 h 109"/>
                <a:gd name="T2" fmla="*/ 41 w 74"/>
                <a:gd name="T3" fmla="*/ 109 h 109"/>
                <a:gd name="T4" fmla="*/ 72 w 74"/>
                <a:gd name="T5" fmla="*/ 60 h 109"/>
                <a:gd name="T6" fmla="*/ 29 w 74"/>
                <a:gd name="T7" fmla="*/ 0 h 1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4" h="109">
                  <a:moveTo>
                    <a:pt x="29" y="0"/>
                  </a:moveTo>
                  <a:cubicBezTo>
                    <a:pt x="29" y="0"/>
                    <a:pt x="0" y="63"/>
                    <a:pt x="43" y="109"/>
                  </a:cubicBezTo>
                  <a:cubicBezTo>
                    <a:pt x="43" y="109"/>
                    <a:pt x="67" y="65"/>
                    <a:pt x="74" y="60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9D5540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78" name="Freeform 77"/>
            <p:cNvSpPr/>
            <p:nvPr userDrawn="1"/>
          </p:nvSpPr>
          <p:spPr bwMode="auto">
            <a:xfrm>
              <a:off x="735" y="2495"/>
              <a:ext cx="204" cy="156"/>
            </a:xfrm>
            <a:custGeom>
              <a:avLst/>
              <a:gdLst>
                <a:gd name="T0" fmla="*/ 82 w 205"/>
                <a:gd name="T1" fmla="*/ 139 h 157"/>
                <a:gd name="T2" fmla="*/ 0 w 205"/>
                <a:gd name="T3" fmla="*/ 53 h 157"/>
                <a:gd name="T4" fmla="*/ 122 w 205"/>
                <a:gd name="T5" fmla="*/ 3 h 157"/>
                <a:gd name="T6" fmla="*/ 203 w 205"/>
                <a:gd name="T7" fmla="*/ 102 h 157"/>
                <a:gd name="T8" fmla="*/ 82 w 205"/>
                <a:gd name="T9" fmla="*/ 139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5" h="157">
                  <a:moveTo>
                    <a:pt x="82" y="141"/>
                  </a:moveTo>
                  <a:cubicBezTo>
                    <a:pt x="82" y="141"/>
                    <a:pt x="73" y="34"/>
                    <a:pt x="0" y="53"/>
                  </a:cubicBezTo>
                  <a:cubicBezTo>
                    <a:pt x="0" y="53"/>
                    <a:pt x="37" y="0"/>
                    <a:pt x="124" y="3"/>
                  </a:cubicBezTo>
                  <a:cubicBezTo>
                    <a:pt x="124" y="3"/>
                    <a:pt x="189" y="4"/>
                    <a:pt x="205" y="104"/>
                  </a:cubicBezTo>
                  <a:cubicBezTo>
                    <a:pt x="205" y="104"/>
                    <a:pt x="146" y="157"/>
                    <a:pt x="82" y="141"/>
                  </a:cubicBez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79" name="Freeform 78"/>
            <p:cNvSpPr/>
            <p:nvPr userDrawn="1"/>
          </p:nvSpPr>
          <p:spPr bwMode="auto">
            <a:xfrm>
              <a:off x="1062" y="1697"/>
              <a:ext cx="63" cy="41"/>
            </a:xfrm>
            <a:custGeom>
              <a:avLst/>
              <a:gdLst>
                <a:gd name="T0" fmla="*/ 0 w 63"/>
                <a:gd name="T1" fmla="*/ 0 h 41"/>
                <a:gd name="T2" fmla="*/ 18 w 63"/>
                <a:gd name="T3" fmla="*/ 29 h 41"/>
                <a:gd name="T4" fmla="*/ 18 w 63"/>
                <a:gd name="T5" fmla="*/ 41 h 41"/>
                <a:gd name="T6" fmla="*/ 23 w 63"/>
                <a:gd name="T7" fmla="*/ 40 h 41"/>
                <a:gd name="T8" fmla="*/ 25 w 63"/>
                <a:gd name="T9" fmla="*/ 28 h 41"/>
                <a:gd name="T10" fmla="*/ 34 w 63"/>
                <a:gd name="T11" fmla="*/ 37 h 41"/>
                <a:gd name="T12" fmla="*/ 38 w 63"/>
                <a:gd name="T13" fmla="*/ 39 h 41"/>
                <a:gd name="T14" fmla="*/ 44 w 63"/>
                <a:gd name="T15" fmla="*/ 25 h 41"/>
                <a:gd name="T16" fmla="*/ 48 w 63"/>
                <a:gd name="T17" fmla="*/ 39 h 41"/>
                <a:gd name="T18" fmla="*/ 58 w 63"/>
                <a:gd name="T19" fmla="*/ 30 h 41"/>
                <a:gd name="T20" fmla="*/ 54 w 63"/>
                <a:gd name="T21" fmla="*/ 7 h 41"/>
                <a:gd name="T22" fmla="*/ 0 w 63"/>
                <a:gd name="T23" fmla="*/ 0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3" h="41">
                  <a:moveTo>
                    <a:pt x="0" y="0"/>
                  </a:moveTo>
                  <a:cubicBezTo>
                    <a:pt x="0" y="0"/>
                    <a:pt x="2" y="20"/>
                    <a:pt x="18" y="29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1" y="28"/>
                    <a:pt x="25" y="28"/>
                  </a:cubicBezTo>
                  <a:cubicBezTo>
                    <a:pt x="25" y="28"/>
                    <a:pt x="36" y="23"/>
                    <a:pt x="34" y="37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6" y="25"/>
                    <a:pt x="44" y="25"/>
                  </a:cubicBezTo>
                  <a:cubicBezTo>
                    <a:pt x="44" y="25"/>
                    <a:pt x="52" y="21"/>
                    <a:pt x="48" y="39"/>
                  </a:cubicBezTo>
                  <a:cubicBezTo>
                    <a:pt x="48" y="39"/>
                    <a:pt x="56" y="41"/>
                    <a:pt x="58" y="30"/>
                  </a:cubicBezTo>
                  <a:cubicBezTo>
                    <a:pt x="58" y="30"/>
                    <a:pt x="63" y="9"/>
                    <a:pt x="54" y="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C302F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80" name="Freeform 79"/>
            <p:cNvSpPr/>
            <p:nvPr userDrawn="1"/>
          </p:nvSpPr>
          <p:spPr bwMode="auto">
            <a:xfrm>
              <a:off x="1134" y="1701"/>
              <a:ext cx="58" cy="41"/>
            </a:xfrm>
            <a:custGeom>
              <a:avLst/>
              <a:gdLst>
                <a:gd name="T0" fmla="*/ 0 w 58"/>
                <a:gd name="T1" fmla="*/ 3 h 41"/>
                <a:gd name="T2" fmla="*/ 17 w 58"/>
                <a:gd name="T3" fmla="*/ 26 h 41"/>
                <a:gd name="T4" fmla="*/ 21 w 58"/>
                <a:gd name="T5" fmla="*/ 41 h 41"/>
                <a:gd name="T6" fmla="*/ 27 w 58"/>
                <a:gd name="T7" fmla="*/ 40 h 41"/>
                <a:gd name="T8" fmla="*/ 29 w 58"/>
                <a:gd name="T9" fmla="*/ 27 h 41"/>
                <a:gd name="T10" fmla="*/ 35 w 58"/>
                <a:gd name="T11" fmla="*/ 37 h 41"/>
                <a:gd name="T12" fmla="*/ 38 w 58"/>
                <a:gd name="T13" fmla="*/ 37 h 41"/>
                <a:gd name="T14" fmla="*/ 45 w 58"/>
                <a:gd name="T15" fmla="*/ 23 h 41"/>
                <a:gd name="T16" fmla="*/ 50 w 58"/>
                <a:gd name="T17" fmla="*/ 35 h 41"/>
                <a:gd name="T18" fmla="*/ 58 w 58"/>
                <a:gd name="T19" fmla="*/ 30 h 41"/>
                <a:gd name="T20" fmla="*/ 47 w 58"/>
                <a:gd name="T21" fmla="*/ 0 h 41"/>
                <a:gd name="T22" fmla="*/ 0 w 58"/>
                <a:gd name="T23" fmla="*/ 3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" h="41">
                  <a:moveTo>
                    <a:pt x="0" y="3"/>
                  </a:moveTo>
                  <a:cubicBezTo>
                    <a:pt x="0" y="3"/>
                    <a:pt x="7" y="24"/>
                    <a:pt x="17" y="26"/>
                  </a:cubicBezTo>
                  <a:cubicBezTo>
                    <a:pt x="17" y="26"/>
                    <a:pt x="22" y="35"/>
                    <a:pt x="21" y="41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0"/>
                    <a:pt x="24" y="29"/>
                    <a:pt x="29" y="27"/>
                  </a:cubicBezTo>
                  <a:cubicBezTo>
                    <a:pt x="29" y="27"/>
                    <a:pt x="34" y="26"/>
                    <a:pt x="35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6" y="24"/>
                    <a:pt x="45" y="23"/>
                  </a:cubicBezTo>
                  <a:cubicBezTo>
                    <a:pt x="45" y="23"/>
                    <a:pt x="52" y="25"/>
                    <a:pt x="50" y="35"/>
                  </a:cubicBezTo>
                  <a:cubicBezTo>
                    <a:pt x="50" y="35"/>
                    <a:pt x="56" y="35"/>
                    <a:pt x="58" y="30"/>
                  </a:cubicBezTo>
                  <a:cubicBezTo>
                    <a:pt x="58" y="30"/>
                    <a:pt x="57" y="8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4C302F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81" name="Freeform 80"/>
            <p:cNvSpPr/>
            <p:nvPr userDrawn="1"/>
          </p:nvSpPr>
          <p:spPr bwMode="auto">
            <a:xfrm>
              <a:off x="910" y="1362"/>
              <a:ext cx="465" cy="357"/>
            </a:xfrm>
            <a:custGeom>
              <a:avLst/>
              <a:gdLst>
                <a:gd name="T0" fmla="*/ 0 w 467"/>
                <a:gd name="T1" fmla="*/ 288 h 359"/>
                <a:gd name="T2" fmla="*/ 275 w 467"/>
                <a:gd name="T3" fmla="*/ 337 h 359"/>
                <a:gd name="T4" fmla="*/ 443 w 467"/>
                <a:gd name="T5" fmla="*/ 184 h 359"/>
                <a:gd name="T6" fmla="*/ 406 w 467"/>
                <a:gd name="T7" fmla="*/ 62 h 359"/>
                <a:gd name="T8" fmla="*/ 264 w 467"/>
                <a:gd name="T9" fmla="*/ 28 h 359"/>
                <a:gd name="T10" fmla="*/ 68 w 467"/>
                <a:gd name="T11" fmla="*/ 215 h 359"/>
                <a:gd name="T12" fmla="*/ 0 w 467"/>
                <a:gd name="T13" fmla="*/ 288 h 3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7" h="359">
                  <a:moveTo>
                    <a:pt x="0" y="292"/>
                  </a:moveTo>
                  <a:cubicBezTo>
                    <a:pt x="0" y="292"/>
                    <a:pt x="156" y="359"/>
                    <a:pt x="277" y="341"/>
                  </a:cubicBezTo>
                  <a:cubicBezTo>
                    <a:pt x="277" y="341"/>
                    <a:pt x="398" y="345"/>
                    <a:pt x="447" y="186"/>
                  </a:cubicBezTo>
                  <a:cubicBezTo>
                    <a:pt x="447" y="186"/>
                    <a:pt x="467" y="117"/>
                    <a:pt x="410" y="62"/>
                  </a:cubicBezTo>
                  <a:cubicBezTo>
                    <a:pt x="410" y="62"/>
                    <a:pt x="352" y="0"/>
                    <a:pt x="266" y="28"/>
                  </a:cubicBezTo>
                  <a:cubicBezTo>
                    <a:pt x="266" y="28"/>
                    <a:pt x="168" y="58"/>
                    <a:pt x="68" y="217"/>
                  </a:cubicBezTo>
                  <a:cubicBezTo>
                    <a:pt x="68" y="217"/>
                    <a:pt x="28" y="291"/>
                    <a:pt x="0" y="292"/>
                  </a:cubicBezTo>
                  <a:close/>
                </a:path>
              </a:pathLst>
            </a:custGeom>
            <a:solidFill>
              <a:srgbClr val="3892C7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82" name="Freeform 81"/>
            <p:cNvSpPr/>
            <p:nvPr userDrawn="1"/>
          </p:nvSpPr>
          <p:spPr bwMode="auto">
            <a:xfrm>
              <a:off x="1239" y="1432"/>
              <a:ext cx="112" cy="126"/>
            </a:xfrm>
            <a:custGeom>
              <a:avLst/>
              <a:gdLst>
                <a:gd name="T0" fmla="*/ 104 w 113"/>
                <a:gd name="T1" fmla="*/ 73 h 127"/>
                <a:gd name="T2" fmla="*/ 43 w 113"/>
                <a:gd name="T3" fmla="*/ 119 h 127"/>
                <a:gd name="T4" fmla="*/ 7 w 113"/>
                <a:gd name="T5" fmla="*/ 52 h 127"/>
                <a:gd name="T6" fmla="*/ 68 w 113"/>
                <a:gd name="T7" fmla="*/ 6 h 127"/>
                <a:gd name="T8" fmla="*/ 104 w 113"/>
                <a:gd name="T9" fmla="*/ 73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" h="127">
                  <a:moveTo>
                    <a:pt x="106" y="75"/>
                  </a:moveTo>
                  <a:cubicBezTo>
                    <a:pt x="99" y="107"/>
                    <a:pt x="71" y="127"/>
                    <a:pt x="43" y="121"/>
                  </a:cubicBezTo>
                  <a:cubicBezTo>
                    <a:pt x="16" y="115"/>
                    <a:pt x="0" y="84"/>
                    <a:pt x="7" y="52"/>
                  </a:cubicBezTo>
                  <a:cubicBezTo>
                    <a:pt x="15" y="20"/>
                    <a:pt x="43" y="0"/>
                    <a:pt x="70" y="6"/>
                  </a:cubicBezTo>
                  <a:cubicBezTo>
                    <a:pt x="97" y="12"/>
                    <a:pt x="113" y="43"/>
                    <a:pt x="106" y="7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83" name="Freeform 82"/>
            <p:cNvSpPr/>
            <p:nvPr userDrawn="1"/>
          </p:nvSpPr>
          <p:spPr bwMode="auto">
            <a:xfrm>
              <a:off x="1099" y="1432"/>
              <a:ext cx="112" cy="125"/>
            </a:xfrm>
            <a:custGeom>
              <a:avLst/>
              <a:gdLst>
                <a:gd name="T0" fmla="*/ 106 w 112"/>
                <a:gd name="T1" fmla="*/ 54 h 126"/>
                <a:gd name="T2" fmla="*/ 67 w 112"/>
                <a:gd name="T3" fmla="*/ 119 h 126"/>
                <a:gd name="T4" fmla="*/ 6 w 112"/>
                <a:gd name="T5" fmla="*/ 70 h 126"/>
                <a:gd name="T6" fmla="*/ 45 w 112"/>
                <a:gd name="T7" fmla="*/ 5 h 126"/>
                <a:gd name="T8" fmla="*/ 106 w 112"/>
                <a:gd name="T9" fmla="*/ 54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126">
                  <a:moveTo>
                    <a:pt x="106" y="54"/>
                  </a:moveTo>
                  <a:cubicBezTo>
                    <a:pt x="112" y="86"/>
                    <a:pt x="94" y="116"/>
                    <a:pt x="67" y="121"/>
                  </a:cubicBezTo>
                  <a:cubicBezTo>
                    <a:pt x="39" y="126"/>
                    <a:pt x="12" y="104"/>
                    <a:pt x="6" y="72"/>
                  </a:cubicBezTo>
                  <a:cubicBezTo>
                    <a:pt x="0" y="40"/>
                    <a:pt x="18" y="10"/>
                    <a:pt x="45" y="5"/>
                  </a:cubicBezTo>
                  <a:cubicBezTo>
                    <a:pt x="73" y="0"/>
                    <a:pt x="100" y="22"/>
                    <a:pt x="106" y="5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84" name="Oval 83"/>
            <p:cNvSpPr>
              <a:spLocks noChangeArrowheads="1"/>
            </p:cNvSpPr>
            <p:nvPr userDrawn="1"/>
          </p:nvSpPr>
          <p:spPr bwMode="auto">
            <a:xfrm>
              <a:off x="1257" y="1456"/>
              <a:ext cx="78" cy="77"/>
            </a:xfrm>
            <a:prstGeom prst="ellipse">
              <a:avLst/>
            </a:prstGeom>
            <a:solidFill>
              <a:srgbClr val="E7B5B1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5" name="Oval 84"/>
            <p:cNvSpPr>
              <a:spLocks noChangeArrowheads="1"/>
            </p:cNvSpPr>
            <p:nvPr userDrawn="1"/>
          </p:nvSpPr>
          <p:spPr bwMode="auto">
            <a:xfrm>
              <a:off x="1267" y="1466"/>
              <a:ext cx="59" cy="57"/>
            </a:xfrm>
            <a:prstGeom prst="ellipse">
              <a:avLst/>
            </a:prstGeom>
            <a:solidFill>
              <a:srgbClr val="513733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6" name="Oval 85"/>
            <p:cNvSpPr>
              <a:spLocks noChangeArrowheads="1"/>
            </p:cNvSpPr>
            <p:nvPr userDrawn="1"/>
          </p:nvSpPr>
          <p:spPr bwMode="auto">
            <a:xfrm>
              <a:off x="1118" y="1456"/>
              <a:ext cx="79" cy="78"/>
            </a:xfrm>
            <a:prstGeom prst="ellipse">
              <a:avLst/>
            </a:prstGeom>
            <a:solidFill>
              <a:srgbClr val="E7B5B1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7" name="Oval 86"/>
            <p:cNvSpPr>
              <a:spLocks noChangeArrowheads="1"/>
            </p:cNvSpPr>
            <p:nvPr userDrawn="1"/>
          </p:nvSpPr>
          <p:spPr bwMode="auto">
            <a:xfrm>
              <a:off x="1129" y="1466"/>
              <a:ext cx="59" cy="58"/>
            </a:xfrm>
            <a:prstGeom prst="ellipse">
              <a:avLst/>
            </a:prstGeom>
            <a:solidFill>
              <a:srgbClr val="513733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8" name="Freeform 87"/>
            <p:cNvSpPr/>
            <p:nvPr userDrawn="1"/>
          </p:nvSpPr>
          <p:spPr bwMode="auto">
            <a:xfrm>
              <a:off x="1198" y="1527"/>
              <a:ext cx="68" cy="50"/>
            </a:xfrm>
            <a:custGeom>
              <a:avLst/>
              <a:gdLst>
                <a:gd name="T0" fmla="*/ 0 w 69"/>
                <a:gd name="T1" fmla="*/ 0 h 50"/>
                <a:gd name="T2" fmla="*/ 52 w 69"/>
                <a:gd name="T3" fmla="*/ 2 h 50"/>
                <a:gd name="T4" fmla="*/ 64 w 69"/>
                <a:gd name="T5" fmla="*/ 50 h 50"/>
                <a:gd name="T6" fmla="*/ 22 w 69"/>
                <a:gd name="T7" fmla="*/ 23 h 50"/>
                <a:gd name="T8" fmla="*/ 21 w 69"/>
                <a:gd name="T9" fmla="*/ 44 h 50"/>
                <a:gd name="T10" fmla="*/ 0 w 69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50">
                  <a:moveTo>
                    <a:pt x="0" y="0"/>
                  </a:moveTo>
                  <a:cubicBezTo>
                    <a:pt x="54" y="2"/>
                    <a:pt x="54" y="2"/>
                    <a:pt x="54" y="2"/>
                  </a:cubicBezTo>
                  <a:cubicBezTo>
                    <a:pt x="54" y="2"/>
                    <a:pt x="69" y="34"/>
                    <a:pt x="66" y="50"/>
                  </a:cubicBezTo>
                  <a:cubicBezTo>
                    <a:pt x="66" y="50"/>
                    <a:pt x="32" y="36"/>
                    <a:pt x="22" y="23"/>
                  </a:cubicBezTo>
                  <a:cubicBezTo>
                    <a:pt x="22" y="23"/>
                    <a:pt x="16" y="40"/>
                    <a:pt x="21" y="44"/>
                  </a:cubicBezTo>
                  <a:cubicBezTo>
                    <a:pt x="21" y="44"/>
                    <a:pt x="6" y="44"/>
                    <a:pt x="0" y="0"/>
                  </a:cubicBezTo>
                  <a:close/>
                </a:path>
              </a:pathLst>
            </a:custGeom>
            <a:solidFill>
              <a:srgbClr val="4C302F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89" name="Freeform 88"/>
            <p:cNvSpPr/>
            <p:nvPr userDrawn="1"/>
          </p:nvSpPr>
          <p:spPr bwMode="auto">
            <a:xfrm>
              <a:off x="1018" y="1549"/>
              <a:ext cx="23" cy="32"/>
            </a:xfrm>
            <a:custGeom>
              <a:avLst/>
              <a:gdLst>
                <a:gd name="T0" fmla="*/ 19 w 24"/>
                <a:gd name="T1" fmla="*/ 20 h 32"/>
                <a:gd name="T2" fmla="*/ 5 w 24"/>
                <a:gd name="T3" fmla="*/ 29 h 32"/>
                <a:gd name="T4" fmla="*/ 4 w 24"/>
                <a:gd name="T5" fmla="*/ 11 h 32"/>
                <a:gd name="T6" fmla="*/ 17 w 24"/>
                <a:gd name="T7" fmla="*/ 3 h 32"/>
                <a:gd name="T8" fmla="*/ 19 w 24"/>
                <a:gd name="T9" fmla="*/ 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32">
                  <a:moveTo>
                    <a:pt x="21" y="20"/>
                  </a:moveTo>
                  <a:cubicBezTo>
                    <a:pt x="17" y="28"/>
                    <a:pt x="10" y="32"/>
                    <a:pt x="5" y="29"/>
                  </a:cubicBezTo>
                  <a:cubicBezTo>
                    <a:pt x="0" y="27"/>
                    <a:pt x="0" y="19"/>
                    <a:pt x="4" y="11"/>
                  </a:cubicBezTo>
                  <a:cubicBezTo>
                    <a:pt x="7" y="4"/>
                    <a:pt x="14" y="0"/>
                    <a:pt x="19" y="3"/>
                  </a:cubicBezTo>
                  <a:cubicBezTo>
                    <a:pt x="24" y="5"/>
                    <a:pt x="24" y="13"/>
                    <a:pt x="21" y="20"/>
                  </a:cubicBezTo>
                  <a:close/>
                </a:path>
              </a:pathLst>
            </a:custGeom>
            <a:solidFill>
              <a:srgbClr val="4C302F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90" name="Freeform 89"/>
            <p:cNvSpPr/>
            <p:nvPr userDrawn="1"/>
          </p:nvSpPr>
          <p:spPr bwMode="auto">
            <a:xfrm>
              <a:off x="1044" y="1571"/>
              <a:ext cx="24" cy="32"/>
            </a:xfrm>
            <a:custGeom>
              <a:avLst/>
              <a:gdLst>
                <a:gd name="T0" fmla="*/ 21 w 24"/>
                <a:gd name="T1" fmla="*/ 19 h 32"/>
                <a:gd name="T2" fmla="*/ 7 w 24"/>
                <a:gd name="T3" fmla="*/ 30 h 32"/>
                <a:gd name="T4" fmla="*/ 3 w 24"/>
                <a:gd name="T5" fmla="*/ 12 h 32"/>
                <a:gd name="T6" fmla="*/ 18 w 24"/>
                <a:gd name="T7" fmla="*/ 2 h 32"/>
                <a:gd name="T8" fmla="*/ 21 w 24"/>
                <a:gd name="T9" fmla="*/ 19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32">
                  <a:moveTo>
                    <a:pt x="21" y="19"/>
                  </a:moveTo>
                  <a:cubicBezTo>
                    <a:pt x="18" y="27"/>
                    <a:pt x="12" y="32"/>
                    <a:pt x="7" y="30"/>
                  </a:cubicBezTo>
                  <a:cubicBezTo>
                    <a:pt x="2" y="28"/>
                    <a:pt x="0" y="20"/>
                    <a:pt x="3" y="12"/>
                  </a:cubicBezTo>
                  <a:cubicBezTo>
                    <a:pt x="6" y="5"/>
                    <a:pt x="13" y="0"/>
                    <a:pt x="18" y="2"/>
                  </a:cubicBezTo>
                  <a:cubicBezTo>
                    <a:pt x="23" y="4"/>
                    <a:pt x="24" y="12"/>
                    <a:pt x="21" y="19"/>
                  </a:cubicBezTo>
                  <a:close/>
                </a:path>
              </a:pathLst>
            </a:custGeom>
            <a:solidFill>
              <a:srgbClr val="4C302F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91" name="Freeform 90"/>
            <p:cNvSpPr/>
            <p:nvPr userDrawn="1"/>
          </p:nvSpPr>
          <p:spPr bwMode="auto">
            <a:xfrm>
              <a:off x="1074" y="1590"/>
              <a:ext cx="23" cy="31"/>
            </a:xfrm>
            <a:custGeom>
              <a:avLst/>
              <a:gdLst>
                <a:gd name="T0" fmla="*/ 21 w 23"/>
                <a:gd name="T1" fmla="*/ 18 h 31"/>
                <a:gd name="T2" fmla="*/ 8 w 23"/>
                <a:gd name="T3" fmla="*/ 30 h 31"/>
                <a:gd name="T4" fmla="*/ 2 w 23"/>
                <a:gd name="T5" fmla="*/ 13 h 31"/>
                <a:gd name="T6" fmla="*/ 16 w 23"/>
                <a:gd name="T7" fmla="*/ 1 h 31"/>
                <a:gd name="T8" fmla="*/ 21 w 23"/>
                <a:gd name="T9" fmla="*/ 18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31">
                  <a:moveTo>
                    <a:pt x="21" y="18"/>
                  </a:moveTo>
                  <a:cubicBezTo>
                    <a:pt x="19" y="26"/>
                    <a:pt x="13" y="31"/>
                    <a:pt x="8" y="30"/>
                  </a:cubicBezTo>
                  <a:cubicBezTo>
                    <a:pt x="3" y="29"/>
                    <a:pt x="0" y="21"/>
                    <a:pt x="2" y="13"/>
                  </a:cubicBezTo>
                  <a:cubicBezTo>
                    <a:pt x="5" y="5"/>
                    <a:pt x="10" y="0"/>
                    <a:pt x="16" y="1"/>
                  </a:cubicBezTo>
                  <a:cubicBezTo>
                    <a:pt x="21" y="2"/>
                    <a:pt x="23" y="10"/>
                    <a:pt x="21" y="18"/>
                  </a:cubicBezTo>
                  <a:close/>
                </a:path>
              </a:pathLst>
            </a:custGeom>
            <a:solidFill>
              <a:srgbClr val="4C302F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92" name="Freeform 91"/>
            <p:cNvSpPr/>
            <p:nvPr userDrawn="1"/>
          </p:nvSpPr>
          <p:spPr bwMode="auto">
            <a:xfrm>
              <a:off x="1103" y="1609"/>
              <a:ext cx="24" cy="32"/>
            </a:xfrm>
            <a:custGeom>
              <a:avLst/>
              <a:gdLst>
                <a:gd name="T0" fmla="*/ 21 w 24"/>
                <a:gd name="T1" fmla="*/ 18 h 32"/>
                <a:gd name="T2" fmla="*/ 8 w 24"/>
                <a:gd name="T3" fmla="*/ 30 h 32"/>
                <a:gd name="T4" fmla="*/ 3 w 24"/>
                <a:gd name="T5" fmla="*/ 13 h 32"/>
                <a:gd name="T6" fmla="*/ 16 w 24"/>
                <a:gd name="T7" fmla="*/ 1 h 32"/>
                <a:gd name="T8" fmla="*/ 21 w 24"/>
                <a:gd name="T9" fmla="*/ 18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32">
                  <a:moveTo>
                    <a:pt x="21" y="18"/>
                  </a:moveTo>
                  <a:cubicBezTo>
                    <a:pt x="19" y="26"/>
                    <a:pt x="13" y="32"/>
                    <a:pt x="8" y="30"/>
                  </a:cubicBezTo>
                  <a:cubicBezTo>
                    <a:pt x="3" y="29"/>
                    <a:pt x="0" y="21"/>
                    <a:pt x="3" y="13"/>
                  </a:cubicBezTo>
                  <a:cubicBezTo>
                    <a:pt x="5" y="5"/>
                    <a:pt x="11" y="0"/>
                    <a:pt x="16" y="1"/>
                  </a:cubicBezTo>
                  <a:cubicBezTo>
                    <a:pt x="21" y="3"/>
                    <a:pt x="24" y="10"/>
                    <a:pt x="21" y="18"/>
                  </a:cubicBezTo>
                  <a:close/>
                </a:path>
              </a:pathLst>
            </a:custGeom>
            <a:solidFill>
              <a:srgbClr val="4C302F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93" name="Freeform 92"/>
            <p:cNvSpPr/>
            <p:nvPr userDrawn="1"/>
          </p:nvSpPr>
          <p:spPr bwMode="auto">
            <a:xfrm>
              <a:off x="1138" y="1618"/>
              <a:ext cx="23" cy="32"/>
            </a:xfrm>
            <a:custGeom>
              <a:avLst/>
              <a:gdLst>
                <a:gd name="T0" fmla="*/ 21 w 23"/>
                <a:gd name="T1" fmla="*/ 18 h 32"/>
                <a:gd name="T2" fmla="*/ 8 w 23"/>
                <a:gd name="T3" fmla="*/ 31 h 32"/>
                <a:gd name="T4" fmla="*/ 2 w 23"/>
                <a:gd name="T5" fmla="*/ 14 h 32"/>
                <a:gd name="T6" fmla="*/ 15 w 23"/>
                <a:gd name="T7" fmla="*/ 1 h 32"/>
                <a:gd name="T8" fmla="*/ 21 w 23"/>
                <a:gd name="T9" fmla="*/ 18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32">
                  <a:moveTo>
                    <a:pt x="21" y="18"/>
                  </a:moveTo>
                  <a:cubicBezTo>
                    <a:pt x="19" y="26"/>
                    <a:pt x="14" y="32"/>
                    <a:pt x="8" y="31"/>
                  </a:cubicBezTo>
                  <a:cubicBezTo>
                    <a:pt x="3" y="30"/>
                    <a:pt x="0" y="22"/>
                    <a:pt x="2" y="14"/>
                  </a:cubicBezTo>
                  <a:cubicBezTo>
                    <a:pt x="4" y="6"/>
                    <a:pt x="10" y="0"/>
                    <a:pt x="15" y="1"/>
                  </a:cubicBezTo>
                  <a:cubicBezTo>
                    <a:pt x="20" y="3"/>
                    <a:pt x="23" y="10"/>
                    <a:pt x="21" y="18"/>
                  </a:cubicBezTo>
                  <a:close/>
                </a:path>
              </a:pathLst>
            </a:custGeom>
            <a:solidFill>
              <a:srgbClr val="4C302F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94" name="Freeform 93"/>
            <p:cNvSpPr/>
            <p:nvPr userDrawn="1"/>
          </p:nvSpPr>
          <p:spPr bwMode="auto">
            <a:xfrm>
              <a:off x="1171" y="1626"/>
              <a:ext cx="23" cy="32"/>
            </a:xfrm>
            <a:custGeom>
              <a:avLst/>
              <a:gdLst>
                <a:gd name="T0" fmla="*/ 21 w 23"/>
                <a:gd name="T1" fmla="*/ 18 h 32"/>
                <a:gd name="T2" fmla="*/ 8 w 23"/>
                <a:gd name="T3" fmla="*/ 31 h 32"/>
                <a:gd name="T4" fmla="*/ 2 w 23"/>
                <a:gd name="T5" fmla="*/ 14 h 32"/>
                <a:gd name="T6" fmla="*/ 15 w 23"/>
                <a:gd name="T7" fmla="*/ 1 h 32"/>
                <a:gd name="T8" fmla="*/ 21 w 23"/>
                <a:gd name="T9" fmla="*/ 18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32">
                  <a:moveTo>
                    <a:pt x="21" y="18"/>
                  </a:moveTo>
                  <a:cubicBezTo>
                    <a:pt x="19" y="26"/>
                    <a:pt x="13" y="32"/>
                    <a:pt x="8" y="31"/>
                  </a:cubicBezTo>
                  <a:cubicBezTo>
                    <a:pt x="3" y="30"/>
                    <a:pt x="0" y="22"/>
                    <a:pt x="2" y="14"/>
                  </a:cubicBezTo>
                  <a:cubicBezTo>
                    <a:pt x="4" y="6"/>
                    <a:pt x="9" y="0"/>
                    <a:pt x="15" y="1"/>
                  </a:cubicBezTo>
                  <a:cubicBezTo>
                    <a:pt x="20" y="3"/>
                    <a:pt x="23" y="10"/>
                    <a:pt x="21" y="18"/>
                  </a:cubicBezTo>
                  <a:close/>
                </a:path>
              </a:pathLst>
            </a:custGeom>
            <a:solidFill>
              <a:srgbClr val="4C302F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95" name="Freeform 94"/>
            <p:cNvSpPr/>
            <p:nvPr userDrawn="1"/>
          </p:nvSpPr>
          <p:spPr bwMode="auto">
            <a:xfrm>
              <a:off x="1204" y="1627"/>
              <a:ext cx="23" cy="32"/>
            </a:xfrm>
            <a:custGeom>
              <a:avLst/>
              <a:gdLst>
                <a:gd name="T0" fmla="*/ 21 w 23"/>
                <a:gd name="T1" fmla="*/ 18 h 32"/>
                <a:gd name="T2" fmla="*/ 8 w 23"/>
                <a:gd name="T3" fmla="*/ 30 h 32"/>
                <a:gd name="T4" fmla="*/ 2 w 23"/>
                <a:gd name="T5" fmla="*/ 14 h 32"/>
                <a:gd name="T6" fmla="*/ 15 w 23"/>
                <a:gd name="T7" fmla="*/ 1 h 32"/>
                <a:gd name="T8" fmla="*/ 21 w 23"/>
                <a:gd name="T9" fmla="*/ 18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32">
                  <a:moveTo>
                    <a:pt x="21" y="18"/>
                  </a:moveTo>
                  <a:cubicBezTo>
                    <a:pt x="19" y="26"/>
                    <a:pt x="14" y="32"/>
                    <a:pt x="8" y="30"/>
                  </a:cubicBezTo>
                  <a:cubicBezTo>
                    <a:pt x="3" y="29"/>
                    <a:pt x="0" y="22"/>
                    <a:pt x="2" y="14"/>
                  </a:cubicBezTo>
                  <a:cubicBezTo>
                    <a:pt x="4" y="6"/>
                    <a:pt x="10" y="0"/>
                    <a:pt x="15" y="1"/>
                  </a:cubicBezTo>
                  <a:cubicBezTo>
                    <a:pt x="20" y="2"/>
                    <a:pt x="23" y="10"/>
                    <a:pt x="21" y="18"/>
                  </a:cubicBezTo>
                  <a:close/>
                </a:path>
              </a:pathLst>
            </a:custGeom>
            <a:solidFill>
              <a:srgbClr val="4C302F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96" name="Freeform 95"/>
            <p:cNvSpPr/>
            <p:nvPr userDrawn="1"/>
          </p:nvSpPr>
          <p:spPr bwMode="auto">
            <a:xfrm>
              <a:off x="1241" y="1627"/>
              <a:ext cx="21" cy="30"/>
            </a:xfrm>
            <a:custGeom>
              <a:avLst/>
              <a:gdLst>
                <a:gd name="T0" fmla="*/ 20 w 21"/>
                <a:gd name="T1" fmla="*/ 17 h 30"/>
                <a:gd name="T2" fmla="*/ 8 w 21"/>
                <a:gd name="T3" fmla="*/ 29 h 30"/>
                <a:gd name="T4" fmla="*/ 2 w 21"/>
                <a:gd name="T5" fmla="*/ 13 h 30"/>
                <a:gd name="T6" fmla="*/ 14 w 21"/>
                <a:gd name="T7" fmla="*/ 1 h 30"/>
                <a:gd name="T8" fmla="*/ 20 w 21"/>
                <a:gd name="T9" fmla="*/ 1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30">
                  <a:moveTo>
                    <a:pt x="20" y="17"/>
                  </a:moveTo>
                  <a:cubicBezTo>
                    <a:pt x="18" y="24"/>
                    <a:pt x="13" y="30"/>
                    <a:pt x="8" y="29"/>
                  </a:cubicBezTo>
                  <a:cubicBezTo>
                    <a:pt x="3" y="27"/>
                    <a:pt x="0" y="20"/>
                    <a:pt x="2" y="13"/>
                  </a:cubicBezTo>
                  <a:cubicBezTo>
                    <a:pt x="3" y="5"/>
                    <a:pt x="9" y="0"/>
                    <a:pt x="14" y="1"/>
                  </a:cubicBezTo>
                  <a:cubicBezTo>
                    <a:pt x="19" y="2"/>
                    <a:pt x="21" y="9"/>
                    <a:pt x="20" y="17"/>
                  </a:cubicBezTo>
                  <a:close/>
                </a:path>
              </a:pathLst>
            </a:custGeom>
            <a:solidFill>
              <a:srgbClr val="4C302F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97" name="Freeform 96"/>
            <p:cNvSpPr/>
            <p:nvPr userDrawn="1"/>
          </p:nvSpPr>
          <p:spPr bwMode="auto">
            <a:xfrm>
              <a:off x="1278" y="1622"/>
              <a:ext cx="21" cy="29"/>
            </a:xfrm>
            <a:custGeom>
              <a:avLst/>
              <a:gdLst>
                <a:gd name="T0" fmla="*/ 19 w 21"/>
                <a:gd name="T1" fmla="*/ 16 h 29"/>
                <a:gd name="T2" fmla="*/ 7 w 21"/>
                <a:gd name="T3" fmla="*/ 28 h 29"/>
                <a:gd name="T4" fmla="*/ 1 w 21"/>
                <a:gd name="T5" fmla="*/ 12 h 29"/>
                <a:gd name="T6" fmla="*/ 13 w 21"/>
                <a:gd name="T7" fmla="*/ 1 h 29"/>
                <a:gd name="T8" fmla="*/ 19 w 21"/>
                <a:gd name="T9" fmla="*/ 16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29">
                  <a:moveTo>
                    <a:pt x="19" y="16"/>
                  </a:moveTo>
                  <a:cubicBezTo>
                    <a:pt x="18" y="24"/>
                    <a:pt x="12" y="29"/>
                    <a:pt x="7" y="28"/>
                  </a:cubicBezTo>
                  <a:cubicBezTo>
                    <a:pt x="2" y="27"/>
                    <a:pt x="0" y="20"/>
                    <a:pt x="1" y="12"/>
                  </a:cubicBezTo>
                  <a:cubicBezTo>
                    <a:pt x="3" y="5"/>
                    <a:pt x="8" y="0"/>
                    <a:pt x="13" y="1"/>
                  </a:cubicBezTo>
                  <a:cubicBezTo>
                    <a:pt x="18" y="2"/>
                    <a:pt x="21" y="9"/>
                    <a:pt x="19" y="16"/>
                  </a:cubicBezTo>
                  <a:close/>
                </a:path>
              </a:pathLst>
            </a:custGeom>
            <a:solidFill>
              <a:srgbClr val="4C302F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98" name="Freeform 97"/>
            <p:cNvSpPr/>
            <p:nvPr userDrawn="1"/>
          </p:nvSpPr>
          <p:spPr bwMode="auto">
            <a:xfrm>
              <a:off x="1810" y="671"/>
              <a:ext cx="417" cy="643"/>
            </a:xfrm>
            <a:custGeom>
              <a:avLst/>
              <a:gdLst>
                <a:gd name="T0" fmla="*/ 173 w 419"/>
                <a:gd name="T1" fmla="*/ 208 h 647"/>
                <a:gd name="T2" fmla="*/ 118 w 419"/>
                <a:gd name="T3" fmla="*/ 29 h 647"/>
                <a:gd name="T4" fmla="*/ 162 w 419"/>
                <a:gd name="T5" fmla="*/ 59 h 647"/>
                <a:gd name="T6" fmla="*/ 191 w 419"/>
                <a:gd name="T7" fmla="*/ 206 h 647"/>
                <a:gd name="T8" fmla="*/ 266 w 419"/>
                <a:gd name="T9" fmla="*/ 200 h 647"/>
                <a:gd name="T10" fmla="*/ 257 w 419"/>
                <a:gd name="T11" fmla="*/ 98 h 647"/>
                <a:gd name="T12" fmla="*/ 252 w 419"/>
                <a:gd name="T13" fmla="*/ 49 h 647"/>
                <a:gd name="T14" fmla="*/ 300 w 419"/>
                <a:gd name="T15" fmla="*/ 12 h 647"/>
                <a:gd name="T16" fmla="*/ 324 w 419"/>
                <a:gd name="T17" fmla="*/ 56 h 647"/>
                <a:gd name="T18" fmla="*/ 318 w 419"/>
                <a:gd name="T19" fmla="*/ 114 h 647"/>
                <a:gd name="T20" fmla="*/ 285 w 419"/>
                <a:gd name="T21" fmla="*/ 204 h 647"/>
                <a:gd name="T22" fmla="*/ 351 w 419"/>
                <a:gd name="T23" fmla="*/ 286 h 647"/>
                <a:gd name="T24" fmla="*/ 293 w 419"/>
                <a:gd name="T25" fmla="*/ 358 h 647"/>
                <a:gd name="T26" fmla="*/ 408 w 419"/>
                <a:gd name="T27" fmla="*/ 374 h 647"/>
                <a:gd name="T28" fmla="*/ 375 w 419"/>
                <a:gd name="T29" fmla="*/ 389 h 647"/>
                <a:gd name="T30" fmla="*/ 280 w 419"/>
                <a:gd name="T31" fmla="*/ 395 h 647"/>
                <a:gd name="T32" fmla="*/ 217 w 419"/>
                <a:gd name="T33" fmla="*/ 586 h 647"/>
                <a:gd name="T34" fmla="*/ 292 w 419"/>
                <a:gd name="T35" fmla="*/ 578 h 647"/>
                <a:gd name="T36" fmla="*/ 157 w 419"/>
                <a:gd name="T37" fmla="*/ 639 h 647"/>
                <a:gd name="T38" fmla="*/ 169 w 419"/>
                <a:gd name="T39" fmla="*/ 610 h 647"/>
                <a:gd name="T40" fmla="*/ 187 w 419"/>
                <a:gd name="T41" fmla="*/ 550 h 647"/>
                <a:gd name="T42" fmla="*/ 72 w 419"/>
                <a:gd name="T43" fmla="*/ 559 h 647"/>
                <a:gd name="T44" fmla="*/ 39 w 419"/>
                <a:gd name="T45" fmla="*/ 530 h 647"/>
                <a:gd name="T46" fmla="*/ 1 w 419"/>
                <a:gd name="T47" fmla="*/ 473 h 647"/>
                <a:gd name="T48" fmla="*/ 40 w 419"/>
                <a:gd name="T49" fmla="*/ 483 h 647"/>
                <a:gd name="T50" fmla="*/ 69 w 419"/>
                <a:gd name="T51" fmla="*/ 522 h 647"/>
                <a:gd name="T52" fmla="*/ 199 w 419"/>
                <a:gd name="T53" fmla="*/ 395 h 647"/>
                <a:gd name="T54" fmla="*/ 104 w 419"/>
                <a:gd name="T55" fmla="*/ 427 h 647"/>
                <a:gd name="T56" fmla="*/ 78 w 419"/>
                <a:gd name="T57" fmla="*/ 410 h 647"/>
                <a:gd name="T58" fmla="*/ 212 w 419"/>
                <a:gd name="T59" fmla="*/ 357 h 647"/>
                <a:gd name="T60" fmla="*/ 127 w 419"/>
                <a:gd name="T61" fmla="*/ 294 h 647"/>
                <a:gd name="T62" fmla="*/ 173 w 419"/>
                <a:gd name="T63" fmla="*/ 208 h 6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19" h="647">
                  <a:moveTo>
                    <a:pt x="175" y="210"/>
                  </a:moveTo>
                  <a:cubicBezTo>
                    <a:pt x="175" y="210"/>
                    <a:pt x="47" y="79"/>
                    <a:pt x="120" y="29"/>
                  </a:cubicBezTo>
                  <a:cubicBezTo>
                    <a:pt x="120" y="29"/>
                    <a:pt x="158" y="11"/>
                    <a:pt x="164" y="59"/>
                  </a:cubicBezTo>
                  <a:cubicBezTo>
                    <a:pt x="193" y="208"/>
                    <a:pt x="193" y="208"/>
                    <a:pt x="193" y="208"/>
                  </a:cubicBezTo>
                  <a:cubicBezTo>
                    <a:pt x="193" y="208"/>
                    <a:pt x="221" y="201"/>
                    <a:pt x="268" y="202"/>
                  </a:cubicBezTo>
                  <a:cubicBezTo>
                    <a:pt x="268" y="202"/>
                    <a:pt x="268" y="131"/>
                    <a:pt x="259" y="100"/>
                  </a:cubicBezTo>
                  <a:cubicBezTo>
                    <a:pt x="254" y="85"/>
                    <a:pt x="253" y="65"/>
                    <a:pt x="254" y="49"/>
                  </a:cubicBezTo>
                  <a:cubicBezTo>
                    <a:pt x="256" y="22"/>
                    <a:pt x="272" y="0"/>
                    <a:pt x="302" y="12"/>
                  </a:cubicBezTo>
                  <a:cubicBezTo>
                    <a:pt x="318" y="19"/>
                    <a:pt x="326" y="39"/>
                    <a:pt x="328" y="56"/>
                  </a:cubicBezTo>
                  <a:cubicBezTo>
                    <a:pt x="331" y="76"/>
                    <a:pt x="327" y="97"/>
                    <a:pt x="322" y="116"/>
                  </a:cubicBezTo>
                  <a:cubicBezTo>
                    <a:pt x="322" y="116"/>
                    <a:pt x="297" y="185"/>
                    <a:pt x="287" y="206"/>
                  </a:cubicBezTo>
                  <a:cubicBezTo>
                    <a:pt x="287" y="206"/>
                    <a:pt x="356" y="221"/>
                    <a:pt x="355" y="290"/>
                  </a:cubicBezTo>
                  <a:cubicBezTo>
                    <a:pt x="355" y="290"/>
                    <a:pt x="354" y="346"/>
                    <a:pt x="295" y="362"/>
                  </a:cubicBezTo>
                  <a:cubicBezTo>
                    <a:pt x="295" y="362"/>
                    <a:pt x="410" y="364"/>
                    <a:pt x="412" y="378"/>
                  </a:cubicBezTo>
                  <a:cubicBezTo>
                    <a:pt x="412" y="378"/>
                    <a:pt x="419" y="390"/>
                    <a:pt x="379" y="393"/>
                  </a:cubicBezTo>
                  <a:cubicBezTo>
                    <a:pt x="379" y="393"/>
                    <a:pt x="345" y="402"/>
                    <a:pt x="282" y="399"/>
                  </a:cubicBezTo>
                  <a:cubicBezTo>
                    <a:pt x="282" y="399"/>
                    <a:pt x="307" y="483"/>
                    <a:pt x="219" y="594"/>
                  </a:cubicBezTo>
                  <a:cubicBezTo>
                    <a:pt x="219" y="594"/>
                    <a:pt x="278" y="564"/>
                    <a:pt x="294" y="586"/>
                  </a:cubicBezTo>
                  <a:cubicBezTo>
                    <a:pt x="159" y="647"/>
                    <a:pt x="159" y="647"/>
                    <a:pt x="159" y="647"/>
                  </a:cubicBezTo>
                  <a:cubicBezTo>
                    <a:pt x="163" y="638"/>
                    <a:pt x="167" y="628"/>
                    <a:pt x="171" y="618"/>
                  </a:cubicBezTo>
                  <a:cubicBezTo>
                    <a:pt x="180" y="596"/>
                    <a:pt x="195" y="581"/>
                    <a:pt x="189" y="556"/>
                  </a:cubicBezTo>
                  <a:cubicBezTo>
                    <a:pt x="177" y="510"/>
                    <a:pt x="94" y="552"/>
                    <a:pt x="72" y="565"/>
                  </a:cubicBezTo>
                  <a:cubicBezTo>
                    <a:pt x="65" y="570"/>
                    <a:pt x="43" y="540"/>
                    <a:pt x="39" y="536"/>
                  </a:cubicBezTo>
                  <a:cubicBezTo>
                    <a:pt x="33" y="529"/>
                    <a:pt x="0" y="480"/>
                    <a:pt x="1" y="479"/>
                  </a:cubicBezTo>
                  <a:cubicBezTo>
                    <a:pt x="1" y="479"/>
                    <a:pt x="29" y="470"/>
                    <a:pt x="40" y="489"/>
                  </a:cubicBezTo>
                  <a:cubicBezTo>
                    <a:pt x="69" y="528"/>
                    <a:pt x="69" y="528"/>
                    <a:pt x="69" y="528"/>
                  </a:cubicBezTo>
                  <a:cubicBezTo>
                    <a:pt x="69" y="528"/>
                    <a:pt x="179" y="453"/>
                    <a:pt x="201" y="399"/>
                  </a:cubicBezTo>
                  <a:cubicBezTo>
                    <a:pt x="201" y="399"/>
                    <a:pt x="118" y="433"/>
                    <a:pt x="105" y="433"/>
                  </a:cubicBezTo>
                  <a:cubicBezTo>
                    <a:pt x="105" y="433"/>
                    <a:pt x="48" y="440"/>
                    <a:pt x="78" y="416"/>
                  </a:cubicBezTo>
                  <a:cubicBezTo>
                    <a:pt x="78" y="416"/>
                    <a:pt x="136" y="374"/>
                    <a:pt x="214" y="361"/>
                  </a:cubicBezTo>
                  <a:cubicBezTo>
                    <a:pt x="214" y="361"/>
                    <a:pt x="146" y="362"/>
                    <a:pt x="129" y="298"/>
                  </a:cubicBezTo>
                  <a:cubicBezTo>
                    <a:pt x="129" y="298"/>
                    <a:pt x="113" y="249"/>
                    <a:pt x="175" y="210"/>
                  </a:cubicBezTo>
                  <a:close/>
                </a:path>
              </a:pathLst>
            </a:custGeom>
            <a:solidFill>
              <a:srgbClr val="EEB1AD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99" name="Freeform 98"/>
            <p:cNvSpPr/>
            <p:nvPr userDrawn="1"/>
          </p:nvSpPr>
          <p:spPr bwMode="auto">
            <a:xfrm>
              <a:off x="1982" y="1070"/>
              <a:ext cx="98" cy="133"/>
            </a:xfrm>
            <a:custGeom>
              <a:avLst/>
              <a:gdLst>
                <a:gd name="T0" fmla="*/ 35 w 99"/>
                <a:gd name="T1" fmla="*/ 22 h 134"/>
                <a:gd name="T2" fmla="*/ 82 w 99"/>
                <a:gd name="T3" fmla="*/ 16 h 134"/>
                <a:gd name="T4" fmla="*/ 72 w 99"/>
                <a:gd name="T5" fmla="*/ 91 h 134"/>
                <a:gd name="T6" fmla="*/ 18 w 99"/>
                <a:gd name="T7" fmla="*/ 121 h 134"/>
                <a:gd name="T8" fmla="*/ 0 w 99"/>
                <a:gd name="T9" fmla="*/ 81 h 134"/>
                <a:gd name="T10" fmla="*/ 33 w 99"/>
                <a:gd name="T11" fmla="*/ 23 h 134"/>
                <a:gd name="T12" fmla="*/ 35 w 99"/>
                <a:gd name="T13" fmla="*/ 22 h 1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" h="134">
                  <a:moveTo>
                    <a:pt x="35" y="22"/>
                  </a:moveTo>
                  <a:cubicBezTo>
                    <a:pt x="48" y="12"/>
                    <a:pt x="71" y="0"/>
                    <a:pt x="84" y="16"/>
                  </a:cubicBezTo>
                  <a:cubicBezTo>
                    <a:pt x="99" y="36"/>
                    <a:pt x="85" y="74"/>
                    <a:pt x="74" y="93"/>
                  </a:cubicBezTo>
                  <a:cubicBezTo>
                    <a:pt x="64" y="109"/>
                    <a:pt x="39" y="134"/>
                    <a:pt x="18" y="123"/>
                  </a:cubicBezTo>
                  <a:cubicBezTo>
                    <a:pt x="7" y="117"/>
                    <a:pt x="0" y="95"/>
                    <a:pt x="0" y="83"/>
                  </a:cubicBezTo>
                  <a:cubicBezTo>
                    <a:pt x="0" y="64"/>
                    <a:pt x="19" y="35"/>
                    <a:pt x="33" y="23"/>
                  </a:cubicBezTo>
                  <a:cubicBezTo>
                    <a:pt x="34" y="23"/>
                    <a:pt x="35" y="22"/>
                    <a:pt x="35" y="2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0" name="Oval 99"/>
            <p:cNvSpPr>
              <a:spLocks noChangeArrowheads="1"/>
            </p:cNvSpPr>
            <p:nvPr userDrawn="1"/>
          </p:nvSpPr>
          <p:spPr bwMode="auto">
            <a:xfrm>
              <a:off x="2079" y="906"/>
              <a:ext cx="48" cy="5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1" name="Oval 100"/>
            <p:cNvSpPr>
              <a:spLocks noChangeArrowheads="1"/>
            </p:cNvSpPr>
            <p:nvPr userDrawn="1"/>
          </p:nvSpPr>
          <p:spPr bwMode="auto">
            <a:xfrm>
              <a:off x="1970" y="918"/>
              <a:ext cx="48" cy="5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" name="Oval 101"/>
            <p:cNvSpPr>
              <a:spLocks noChangeArrowheads="1"/>
            </p:cNvSpPr>
            <p:nvPr userDrawn="1"/>
          </p:nvSpPr>
          <p:spPr bwMode="auto">
            <a:xfrm>
              <a:off x="2079" y="915"/>
              <a:ext cx="39" cy="38"/>
            </a:xfrm>
            <a:prstGeom prst="ellipse">
              <a:avLst/>
            </a:prstGeom>
            <a:solidFill>
              <a:srgbClr val="4C302F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" name="Oval 102"/>
            <p:cNvSpPr>
              <a:spLocks noChangeArrowheads="1"/>
            </p:cNvSpPr>
            <p:nvPr userDrawn="1"/>
          </p:nvSpPr>
          <p:spPr bwMode="auto">
            <a:xfrm>
              <a:off x="1970" y="926"/>
              <a:ext cx="40" cy="39"/>
            </a:xfrm>
            <a:prstGeom prst="ellipse">
              <a:avLst/>
            </a:prstGeom>
            <a:solidFill>
              <a:srgbClr val="4C302F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" name="Freeform 103"/>
            <p:cNvSpPr/>
            <p:nvPr userDrawn="1"/>
          </p:nvSpPr>
          <p:spPr bwMode="auto">
            <a:xfrm>
              <a:off x="2026" y="946"/>
              <a:ext cx="48" cy="36"/>
            </a:xfrm>
            <a:custGeom>
              <a:avLst/>
              <a:gdLst>
                <a:gd name="T0" fmla="*/ 11 w 49"/>
                <a:gd name="T1" fmla="*/ 10 h 36"/>
                <a:gd name="T2" fmla="*/ 45 w 49"/>
                <a:gd name="T3" fmla="*/ 12 h 36"/>
                <a:gd name="T4" fmla="*/ 40 w 49"/>
                <a:gd name="T5" fmla="*/ 24 h 36"/>
                <a:gd name="T6" fmla="*/ 28 w 49"/>
                <a:gd name="T7" fmla="*/ 36 h 36"/>
                <a:gd name="T8" fmla="*/ 22 w 49"/>
                <a:gd name="T9" fmla="*/ 33 h 36"/>
                <a:gd name="T10" fmla="*/ 11 w 49"/>
                <a:gd name="T11" fmla="*/ 1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36">
                  <a:moveTo>
                    <a:pt x="11" y="10"/>
                  </a:moveTo>
                  <a:cubicBezTo>
                    <a:pt x="11" y="10"/>
                    <a:pt x="36" y="0"/>
                    <a:pt x="47" y="12"/>
                  </a:cubicBezTo>
                  <a:cubicBezTo>
                    <a:pt x="47" y="12"/>
                    <a:pt x="49" y="16"/>
                    <a:pt x="42" y="24"/>
                  </a:cubicBezTo>
                  <a:cubicBezTo>
                    <a:pt x="42" y="24"/>
                    <a:pt x="32" y="36"/>
                    <a:pt x="30" y="36"/>
                  </a:cubicBezTo>
                  <a:cubicBezTo>
                    <a:pt x="30" y="36"/>
                    <a:pt x="24" y="36"/>
                    <a:pt x="22" y="33"/>
                  </a:cubicBezTo>
                  <a:cubicBezTo>
                    <a:pt x="22" y="33"/>
                    <a:pt x="0" y="17"/>
                    <a:pt x="11" y="10"/>
                  </a:cubicBezTo>
                  <a:close/>
                </a:path>
              </a:pathLst>
            </a:custGeom>
            <a:solidFill>
              <a:srgbClr val="4C302F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5" name="Freeform 104"/>
            <p:cNvSpPr/>
            <p:nvPr userDrawn="1"/>
          </p:nvSpPr>
          <p:spPr bwMode="auto">
            <a:xfrm>
              <a:off x="2035" y="986"/>
              <a:ext cx="40" cy="24"/>
            </a:xfrm>
            <a:custGeom>
              <a:avLst/>
              <a:gdLst>
                <a:gd name="T0" fmla="*/ 0 w 41"/>
                <a:gd name="T1" fmla="*/ 6 h 24"/>
                <a:gd name="T2" fmla="*/ 7 w 41"/>
                <a:gd name="T3" fmla="*/ 2 h 24"/>
                <a:gd name="T4" fmla="*/ 20 w 41"/>
                <a:gd name="T5" fmla="*/ 12 h 24"/>
                <a:gd name="T6" fmla="*/ 33 w 41"/>
                <a:gd name="T7" fmla="*/ 2 h 24"/>
                <a:gd name="T8" fmla="*/ 38 w 41"/>
                <a:gd name="T9" fmla="*/ 6 h 24"/>
                <a:gd name="T10" fmla="*/ 15 w 41"/>
                <a:gd name="T11" fmla="*/ 19 h 24"/>
                <a:gd name="T12" fmla="*/ 0 w 41"/>
                <a:gd name="T13" fmla="*/ 6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24">
                  <a:moveTo>
                    <a:pt x="0" y="6"/>
                  </a:moveTo>
                  <a:cubicBezTo>
                    <a:pt x="0" y="6"/>
                    <a:pt x="1" y="0"/>
                    <a:pt x="7" y="2"/>
                  </a:cubicBezTo>
                  <a:cubicBezTo>
                    <a:pt x="7" y="2"/>
                    <a:pt x="11" y="14"/>
                    <a:pt x="21" y="12"/>
                  </a:cubicBezTo>
                  <a:cubicBezTo>
                    <a:pt x="21" y="12"/>
                    <a:pt x="30" y="11"/>
                    <a:pt x="35" y="2"/>
                  </a:cubicBezTo>
                  <a:cubicBezTo>
                    <a:pt x="35" y="2"/>
                    <a:pt x="41" y="0"/>
                    <a:pt x="40" y="6"/>
                  </a:cubicBezTo>
                  <a:cubicBezTo>
                    <a:pt x="40" y="6"/>
                    <a:pt x="29" y="24"/>
                    <a:pt x="15" y="19"/>
                  </a:cubicBezTo>
                  <a:cubicBezTo>
                    <a:pt x="15" y="19"/>
                    <a:pt x="1" y="14"/>
                    <a:pt x="0" y="6"/>
                  </a:cubicBezTo>
                  <a:close/>
                </a:path>
              </a:pathLst>
            </a:custGeom>
            <a:solidFill>
              <a:srgbClr val="4C302F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6" name="Freeform 105"/>
            <p:cNvSpPr/>
            <p:nvPr userDrawn="1"/>
          </p:nvSpPr>
          <p:spPr bwMode="auto">
            <a:xfrm>
              <a:off x="1781" y="1696"/>
              <a:ext cx="90" cy="25"/>
            </a:xfrm>
            <a:custGeom>
              <a:avLst/>
              <a:gdLst>
                <a:gd name="T0" fmla="*/ 5 w 90"/>
                <a:gd name="T1" fmla="*/ 16 h 25"/>
                <a:gd name="T2" fmla="*/ 68 w 90"/>
                <a:gd name="T3" fmla="*/ 25 h 25"/>
                <a:gd name="T4" fmla="*/ 90 w 90"/>
                <a:gd name="T5" fmla="*/ 5 h 25"/>
                <a:gd name="T6" fmla="*/ 88 w 90"/>
                <a:gd name="T7" fmla="*/ 0 h 25"/>
                <a:gd name="T8" fmla="*/ 67 w 90"/>
                <a:gd name="T9" fmla="*/ 20 h 25"/>
                <a:gd name="T10" fmla="*/ 0 w 90"/>
                <a:gd name="T11" fmla="*/ 10 h 25"/>
                <a:gd name="T12" fmla="*/ 5 w 90"/>
                <a:gd name="T13" fmla="*/ 16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25">
                  <a:moveTo>
                    <a:pt x="5" y="16"/>
                  </a:moveTo>
                  <a:lnTo>
                    <a:pt x="68" y="25"/>
                  </a:lnTo>
                  <a:lnTo>
                    <a:pt x="90" y="5"/>
                  </a:lnTo>
                  <a:lnTo>
                    <a:pt x="88" y="0"/>
                  </a:lnTo>
                  <a:lnTo>
                    <a:pt x="67" y="20"/>
                  </a:lnTo>
                  <a:lnTo>
                    <a:pt x="0" y="10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9D5540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7" name="Freeform 106"/>
            <p:cNvSpPr/>
            <p:nvPr userDrawn="1"/>
          </p:nvSpPr>
          <p:spPr bwMode="auto">
            <a:xfrm>
              <a:off x="1779" y="1657"/>
              <a:ext cx="85" cy="14"/>
            </a:xfrm>
            <a:custGeom>
              <a:avLst/>
              <a:gdLst>
                <a:gd name="T0" fmla="*/ 1 w 85"/>
                <a:gd name="T1" fmla="*/ 0 h 14"/>
                <a:gd name="T2" fmla="*/ 84 w 85"/>
                <a:gd name="T3" fmla="*/ 9 h 14"/>
                <a:gd name="T4" fmla="*/ 85 w 85"/>
                <a:gd name="T5" fmla="*/ 14 h 14"/>
                <a:gd name="T6" fmla="*/ 0 w 85"/>
                <a:gd name="T7" fmla="*/ 4 h 14"/>
                <a:gd name="T8" fmla="*/ 1 w 85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14">
                  <a:moveTo>
                    <a:pt x="1" y="0"/>
                  </a:moveTo>
                  <a:lnTo>
                    <a:pt x="84" y="9"/>
                  </a:lnTo>
                  <a:lnTo>
                    <a:pt x="85" y="1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D5540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8" name="Freeform 107"/>
            <p:cNvSpPr/>
            <p:nvPr userDrawn="1"/>
          </p:nvSpPr>
          <p:spPr bwMode="auto">
            <a:xfrm>
              <a:off x="1783" y="1517"/>
              <a:ext cx="131" cy="52"/>
            </a:xfrm>
            <a:custGeom>
              <a:avLst/>
              <a:gdLst>
                <a:gd name="T0" fmla="*/ 108 w 131"/>
                <a:gd name="T1" fmla="*/ 1 h 52"/>
                <a:gd name="T2" fmla="*/ 0 w 131"/>
                <a:gd name="T3" fmla="*/ 52 h 52"/>
                <a:gd name="T4" fmla="*/ 131 w 131"/>
                <a:gd name="T5" fmla="*/ 47 h 52"/>
                <a:gd name="T6" fmla="*/ 106 w 131"/>
                <a:gd name="T7" fmla="*/ 0 h 52"/>
                <a:gd name="T8" fmla="*/ 108 w 131"/>
                <a:gd name="T9" fmla="*/ 1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1" h="52">
                  <a:moveTo>
                    <a:pt x="108" y="1"/>
                  </a:moveTo>
                  <a:lnTo>
                    <a:pt x="0" y="52"/>
                  </a:lnTo>
                  <a:lnTo>
                    <a:pt x="131" y="47"/>
                  </a:lnTo>
                  <a:lnTo>
                    <a:pt x="106" y="0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A1513E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9" name="Freeform 108"/>
            <p:cNvSpPr/>
            <p:nvPr userDrawn="1"/>
          </p:nvSpPr>
          <p:spPr bwMode="auto">
            <a:xfrm>
              <a:off x="1783" y="1517"/>
              <a:ext cx="131" cy="52"/>
            </a:xfrm>
            <a:custGeom>
              <a:avLst/>
              <a:gdLst>
                <a:gd name="T0" fmla="*/ 108 w 131"/>
                <a:gd name="T1" fmla="*/ 1 h 52"/>
                <a:gd name="T2" fmla="*/ 0 w 131"/>
                <a:gd name="T3" fmla="*/ 52 h 52"/>
                <a:gd name="T4" fmla="*/ 131 w 131"/>
                <a:gd name="T5" fmla="*/ 47 h 52"/>
                <a:gd name="T6" fmla="*/ 106 w 131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1" h="52">
                  <a:moveTo>
                    <a:pt x="108" y="1"/>
                  </a:moveTo>
                  <a:lnTo>
                    <a:pt x="0" y="52"/>
                  </a:lnTo>
                  <a:lnTo>
                    <a:pt x="131" y="47"/>
                  </a:lnTo>
                  <a:lnTo>
                    <a:pt x="106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10" name="Freeform 109"/>
            <p:cNvSpPr/>
            <p:nvPr userDrawn="1"/>
          </p:nvSpPr>
          <p:spPr bwMode="auto">
            <a:xfrm>
              <a:off x="1854" y="1559"/>
              <a:ext cx="108" cy="195"/>
            </a:xfrm>
            <a:custGeom>
              <a:avLst/>
              <a:gdLst>
                <a:gd name="T0" fmla="*/ 108 w 108"/>
                <a:gd name="T1" fmla="*/ 11 h 196"/>
                <a:gd name="T2" fmla="*/ 11 w 108"/>
                <a:gd name="T3" fmla="*/ 76 h 196"/>
                <a:gd name="T4" fmla="*/ 35 w 108"/>
                <a:gd name="T5" fmla="*/ 176 h 196"/>
                <a:gd name="T6" fmla="*/ 36 w 108"/>
                <a:gd name="T7" fmla="*/ 194 h 196"/>
                <a:gd name="T8" fmla="*/ 44 w 108"/>
                <a:gd name="T9" fmla="*/ 190 h 196"/>
                <a:gd name="T10" fmla="*/ 69 w 108"/>
                <a:gd name="T11" fmla="*/ 137 h 196"/>
                <a:gd name="T12" fmla="*/ 108 w 108"/>
                <a:gd name="T13" fmla="*/ 11 h 1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" h="196">
                  <a:moveTo>
                    <a:pt x="108" y="11"/>
                  </a:moveTo>
                  <a:cubicBezTo>
                    <a:pt x="108" y="11"/>
                    <a:pt x="30" y="0"/>
                    <a:pt x="11" y="76"/>
                  </a:cubicBezTo>
                  <a:cubicBezTo>
                    <a:pt x="11" y="76"/>
                    <a:pt x="0" y="134"/>
                    <a:pt x="35" y="178"/>
                  </a:cubicBezTo>
                  <a:cubicBezTo>
                    <a:pt x="35" y="178"/>
                    <a:pt x="37" y="192"/>
                    <a:pt x="36" y="196"/>
                  </a:cubicBezTo>
                  <a:cubicBezTo>
                    <a:pt x="44" y="192"/>
                    <a:pt x="44" y="192"/>
                    <a:pt x="44" y="192"/>
                  </a:cubicBezTo>
                  <a:cubicBezTo>
                    <a:pt x="69" y="139"/>
                    <a:pt x="69" y="139"/>
                    <a:pt x="69" y="139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E9ADAE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11" name="Oval 110"/>
            <p:cNvSpPr>
              <a:spLocks noChangeArrowheads="1"/>
            </p:cNvSpPr>
            <p:nvPr userDrawn="1"/>
          </p:nvSpPr>
          <p:spPr bwMode="auto">
            <a:xfrm>
              <a:off x="1891" y="1453"/>
              <a:ext cx="132" cy="131"/>
            </a:xfrm>
            <a:prstGeom prst="ellipse">
              <a:avLst/>
            </a:prstGeom>
            <a:solidFill>
              <a:srgbClr val="4C302F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" name="Freeform 111"/>
            <p:cNvSpPr/>
            <p:nvPr userDrawn="1"/>
          </p:nvSpPr>
          <p:spPr bwMode="auto">
            <a:xfrm>
              <a:off x="1914" y="1566"/>
              <a:ext cx="102" cy="232"/>
            </a:xfrm>
            <a:custGeom>
              <a:avLst/>
              <a:gdLst>
                <a:gd name="T0" fmla="*/ 84 w 102"/>
                <a:gd name="T1" fmla="*/ 0 h 233"/>
                <a:gd name="T2" fmla="*/ 91 w 102"/>
                <a:gd name="T3" fmla="*/ 111 h 233"/>
                <a:gd name="T4" fmla="*/ 94 w 102"/>
                <a:gd name="T5" fmla="*/ 231 h 233"/>
                <a:gd name="T6" fmla="*/ 0 w 102"/>
                <a:gd name="T7" fmla="*/ 108 h 233"/>
                <a:gd name="T8" fmla="*/ 84 w 102"/>
                <a:gd name="T9" fmla="*/ 0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" h="233">
                  <a:moveTo>
                    <a:pt x="84" y="0"/>
                  </a:moveTo>
                  <a:cubicBezTo>
                    <a:pt x="84" y="0"/>
                    <a:pt x="102" y="49"/>
                    <a:pt x="91" y="111"/>
                  </a:cubicBezTo>
                  <a:cubicBezTo>
                    <a:pt x="91" y="111"/>
                    <a:pt x="84" y="224"/>
                    <a:pt x="94" y="233"/>
                  </a:cubicBezTo>
                  <a:cubicBezTo>
                    <a:pt x="94" y="233"/>
                    <a:pt x="0" y="207"/>
                    <a:pt x="0" y="108"/>
                  </a:cubicBezTo>
                  <a:cubicBezTo>
                    <a:pt x="0" y="108"/>
                    <a:pt x="6" y="19"/>
                    <a:pt x="84" y="0"/>
                  </a:cubicBezTo>
                  <a:close/>
                </a:path>
              </a:pathLst>
            </a:custGeom>
            <a:solidFill>
              <a:srgbClr val="4C302F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13" name="Oval 112"/>
            <p:cNvSpPr>
              <a:spLocks noChangeArrowheads="1"/>
            </p:cNvSpPr>
            <p:nvPr userDrawn="1"/>
          </p:nvSpPr>
          <p:spPr bwMode="auto">
            <a:xfrm>
              <a:off x="1907" y="1483"/>
              <a:ext cx="68" cy="6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4" name="Oval 113"/>
            <p:cNvSpPr>
              <a:spLocks noChangeArrowheads="1"/>
            </p:cNvSpPr>
            <p:nvPr userDrawn="1"/>
          </p:nvSpPr>
          <p:spPr bwMode="auto">
            <a:xfrm>
              <a:off x="1907" y="1493"/>
              <a:ext cx="52" cy="52"/>
            </a:xfrm>
            <a:prstGeom prst="ellipse">
              <a:avLst/>
            </a:prstGeom>
            <a:solidFill>
              <a:srgbClr val="4C302F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5" name="Freeform 114"/>
            <p:cNvSpPr/>
            <p:nvPr userDrawn="1"/>
          </p:nvSpPr>
          <p:spPr bwMode="auto">
            <a:xfrm>
              <a:off x="1785" y="1547"/>
              <a:ext cx="129" cy="20"/>
            </a:xfrm>
            <a:custGeom>
              <a:avLst/>
              <a:gdLst>
                <a:gd name="T0" fmla="*/ 117 w 129"/>
                <a:gd name="T1" fmla="*/ 0 h 20"/>
                <a:gd name="T2" fmla="*/ 0 w 129"/>
                <a:gd name="T3" fmla="*/ 20 h 20"/>
                <a:gd name="T4" fmla="*/ 129 w 129"/>
                <a:gd name="T5" fmla="*/ 17 h 20"/>
                <a:gd name="T6" fmla="*/ 117 w 129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" h="20">
                  <a:moveTo>
                    <a:pt x="117" y="0"/>
                  </a:moveTo>
                  <a:lnTo>
                    <a:pt x="0" y="20"/>
                  </a:lnTo>
                  <a:lnTo>
                    <a:pt x="129" y="17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4C302F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16" name="Freeform 115"/>
            <p:cNvSpPr/>
            <p:nvPr userDrawn="1"/>
          </p:nvSpPr>
          <p:spPr bwMode="auto">
            <a:xfrm>
              <a:off x="1878" y="1750"/>
              <a:ext cx="60" cy="111"/>
            </a:xfrm>
            <a:custGeom>
              <a:avLst/>
              <a:gdLst>
                <a:gd name="T0" fmla="*/ 12 w 60"/>
                <a:gd name="T1" fmla="*/ 4 h 111"/>
                <a:gd name="T2" fmla="*/ 0 w 60"/>
                <a:gd name="T3" fmla="*/ 111 h 111"/>
                <a:gd name="T4" fmla="*/ 60 w 60"/>
                <a:gd name="T5" fmla="*/ 88 h 111"/>
                <a:gd name="T6" fmla="*/ 20 w 60"/>
                <a:gd name="T7" fmla="*/ 6 h 111"/>
                <a:gd name="T8" fmla="*/ 20 w 60"/>
                <a:gd name="T9" fmla="*/ 0 h 111"/>
                <a:gd name="T10" fmla="*/ 12 w 60"/>
                <a:gd name="T11" fmla="*/ 4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111">
                  <a:moveTo>
                    <a:pt x="12" y="4"/>
                  </a:moveTo>
                  <a:lnTo>
                    <a:pt x="0" y="111"/>
                  </a:lnTo>
                  <a:lnTo>
                    <a:pt x="60" y="88"/>
                  </a:lnTo>
                  <a:lnTo>
                    <a:pt x="20" y="6"/>
                  </a:lnTo>
                  <a:lnTo>
                    <a:pt x="20" y="0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9D5540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17" name="Freeform 116"/>
            <p:cNvSpPr/>
            <p:nvPr userDrawn="1"/>
          </p:nvSpPr>
          <p:spPr bwMode="auto">
            <a:xfrm>
              <a:off x="1176" y="631"/>
              <a:ext cx="555" cy="690"/>
            </a:xfrm>
            <a:custGeom>
              <a:avLst/>
              <a:gdLst>
                <a:gd name="T0" fmla="*/ 511 w 558"/>
                <a:gd name="T1" fmla="*/ 12 h 694"/>
                <a:gd name="T2" fmla="*/ 446 w 558"/>
                <a:gd name="T3" fmla="*/ 35 h 694"/>
                <a:gd name="T4" fmla="*/ 444 w 558"/>
                <a:gd name="T5" fmla="*/ 63 h 694"/>
                <a:gd name="T6" fmla="*/ 443 w 558"/>
                <a:gd name="T7" fmla="*/ 63 h 694"/>
                <a:gd name="T8" fmla="*/ 242 w 558"/>
                <a:gd name="T9" fmla="*/ 68 h 694"/>
                <a:gd name="T10" fmla="*/ 244 w 558"/>
                <a:gd name="T11" fmla="*/ 56 h 694"/>
                <a:gd name="T12" fmla="*/ 194 w 558"/>
                <a:gd name="T13" fmla="*/ 9 h 694"/>
                <a:gd name="T14" fmla="*/ 143 w 558"/>
                <a:gd name="T15" fmla="*/ 56 h 694"/>
                <a:gd name="T16" fmla="*/ 194 w 558"/>
                <a:gd name="T17" fmla="*/ 100 h 694"/>
                <a:gd name="T18" fmla="*/ 197 w 558"/>
                <a:gd name="T19" fmla="*/ 100 h 694"/>
                <a:gd name="T20" fmla="*/ 191 w 558"/>
                <a:gd name="T21" fmla="*/ 107 h 694"/>
                <a:gd name="T22" fmla="*/ 228 w 558"/>
                <a:gd name="T23" fmla="*/ 326 h 694"/>
                <a:gd name="T24" fmla="*/ 215 w 558"/>
                <a:gd name="T25" fmla="*/ 368 h 694"/>
                <a:gd name="T26" fmla="*/ 164 w 558"/>
                <a:gd name="T27" fmla="*/ 320 h 694"/>
                <a:gd name="T28" fmla="*/ 139 w 558"/>
                <a:gd name="T29" fmla="*/ 259 h 694"/>
                <a:gd name="T30" fmla="*/ 134 w 558"/>
                <a:gd name="T31" fmla="*/ 238 h 694"/>
                <a:gd name="T32" fmla="*/ 114 w 558"/>
                <a:gd name="T33" fmla="*/ 256 h 694"/>
                <a:gd name="T34" fmla="*/ 25 w 558"/>
                <a:gd name="T35" fmla="*/ 240 h 694"/>
                <a:gd name="T36" fmla="*/ 86 w 558"/>
                <a:gd name="T37" fmla="*/ 322 h 694"/>
                <a:gd name="T38" fmla="*/ 195 w 558"/>
                <a:gd name="T39" fmla="*/ 451 h 694"/>
                <a:gd name="T40" fmla="*/ 190 w 558"/>
                <a:gd name="T41" fmla="*/ 491 h 694"/>
                <a:gd name="T42" fmla="*/ 179 w 558"/>
                <a:gd name="T43" fmla="*/ 497 h 694"/>
                <a:gd name="T44" fmla="*/ 159 w 558"/>
                <a:gd name="T45" fmla="*/ 464 h 694"/>
                <a:gd name="T46" fmla="*/ 109 w 558"/>
                <a:gd name="T47" fmla="*/ 494 h 694"/>
                <a:gd name="T48" fmla="*/ 91 w 558"/>
                <a:gd name="T49" fmla="*/ 481 h 694"/>
                <a:gd name="T50" fmla="*/ 76 w 558"/>
                <a:gd name="T51" fmla="*/ 421 h 694"/>
                <a:gd name="T52" fmla="*/ 18 w 558"/>
                <a:gd name="T53" fmla="*/ 409 h 694"/>
                <a:gd name="T54" fmla="*/ 3 w 558"/>
                <a:gd name="T55" fmla="*/ 482 h 694"/>
                <a:gd name="T56" fmla="*/ 50 w 558"/>
                <a:gd name="T57" fmla="*/ 536 h 694"/>
                <a:gd name="T58" fmla="*/ 169 w 558"/>
                <a:gd name="T59" fmla="*/ 607 h 694"/>
                <a:gd name="T60" fmla="*/ 241 w 558"/>
                <a:gd name="T61" fmla="*/ 647 h 694"/>
                <a:gd name="T62" fmla="*/ 378 w 558"/>
                <a:gd name="T63" fmla="*/ 643 h 694"/>
                <a:gd name="T64" fmla="*/ 366 w 558"/>
                <a:gd name="T65" fmla="*/ 601 h 694"/>
                <a:gd name="T66" fmla="*/ 368 w 558"/>
                <a:gd name="T67" fmla="*/ 589 h 694"/>
                <a:gd name="T68" fmla="*/ 339 w 558"/>
                <a:gd name="T69" fmla="*/ 586 h 694"/>
                <a:gd name="T70" fmla="*/ 336 w 558"/>
                <a:gd name="T71" fmla="*/ 571 h 694"/>
                <a:gd name="T72" fmla="*/ 372 w 558"/>
                <a:gd name="T73" fmla="*/ 544 h 694"/>
                <a:gd name="T74" fmla="*/ 426 w 558"/>
                <a:gd name="T75" fmla="*/ 389 h 694"/>
                <a:gd name="T76" fmla="*/ 435 w 558"/>
                <a:gd name="T77" fmla="*/ 390 h 694"/>
                <a:gd name="T78" fmla="*/ 394 w 558"/>
                <a:gd name="T79" fmla="*/ 544 h 694"/>
                <a:gd name="T80" fmla="*/ 353 w 558"/>
                <a:gd name="T81" fmla="*/ 572 h 694"/>
                <a:gd name="T82" fmla="*/ 378 w 558"/>
                <a:gd name="T83" fmla="*/ 579 h 694"/>
                <a:gd name="T84" fmla="*/ 385 w 558"/>
                <a:gd name="T85" fmla="*/ 590 h 694"/>
                <a:gd name="T86" fmla="*/ 390 w 558"/>
                <a:gd name="T87" fmla="*/ 638 h 694"/>
                <a:gd name="T88" fmla="*/ 484 w 558"/>
                <a:gd name="T89" fmla="*/ 421 h 694"/>
                <a:gd name="T90" fmla="*/ 456 w 558"/>
                <a:gd name="T91" fmla="*/ 327 h 694"/>
                <a:gd name="T92" fmla="*/ 486 w 558"/>
                <a:gd name="T93" fmla="*/ 102 h 694"/>
                <a:gd name="T94" fmla="*/ 540 w 558"/>
                <a:gd name="T95" fmla="*/ 76 h 694"/>
                <a:gd name="T96" fmla="*/ 511 w 558"/>
                <a:gd name="T97" fmla="*/ 12 h 6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8" h="694">
                  <a:moveTo>
                    <a:pt x="517" y="12"/>
                  </a:moveTo>
                  <a:cubicBezTo>
                    <a:pt x="491" y="0"/>
                    <a:pt x="461" y="11"/>
                    <a:pt x="450" y="35"/>
                  </a:cubicBezTo>
                  <a:cubicBezTo>
                    <a:pt x="447" y="44"/>
                    <a:pt x="446" y="54"/>
                    <a:pt x="448" y="63"/>
                  </a:cubicBezTo>
                  <a:cubicBezTo>
                    <a:pt x="448" y="63"/>
                    <a:pt x="447" y="63"/>
                    <a:pt x="447" y="63"/>
                  </a:cubicBezTo>
                  <a:cubicBezTo>
                    <a:pt x="356" y="25"/>
                    <a:pt x="287" y="44"/>
                    <a:pt x="244" y="68"/>
                  </a:cubicBezTo>
                  <a:cubicBezTo>
                    <a:pt x="245" y="64"/>
                    <a:pt x="246" y="60"/>
                    <a:pt x="246" y="56"/>
                  </a:cubicBezTo>
                  <a:cubicBezTo>
                    <a:pt x="246" y="30"/>
                    <a:pt x="223" y="9"/>
                    <a:pt x="196" y="9"/>
                  </a:cubicBezTo>
                  <a:cubicBezTo>
                    <a:pt x="168" y="9"/>
                    <a:pt x="145" y="30"/>
                    <a:pt x="145" y="56"/>
                  </a:cubicBezTo>
                  <a:cubicBezTo>
                    <a:pt x="145" y="82"/>
                    <a:pt x="168" y="102"/>
                    <a:pt x="196" y="102"/>
                  </a:cubicBezTo>
                  <a:cubicBezTo>
                    <a:pt x="197" y="102"/>
                    <a:pt x="198" y="102"/>
                    <a:pt x="199" y="102"/>
                  </a:cubicBezTo>
                  <a:cubicBezTo>
                    <a:pt x="195" y="106"/>
                    <a:pt x="193" y="109"/>
                    <a:pt x="193" y="109"/>
                  </a:cubicBezTo>
                  <a:cubicBezTo>
                    <a:pt x="114" y="225"/>
                    <a:pt x="230" y="330"/>
                    <a:pt x="230" y="330"/>
                  </a:cubicBezTo>
                  <a:cubicBezTo>
                    <a:pt x="217" y="372"/>
                    <a:pt x="217" y="372"/>
                    <a:pt x="217" y="372"/>
                  </a:cubicBezTo>
                  <a:cubicBezTo>
                    <a:pt x="166" y="324"/>
                    <a:pt x="166" y="324"/>
                    <a:pt x="166" y="324"/>
                  </a:cubicBezTo>
                  <a:cubicBezTo>
                    <a:pt x="151" y="321"/>
                    <a:pt x="141" y="263"/>
                    <a:pt x="141" y="263"/>
                  </a:cubicBezTo>
                  <a:cubicBezTo>
                    <a:pt x="143" y="241"/>
                    <a:pt x="136" y="240"/>
                    <a:pt x="136" y="240"/>
                  </a:cubicBezTo>
                  <a:cubicBezTo>
                    <a:pt x="121" y="228"/>
                    <a:pt x="116" y="258"/>
                    <a:pt x="116" y="258"/>
                  </a:cubicBezTo>
                  <a:cubicBezTo>
                    <a:pt x="62" y="206"/>
                    <a:pt x="25" y="242"/>
                    <a:pt x="25" y="242"/>
                  </a:cubicBezTo>
                  <a:cubicBezTo>
                    <a:pt x="0" y="291"/>
                    <a:pt x="86" y="326"/>
                    <a:pt x="86" y="326"/>
                  </a:cubicBezTo>
                  <a:cubicBezTo>
                    <a:pt x="107" y="331"/>
                    <a:pt x="197" y="457"/>
                    <a:pt x="197" y="457"/>
                  </a:cubicBezTo>
                  <a:cubicBezTo>
                    <a:pt x="192" y="497"/>
                    <a:pt x="192" y="497"/>
                    <a:pt x="192" y="497"/>
                  </a:cubicBezTo>
                  <a:cubicBezTo>
                    <a:pt x="190" y="511"/>
                    <a:pt x="181" y="503"/>
                    <a:pt x="181" y="503"/>
                  </a:cubicBezTo>
                  <a:cubicBezTo>
                    <a:pt x="178" y="486"/>
                    <a:pt x="161" y="470"/>
                    <a:pt x="161" y="470"/>
                  </a:cubicBezTo>
                  <a:cubicBezTo>
                    <a:pt x="126" y="452"/>
                    <a:pt x="111" y="500"/>
                    <a:pt x="111" y="500"/>
                  </a:cubicBezTo>
                  <a:cubicBezTo>
                    <a:pt x="91" y="487"/>
                    <a:pt x="91" y="487"/>
                    <a:pt x="91" y="487"/>
                  </a:cubicBezTo>
                  <a:cubicBezTo>
                    <a:pt x="90" y="465"/>
                    <a:pt x="76" y="425"/>
                    <a:pt x="76" y="425"/>
                  </a:cubicBezTo>
                  <a:cubicBezTo>
                    <a:pt x="49" y="375"/>
                    <a:pt x="18" y="413"/>
                    <a:pt x="18" y="413"/>
                  </a:cubicBezTo>
                  <a:cubicBezTo>
                    <a:pt x="1" y="434"/>
                    <a:pt x="4" y="462"/>
                    <a:pt x="3" y="488"/>
                  </a:cubicBezTo>
                  <a:cubicBezTo>
                    <a:pt x="1" y="522"/>
                    <a:pt x="25" y="527"/>
                    <a:pt x="50" y="542"/>
                  </a:cubicBezTo>
                  <a:cubicBezTo>
                    <a:pt x="90" y="567"/>
                    <a:pt x="129" y="593"/>
                    <a:pt x="171" y="615"/>
                  </a:cubicBezTo>
                  <a:cubicBezTo>
                    <a:pt x="197" y="629"/>
                    <a:pt x="220" y="642"/>
                    <a:pt x="243" y="655"/>
                  </a:cubicBezTo>
                  <a:cubicBezTo>
                    <a:pt x="305" y="694"/>
                    <a:pt x="382" y="651"/>
                    <a:pt x="382" y="651"/>
                  </a:cubicBezTo>
                  <a:cubicBezTo>
                    <a:pt x="361" y="647"/>
                    <a:pt x="370" y="607"/>
                    <a:pt x="370" y="607"/>
                  </a:cubicBezTo>
                  <a:cubicBezTo>
                    <a:pt x="382" y="599"/>
                    <a:pt x="372" y="595"/>
                    <a:pt x="372" y="595"/>
                  </a:cubicBezTo>
                  <a:cubicBezTo>
                    <a:pt x="343" y="592"/>
                    <a:pt x="343" y="592"/>
                    <a:pt x="343" y="592"/>
                  </a:cubicBezTo>
                  <a:cubicBezTo>
                    <a:pt x="335" y="589"/>
                    <a:pt x="340" y="577"/>
                    <a:pt x="340" y="577"/>
                  </a:cubicBezTo>
                  <a:cubicBezTo>
                    <a:pt x="376" y="550"/>
                    <a:pt x="376" y="550"/>
                    <a:pt x="376" y="550"/>
                  </a:cubicBezTo>
                  <a:cubicBezTo>
                    <a:pt x="386" y="560"/>
                    <a:pt x="430" y="393"/>
                    <a:pt x="430" y="393"/>
                  </a:cubicBezTo>
                  <a:cubicBezTo>
                    <a:pt x="436" y="386"/>
                    <a:pt x="439" y="394"/>
                    <a:pt x="439" y="394"/>
                  </a:cubicBezTo>
                  <a:cubicBezTo>
                    <a:pt x="438" y="406"/>
                    <a:pt x="398" y="550"/>
                    <a:pt x="398" y="550"/>
                  </a:cubicBezTo>
                  <a:cubicBezTo>
                    <a:pt x="357" y="578"/>
                    <a:pt x="357" y="578"/>
                    <a:pt x="357" y="578"/>
                  </a:cubicBezTo>
                  <a:cubicBezTo>
                    <a:pt x="341" y="595"/>
                    <a:pt x="382" y="585"/>
                    <a:pt x="382" y="585"/>
                  </a:cubicBezTo>
                  <a:cubicBezTo>
                    <a:pt x="397" y="586"/>
                    <a:pt x="389" y="596"/>
                    <a:pt x="389" y="596"/>
                  </a:cubicBezTo>
                  <a:cubicBezTo>
                    <a:pt x="363" y="643"/>
                    <a:pt x="394" y="646"/>
                    <a:pt x="394" y="646"/>
                  </a:cubicBezTo>
                  <a:cubicBezTo>
                    <a:pt x="435" y="648"/>
                    <a:pt x="490" y="425"/>
                    <a:pt x="490" y="425"/>
                  </a:cubicBezTo>
                  <a:cubicBezTo>
                    <a:pt x="487" y="358"/>
                    <a:pt x="460" y="331"/>
                    <a:pt x="460" y="331"/>
                  </a:cubicBezTo>
                  <a:cubicBezTo>
                    <a:pt x="558" y="228"/>
                    <a:pt x="528" y="149"/>
                    <a:pt x="492" y="104"/>
                  </a:cubicBezTo>
                  <a:cubicBezTo>
                    <a:pt x="514" y="108"/>
                    <a:pt x="537" y="97"/>
                    <a:pt x="546" y="76"/>
                  </a:cubicBezTo>
                  <a:cubicBezTo>
                    <a:pt x="556" y="52"/>
                    <a:pt x="543" y="23"/>
                    <a:pt x="517" y="12"/>
                  </a:cubicBezTo>
                  <a:close/>
                </a:path>
              </a:pathLst>
            </a:custGeom>
            <a:solidFill>
              <a:srgbClr val="4C302F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18" name="Oval 117"/>
            <p:cNvSpPr>
              <a:spLocks noChangeArrowheads="1"/>
            </p:cNvSpPr>
            <p:nvPr userDrawn="1"/>
          </p:nvSpPr>
          <p:spPr bwMode="auto">
            <a:xfrm>
              <a:off x="1343" y="659"/>
              <a:ext cx="56" cy="56"/>
            </a:xfrm>
            <a:prstGeom prst="ellipse">
              <a:avLst/>
            </a:prstGeom>
            <a:solidFill>
              <a:srgbClr val="EFB7AF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9" name="Oval 118"/>
            <p:cNvSpPr>
              <a:spLocks noChangeArrowheads="1"/>
            </p:cNvSpPr>
            <p:nvPr userDrawn="1"/>
          </p:nvSpPr>
          <p:spPr bwMode="auto">
            <a:xfrm>
              <a:off x="1640" y="659"/>
              <a:ext cx="56" cy="56"/>
            </a:xfrm>
            <a:prstGeom prst="ellipse">
              <a:avLst/>
            </a:prstGeom>
            <a:solidFill>
              <a:srgbClr val="EFB7AF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0" name="Oval 119"/>
            <p:cNvSpPr>
              <a:spLocks noChangeArrowheads="1"/>
            </p:cNvSpPr>
            <p:nvPr userDrawn="1"/>
          </p:nvSpPr>
          <p:spPr bwMode="auto">
            <a:xfrm>
              <a:off x="1407" y="729"/>
              <a:ext cx="43" cy="56"/>
            </a:xfrm>
            <a:prstGeom prst="ellipse">
              <a:avLst/>
            </a:prstGeom>
            <a:solidFill>
              <a:srgbClr val="FEF7F2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1" name="Oval 120"/>
            <p:cNvSpPr>
              <a:spLocks noChangeArrowheads="1"/>
            </p:cNvSpPr>
            <p:nvPr userDrawn="1"/>
          </p:nvSpPr>
          <p:spPr bwMode="auto">
            <a:xfrm>
              <a:off x="1579" y="727"/>
              <a:ext cx="44" cy="56"/>
            </a:xfrm>
            <a:prstGeom prst="ellipse">
              <a:avLst/>
            </a:prstGeom>
            <a:solidFill>
              <a:srgbClr val="FEF7F2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" name="Oval 121"/>
            <p:cNvSpPr>
              <a:spLocks noChangeArrowheads="1"/>
            </p:cNvSpPr>
            <p:nvPr userDrawn="1"/>
          </p:nvSpPr>
          <p:spPr bwMode="auto">
            <a:xfrm>
              <a:off x="1421" y="738"/>
              <a:ext cx="35" cy="37"/>
            </a:xfrm>
            <a:prstGeom prst="ellipse">
              <a:avLst/>
            </a:prstGeom>
            <a:solidFill>
              <a:srgbClr val="4C302F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" name="Oval 122"/>
            <p:cNvSpPr>
              <a:spLocks noChangeArrowheads="1"/>
            </p:cNvSpPr>
            <p:nvPr userDrawn="1"/>
          </p:nvSpPr>
          <p:spPr bwMode="auto">
            <a:xfrm>
              <a:off x="1595" y="737"/>
              <a:ext cx="36" cy="36"/>
            </a:xfrm>
            <a:prstGeom prst="ellipse">
              <a:avLst/>
            </a:prstGeom>
            <a:solidFill>
              <a:srgbClr val="4C302F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4" name="Oval 123"/>
            <p:cNvSpPr>
              <a:spLocks noChangeArrowheads="1"/>
            </p:cNvSpPr>
            <p:nvPr userDrawn="1"/>
          </p:nvSpPr>
          <p:spPr bwMode="auto">
            <a:xfrm>
              <a:off x="1194" y="1044"/>
              <a:ext cx="50" cy="97"/>
            </a:xfrm>
            <a:prstGeom prst="ellipse">
              <a:avLst/>
            </a:prstGeom>
            <a:solidFill>
              <a:srgbClr val="F5B6B3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5" name="Oval 124"/>
            <p:cNvSpPr>
              <a:spLocks noChangeArrowheads="1"/>
            </p:cNvSpPr>
            <p:nvPr userDrawn="1"/>
          </p:nvSpPr>
          <p:spPr bwMode="auto">
            <a:xfrm>
              <a:off x="1294" y="1111"/>
              <a:ext cx="51" cy="97"/>
            </a:xfrm>
            <a:prstGeom prst="ellipse">
              <a:avLst/>
            </a:prstGeom>
            <a:solidFill>
              <a:srgbClr val="F5B6B3"/>
            </a:solidFill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6" name="Freeform 125"/>
            <p:cNvSpPr/>
            <p:nvPr userDrawn="1"/>
          </p:nvSpPr>
          <p:spPr bwMode="auto">
            <a:xfrm>
              <a:off x="1432" y="771"/>
              <a:ext cx="219" cy="144"/>
            </a:xfrm>
            <a:custGeom>
              <a:avLst/>
              <a:gdLst>
                <a:gd name="T0" fmla="*/ 1 w 221"/>
                <a:gd name="T1" fmla="*/ 65 h 144"/>
                <a:gd name="T2" fmla="*/ 8 w 221"/>
                <a:gd name="T3" fmla="*/ 28 h 144"/>
                <a:gd name="T4" fmla="*/ 53 w 221"/>
                <a:gd name="T5" fmla="*/ 6 h 144"/>
                <a:gd name="T6" fmla="*/ 144 w 221"/>
                <a:gd name="T7" fmla="*/ 12 h 144"/>
                <a:gd name="T8" fmla="*/ 96 w 221"/>
                <a:gd name="T9" fmla="*/ 143 h 144"/>
                <a:gd name="T10" fmla="*/ 14 w 221"/>
                <a:gd name="T11" fmla="*/ 100 h 144"/>
                <a:gd name="T12" fmla="*/ 1 w 221"/>
                <a:gd name="T13" fmla="*/ 68 h 144"/>
                <a:gd name="T14" fmla="*/ 1 w 221"/>
                <a:gd name="T15" fmla="*/ 65 h 1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1" h="144">
                  <a:moveTo>
                    <a:pt x="1" y="65"/>
                  </a:moveTo>
                  <a:cubicBezTo>
                    <a:pt x="0" y="52"/>
                    <a:pt x="0" y="37"/>
                    <a:pt x="8" y="28"/>
                  </a:cubicBezTo>
                  <a:cubicBezTo>
                    <a:pt x="19" y="15"/>
                    <a:pt x="38" y="9"/>
                    <a:pt x="53" y="6"/>
                  </a:cubicBezTo>
                  <a:cubicBezTo>
                    <a:pt x="83" y="0"/>
                    <a:pt x="118" y="1"/>
                    <a:pt x="146" y="12"/>
                  </a:cubicBezTo>
                  <a:cubicBezTo>
                    <a:pt x="221" y="42"/>
                    <a:pt x="157" y="141"/>
                    <a:pt x="98" y="143"/>
                  </a:cubicBezTo>
                  <a:cubicBezTo>
                    <a:pt x="65" y="144"/>
                    <a:pt x="33" y="126"/>
                    <a:pt x="14" y="100"/>
                  </a:cubicBezTo>
                  <a:cubicBezTo>
                    <a:pt x="7" y="90"/>
                    <a:pt x="3" y="80"/>
                    <a:pt x="1" y="68"/>
                  </a:cubicBezTo>
                  <a:cubicBezTo>
                    <a:pt x="1" y="67"/>
                    <a:pt x="1" y="66"/>
                    <a:pt x="1" y="65"/>
                  </a:cubicBezTo>
                  <a:close/>
                </a:path>
              </a:pathLst>
            </a:custGeom>
            <a:solidFill>
              <a:srgbClr val="F5B6B3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27" name="Freeform 126"/>
            <p:cNvSpPr/>
            <p:nvPr userDrawn="1"/>
          </p:nvSpPr>
          <p:spPr bwMode="auto">
            <a:xfrm>
              <a:off x="1463" y="767"/>
              <a:ext cx="113" cy="94"/>
            </a:xfrm>
            <a:custGeom>
              <a:avLst/>
              <a:gdLst>
                <a:gd name="T0" fmla="*/ 36 w 113"/>
                <a:gd name="T1" fmla="*/ 8 h 94"/>
                <a:gd name="T2" fmla="*/ 24 w 113"/>
                <a:gd name="T3" fmla="*/ 47 h 94"/>
                <a:gd name="T4" fmla="*/ 94 w 113"/>
                <a:gd name="T5" fmla="*/ 44 h 94"/>
                <a:gd name="T6" fmla="*/ 81 w 113"/>
                <a:gd name="T7" fmla="*/ 5 h 94"/>
                <a:gd name="T8" fmla="*/ 36 w 113"/>
                <a:gd name="T9" fmla="*/ 8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" h="94">
                  <a:moveTo>
                    <a:pt x="36" y="8"/>
                  </a:moveTo>
                  <a:cubicBezTo>
                    <a:pt x="36" y="8"/>
                    <a:pt x="0" y="21"/>
                    <a:pt x="24" y="47"/>
                  </a:cubicBezTo>
                  <a:cubicBezTo>
                    <a:pt x="24" y="47"/>
                    <a:pt x="56" y="94"/>
                    <a:pt x="94" y="44"/>
                  </a:cubicBezTo>
                  <a:cubicBezTo>
                    <a:pt x="94" y="44"/>
                    <a:pt x="113" y="23"/>
                    <a:pt x="81" y="5"/>
                  </a:cubicBezTo>
                  <a:cubicBezTo>
                    <a:pt x="81" y="5"/>
                    <a:pt x="43" y="0"/>
                    <a:pt x="36" y="8"/>
                  </a:cubicBezTo>
                  <a:close/>
                </a:path>
              </a:pathLst>
            </a:custGeom>
            <a:solidFill>
              <a:srgbClr val="4C302F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28" name="Rectangle 127"/>
            <p:cNvSpPr>
              <a:spLocks noChangeArrowheads="1"/>
            </p:cNvSpPr>
            <p:nvPr userDrawn="1"/>
          </p:nvSpPr>
          <p:spPr bwMode="auto">
            <a:xfrm>
              <a:off x="1517" y="827"/>
              <a:ext cx="9" cy="51"/>
            </a:xfrm>
            <a:prstGeom prst="rect">
              <a:avLst/>
            </a:prstGeom>
            <a:solidFill>
              <a:srgbClr val="4C302F"/>
            </a:solidFill>
            <a:ln w="9525">
              <a:noFill/>
              <a:miter lim="800000"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9" name="Freeform 128"/>
            <p:cNvSpPr/>
            <p:nvPr userDrawn="1"/>
          </p:nvSpPr>
          <p:spPr bwMode="auto">
            <a:xfrm>
              <a:off x="1473" y="845"/>
              <a:ext cx="99" cy="42"/>
            </a:xfrm>
            <a:custGeom>
              <a:avLst/>
              <a:gdLst>
                <a:gd name="T0" fmla="*/ 0 w 99"/>
                <a:gd name="T1" fmla="*/ 6 h 42"/>
                <a:gd name="T2" fmla="*/ 6 w 99"/>
                <a:gd name="T3" fmla="*/ 3 h 42"/>
                <a:gd name="T4" fmla="*/ 65 w 99"/>
                <a:gd name="T5" fmla="*/ 27 h 42"/>
                <a:gd name="T6" fmla="*/ 92 w 99"/>
                <a:gd name="T7" fmla="*/ 5 h 42"/>
                <a:gd name="T8" fmla="*/ 98 w 99"/>
                <a:gd name="T9" fmla="*/ 8 h 42"/>
                <a:gd name="T10" fmla="*/ 51 w 99"/>
                <a:gd name="T11" fmla="*/ 36 h 42"/>
                <a:gd name="T12" fmla="*/ 0 w 99"/>
                <a:gd name="T13" fmla="*/ 6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" h="42">
                  <a:moveTo>
                    <a:pt x="0" y="6"/>
                  </a:moveTo>
                  <a:cubicBezTo>
                    <a:pt x="0" y="6"/>
                    <a:pt x="1" y="0"/>
                    <a:pt x="6" y="3"/>
                  </a:cubicBezTo>
                  <a:cubicBezTo>
                    <a:pt x="6" y="3"/>
                    <a:pt x="27" y="42"/>
                    <a:pt x="65" y="27"/>
                  </a:cubicBezTo>
                  <a:cubicBezTo>
                    <a:pt x="65" y="27"/>
                    <a:pt x="92" y="14"/>
                    <a:pt x="92" y="5"/>
                  </a:cubicBezTo>
                  <a:cubicBezTo>
                    <a:pt x="92" y="5"/>
                    <a:pt x="99" y="2"/>
                    <a:pt x="98" y="8"/>
                  </a:cubicBezTo>
                  <a:cubicBezTo>
                    <a:pt x="98" y="8"/>
                    <a:pt x="79" y="34"/>
                    <a:pt x="51" y="36"/>
                  </a:cubicBezTo>
                  <a:cubicBezTo>
                    <a:pt x="51" y="36"/>
                    <a:pt x="23" y="40"/>
                    <a:pt x="0" y="6"/>
                  </a:cubicBezTo>
                  <a:close/>
                </a:path>
              </a:pathLst>
            </a:custGeom>
            <a:solidFill>
              <a:srgbClr val="4C302F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</p:grpSp>
      <p:pic>
        <p:nvPicPr>
          <p:cNvPr id="130" name="图片 13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8213" y="4008438"/>
            <a:ext cx="1612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图片 13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9725" y="1093788"/>
            <a:ext cx="4217988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图片 13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3775" y="4549775"/>
            <a:ext cx="180022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图片 13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4975" y="4538663"/>
            <a:ext cx="1800225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图片 13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2675" y="4549775"/>
            <a:ext cx="180022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图片 13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2288" y="4538663"/>
            <a:ext cx="1800225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图片 14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38663"/>
            <a:ext cx="1800225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9D604DD-09D5-46E8-BF87-81551DDCEFE1}" type="datetimeFigureOut">
              <a:rPr lang="zh-CN" altLang="en-US"/>
              <a:pPr>
                <a:defRPr/>
              </a:pPr>
              <a:t>2019/5/4 Saturday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F6649FF-4276-474A-828C-C4AD999722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>
    <p:fade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谜语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圆角矩形 2"/>
          <p:cNvSpPr/>
          <p:nvPr/>
        </p:nvSpPr>
        <p:spPr>
          <a:xfrm>
            <a:off x="2915816" y="1491630"/>
            <a:ext cx="4392488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400" dirty="0" smtClean="0"/>
              <a:t>左一半，右一半</a:t>
            </a:r>
            <a:endParaRPr lang="en-US" altLang="zh-CN" sz="4400" dirty="0" smtClean="0"/>
          </a:p>
          <a:p>
            <a:r>
              <a:rPr lang="zh-CN" altLang="en-US" sz="4400" dirty="0" smtClean="0"/>
              <a:t>各座山头不见面</a:t>
            </a:r>
            <a:endParaRPr lang="zh-CN" altLang="en-US" sz="4400" dirty="0"/>
          </a:p>
        </p:txBody>
      </p:sp>
      <p:sp>
        <p:nvSpPr>
          <p:cNvPr id="4" name="椭圆 3"/>
          <p:cNvSpPr/>
          <p:nvPr/>
        </p:nvSpPr>
        <p:spPr>
          <a:xfrm>
            <a:off x="6804248" y="3723878"/>
            <a:ext cx="1512168" cy="1130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/>
              <a:t>耳朵</a:t>
            </a:r>
            <a:endParaRPr lang="zh-CN" altLang="en-US" sz="3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文中哪些动物说话了？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5008" y="987574"/>
            <a:ext cx="89289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</a:t>
            </a:r>
            <a:r>
              <a:rPr lang="zh-CN" altLang="en-US" sz="2400" dirty="0" smtClean="0"/>
              <a:t>小兔子说：“</a:t>
            </a:r>
            <a:r>
              <a:rPr lang="zh-CN" altLang="en-US" sz="2400" dirty="0" smtClean="0">
                <a:solidFill>
                  <a:srgbClr val="FF0000"/>
                </a:solidFill>
              </a:rPr>
              <a:t>咦</a:t>
            </a:r>
            <a:r>
              <a:rPr lang="zh-CN" altLang="en-US" sz="2400" dirty="0" smtClean="0"/>
              <a:t>，大象啊，你的耳朵怎么耷拉下来了？”</a:t>
            </a:r>
            <a:endParaRPr lang="en-US" altLang="zh-CN" sz="2400" dirty="0" smtClean="0"/>
          </a:p>
          <a:p>
            <a:r>
              <a:rPr lang="zh-CN" altLang="en-US" sz="2400" dirty="0" smtClean="0"/>
              <a:t>    大象说：“我生来就这样啊。”</a:t>
            </a:r>
            <a:endParaRPr lang="en-US" altLang="zh-CN" sz="2400" dirty="0" smtClean="0"/>
          </a:p>
          <a:p>
            <a:r>
              <a:rPr lang="zh-CN" altLang="en-US" sz="2400" dirty="0" smtClean="0"/>
              <a:t>    小兔子说：“你看，我的耳朵是竖着的 ，你的耳朵一定是有病了。”</a:t>
            </a:r>
            <a:endParaRPr lang="en-US" altLang="zh-CN" sz="2400" dirty="0" smtClean="0"/>
          </a:p>
          <a:p>
            <a:r>
              <a:rPr lang="zh-CN" altLang="en-US" sz="2400" dirty="0" smtClean="0"/>
              <a:t>    小羊也说：“大象啊，你的耳朵怎么是耷拉着的呢？”</a:t>
            </a:r>
            <a:endParaRPr lang="en-US" altLang="zh-CN" sz="2400" dirty="0" smtClean="0"/>
          </a:p>
          <a:p>
            <a:r>
              <a:rPr lang="zh-CN" altLang="en-US" sz="2400" dirty="0" smtClean="0"/>
              <a:t>    大象也不安起来，，他自言自语地说：“他们都这么说，是不是我的耳朵真的</a:t>
            </a:r>
            <a:endParaRPr lang="en-US" altLang="zh-CN" sz="2400" dirty="0" smtClean="0"/>
          </a:p>
          <a:p>
            <a:r>
              <a:rPr lang="zh-CN" altLang="en-US" sz="2400" dirty="0" smtClean="0"/>
              <a:t>有毛病啦？我得让我的耳朵竖起来。”</a:t>
            </a:r>
            <a:endParaRPr lang="en-US" altLang="zh-CN" sz="2400" dirty="0" smtClean="0"/>
          </a:p>
          <a:p>
            <a:r>
              <a:rPr lang="en-US" altLang="zh-CN" sz="2400" dirty="0" smtClean="0"/>
              <a:t>    </a:t>
            </a:r>
            <a:r>
              <a:rPr lang="zh-CN" altLang="en-US" sz="2400" dirty="0" smtClean="0"/>
              <a:t>大象说：“我还是让耳朵耷拉这吧。人家是人家，我是我。” 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55776" y="1275606"/>
            <a:ext cx="5185072" cy="483518"/>
          </a:xfrm>
        </p:spPr>
        <p:txBody>
          <a:bodyPr/>
          <a:lstStyle/>
          <a:p>
            <a:r>
              <a:rPr lang="zh-CN" altLang="en-US" sz="4800" dirty="0" smtClean="0"/>
              <a:t>咦</a:t>
            </a:r>
            <a:endParaRPr lang="en-US" altLang="zh-CN" sz="4800" dirty="0" smtClean="0"/>
          </a:p>
          <a:p>
            <a:endParaRPr lang="zh-CN" altLang="en-US" dirty="0"/>
          </a:p>
        </p:txBody>
      </p:sp>
      <p:sp>
        <p:nvSpPr>
          <p:cNvPr id="3" name="文本占位符 1"/>
          <p:cNvSpPr txBox="1">
            <a:spLocks/>
          </p:cNvSpPr>
          <p:nvPr/>
        </p:nvSpPr>
        <p:spPr bwMode="auto">
          <a:xfrm>
            <a:off x="2555280" y="2139702"/>
            <a:ext cx="5185072" cy="4835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171450" marR="0" lvl="0" indent="-17145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4800" dirty="0" smtClean="0">
                <a:latin typeface="华文新魏" pitchFamily="2" charset="-122"/>
                <a:ea typeface="华文新魏" pitchFamily="2" charset="-122"/>
              </a:rPr>
              <a:t>姨</a:t>
            </a:r>
            <a:endParaRPr kumimoji="0" lang="en-US" altLang="zh-CN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171450" marR="0" lvl="0" indent="-17145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文中哪些动物说话了？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5008" y="987574"/>
            <a:ext cx="89289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</a:t>
            </a:r>
            <a:r>
              <a:rPr lang="zh-CN" altLang="en-US" sz="2400" dirty="0" smtClean="0"/>
              <a:t>小兔子说：“咦，大象啊，你的耳朵怎么耷拉下来了</a:t>
            </a:r>
            <a:r>
              <a:rPr lang="zh-CN" altLang="en-US" sz="2400" dirty="0" smtClean="0">
                <a:solidFill>
                  <a:srgbClr val="FF0000"/>
                </a:solidFill>
              </a:rPr>
              <a:t>？</a:t>
            </a:r>
            <a:r>
              <a:rPr lang="zh-CN" altLang="en-US" sz="2400" dirty="0" smtClean="0"/>
              <a:t>”</a:t>
            </a:r>
            <a:endParaRPr lang="en-US" altLang="zh-CN" sz="2400" dirty="0" smtClean="0"/>
          </a:p>
          <a:p>
            <a:r>
              <a:rPr lang="zh-CN" altLang="en-US" sz="2400" dirty="0" smtClean="0"/>
              <a:t>    大象说：“我生来就这样啊。”</a:t>
            </a:r>
            <a:endParaRPr lang="en-US" altLang="zh-CN" sz="2400" dirty="0" smtClean="0"/>
          </a:p>
          <a:p>
            <a:r>
              <a:rPr lang="zh-CN" altLang="en-US" sz="2400" dirty="0" smtClean="0"/>
              <a:t>    小兔子说：“你看，我的耳朵是竖着的 ，你的耳朵一定是有病了。”</a:t>
            </a:r>
            <a:endParaRPr lang="en-US" altLang="zh-CN" sz="2400" dirty="0" smtClean="0"/>
          </a:p>
          <a:p>
            <a:r>
              <a:rPr lang="zh-CN" altLang="en-US" sz="2400" dirty="0" smtClean="0"/>
              <a:t>    小羊也说：“大象啊，你的耳朵怎么是耷拉着的呢</a:t>
            </a:r>
            <a:r>
              <a:rPr lang="zh-CN" altLang="en-US" sz="2400" dirty="0" smtClean="0">
                <a:solidFill>
                  <a:srgbClr val="FF0000"/>
                </a:solidFill>
              </a:rPr>
              <a:t>？</a:t>
            </a:r>
            <a:r>
              <a:rPr lang="zh-CN" altLang="en-US" sz="2400" dirty="0" smtClean="0"/>
              <a:t>”</a:t>
            </a:r>
            <a:endParaRPr lang="en-US" altLang="zh-CN" sz="2400" dirty="0" smtClean="0"/>
          </a:p>
          <a:p>
            <a:r>
              <a:rPr lang="zh-CN" altLang="en-US" sz="2400" dirty="0" smtClean="0"/>
              <a:t>    大象也不安起来，，他自言自语地说：“他们都这么说，是不是我的耳朵真的</a:t>
            </a:r>
            <a:endParaRPr lang="en-US" altLang="zh-CN" sz="2400" dirty="0" smtClean="0"/>
          </a:p>
          <a:p>
            <a:r>
              <a:rPr lang="zh-CN" altLang="en-US" sz="2400" dirty="0" smtClean="0"/>
              <a:t>有毛病啦？我得让我的耳朵竖起来。”</a:t>
            </a:r>
            <a:endParaRPr lang="en-US" altLang="zh-CN" sz="2400" dirty="0" smtClean="0"/>
          </a:p>
          <a:p>
            <a:r>
              <a:rPr lang="en-US" altLang="zh-CN" sz="2400" dirty="0" smtClean="0"/>
              <a:t>    </a:t>
            </a:r>
            <a:r>
              <a:rPr lang="zh-CN" altLang="en-US" sz="2400" dirty="0" smtClean="0"/>
              <a:t>大象说：“我还是让耳朵耷拉这吧。人家是人家，我是我。” 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矩形 2"/>
          <p:cNvSpPr>
            <a:spLocks noChangeArrowheads="1"/>
          </p:cNvSpPr>
          <p:nvPr/>
        </p:nvSpPr>
        <p:spPr bwMode="auto">
          <a:xfrm>
            <a:off x="500034" y="1214428"/>
            <a:ext cx="8210580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小鹿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、小马、还有小老鼠，见到了大象，都要说：“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_______________________________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？”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小驴、小花猫、小狗见到大象还会说：“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__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______________________________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？”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dministrator\Desktop\桌面文件\蓝色田字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87574"/>
            <a:ext cx="1690687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桌面文件\蓝色田字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7377" y="987574"/>
            <a:ext cx="1690687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Administrator\Desktop\桌面文件\蓝色田字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203598"/>
            <a:ext cx="1690687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95350" y="1000125"/>
            <a:ext cx="1476375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9600" b="1">
                <a:latin typeface="楷体" panose="02010609060101010101" pitchFamily="49" charset="-122"/>
                <a:ea typeface="楷体" panose="02010609060101010101" pitchFamily="49" charset="-122"/>
              </a:rPr>
              <a:t>扇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99681" y="-452586"/>
            <a:ext cx="1476375" cy="3046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遇</a:t>
            </a:r>
            <a:endParaRPr lang="zh-CN" altLang="en-US" sz="9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732240" y="1131590"/>
            <a:ext cx="1476375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9600" b="1" dirty="0">
                <a:latin typeface="楷体" panose="02010609060101010101" pitchFamily="49" charset="-122"/>
                <a:ea typeface="楷体" panose="02010609060101010101" pitchFamily="49" charset="-122"/>
              </a:rPr>
              <a:t>痛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5350" y="1000125"/>
            <a:ext cx="1476375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9600" b="1" dirty="0">
                <a:latin typeface="楷体" panose="02010609060101010101" pitchFamily="49" charset="-122"/>
                <a:ea typeface="楷体" panose="02010609060101010101" pitchFamily="49" charset="-122"/>
              </a:rPr>
              <a:t>扇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1600" y="2859782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扇子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600" y="3579862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电扇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9444" y="2859782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相遇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9444" y="3579862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遇到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3848" y="4299942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随遇而安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29558" y="2859782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痛苦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29558" y="3579862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心痛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3962" y="4299942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痛不欲生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2555875" y="1347788"/>
            <a:ext cx="4032250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6000" dirty="0">
                <a:latin typeface="华文新魏" pitchFamily="2" charset="-122"/>
                <a:ea typeface="华文新魏" pitchFamily="2" charset="-122"/>
              </a:rPr>
              <a:t>大象的耳朵</a:t>
            </a:r>
            <a:endParaRPr lang="zh-CN" altLang="en-US" sz="6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187624" y="843558"/>
            <a:ext cx="6985000" cy="4185761"/>
          </a:xfrm>
          <a:prstGeom prst="rect">
            <a:avLst/>
          </a:prstGeom>
          <a:noFill/>
          <a:ln w="76200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似的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耷拉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咦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竖着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竹竿</a:t>
            </a:r>
          </a:p>
          <a:p>
            <a:pPr>
              <a:lnSpc>
                <a:spcPct val="150000"/>
              </a:lnSpc>
            </a:pP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跳舞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头痛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心烦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扇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子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最后   随遇而安  痛不欲生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357290" y="1391245"/>
            <a:ext cx="5461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似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307617" y="1392793"/>
            <a:ext cx="72648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竖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948264" y="2707635"/>
            <a:ext cx="1988045" cy="8002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大耳朵一扇</a:t>
            </a:r>
            <a:endParaRPr lang="en-US" altLang="zh-CN" sz="2800" b="1" dirty="0" smtClean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73113" y="71438"/>
            <a:ext cx="5184775" cy="484187"/>
          </a:xfrm>
        </p:spPr>
        <p:txBody>
          <a:bodyPr/>
          <a:lstStyle/>
          <a:p>
            <a:r>
              <a:rPr lang="zh-CN" altLang="zh-CN" dirty="0" smtClean="0"/>
              <a:t>自读自悟，学习生字</a:t>
            </a:r>
            <a:endParaRPr lang="zh-CN" alt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73113" y="71438"/>
            <a:ext cx="5184775" cy="484187"/>
          </a:xfrm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475656" y="1333797"/>
            <a:ext cx="6454775" cy="2678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兔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竿（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免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杆（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似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烦（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以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顶（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747244" y="2125960"/>
            <a:ext cx="906462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免费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737719" y="2726035"/>
            <a:ext cx="9060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似的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747244" y="3368972"/>
            <a:ext cx="9060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以为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131794" y="1478260"/>
            <a:ext cx="906462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竹竿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131794" y="2125960"/>
            <a:ext cx="906462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笔杆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131794" y="2754610"/>
            <a:ext cx="906462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心烦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131794" y="3403897"/>
            <a:ext cx="9064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头顶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747244" y="1406822"/>
            <a:ext cx="9064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兔子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文中哪些动物说话了？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5008" y="987574"/>
            <a:ext cx="89289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</a:t>
            </a:r>
            <a:r>
              <a:rPr lang="zh-CN" altLang="en-US" sz="2400" dirty="0" smtClean="0"/>
              <a:t> 大象说：“我生来就这样啊。”</a:t>
            </a:r>
            <a:endParaRPr lang="en-US" altLang="zh-CN" sz="2400" dirty="0" smtClean="0"/>
          </a:p>
          <a:p>
            <a:r>
              <a:rPr lang="zh-CN" altLang="en-US" sz="2400" dirty="0" smtClean="0"/>
              <a:t>   </a:t>
            </a:r>
            <a:endParaRPr lang="en-US" altLang="zh-CN" sz="2400" dirty="0" smtClean="0"/>
          </a:p>
          <a:p>
            <a:r>
              <a:rPr lang="en-US" altLang="zh-CN" sz="2400" dirty="0" smtClean="0"/>
              <a:t>   </a:t>
            </a:r>
            <a:r>
              <a:rPr lang="zh-CN" altLang="en-US" sz="2400" dirty="0" smtClean="0"/>
              <a:t> 大象也不安起来，，他自言自语地说：“他们都这么说，是不是我的耳朵真的有毛病啦？我得让我的耳朵竖起来。”</a:t>
            </a:r>
            <a:endParaRPr lang="en-US" altLang="zh-CN" sz="2400" dirty="0" smtClean="0"/>
          </a:p>
          <a:p>
            <a:r>
              <a:rPr lang="en-US" altLang="zh-CN" sz="2400" dirty="0" smtClean="0"/>
              <a:t>    </a:t>
            </a:r>
          </a:p>
          <a:p>
            <a:r>
              <a:rPr lang="en-US" altLang="zh-CN" sz="2400" dirty="0" smtClean="0"/>
              <a:t>    </a:t>
            </a:r>
            <a:r>
              <a:rPr lang="zh-CN" altLang="en-US" sz="2400" dirty="0" smtClean="0"/>
              <a:t>大象说：“我还是让耳朵耷拉这吧。人家是人家，我是我。” 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文中哪些动物说话了？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5008" y="987574"/>
            <a:ext cx="89289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</a:t>
            </a:r>
            <a:r>
              <a:rPr lang="zh-CN" altLang="en-US" sz="2400" dirty="0" smtClean="0"/>
              <a:t> 大象说：“我生来就这样啊。”</a:t>
            </a:r>
            <a:endParaRPr lang="en-US" altLang="zh-CN" sz="2400" dirty="0" smtClean="0"/>
          </a:p>
          <a:p>
            <a:r>
              <a:rPr lang="zh-CN" altLang="en-US" sz="2400" dirty="0" smtClean="0"/>
              <a:t>   </a:t>
            </a:r>
            <a:endParaRPr lang="en-US" altLang="zh-CN" sz="2400" dirty="0" smtClean="0"/>
          </a:p>
          <a:p>
            <a:r>
              <a:rPr lang="en-US" altLang="zh-CN" sz="2400" dirty="0" smtClean="0"/>
              <a:t>   </a:t>
            </a:r>
            <a:r>
              <a:rPr lang="zh-CN" altLang="en-US" sz="2400" dirty="0" smtClean="0"/>
              <a:t> 大象也不安起来，，他自言自语地说：“他们都这么说，是不是我的耳朵真的有毛病啦？我得让我的耳朵竖起来。”</a:t>
            </a:r>
            <a:endParaRPr lang="en-US" altLang="zh-CN" sz="2400" dirty="0" smtClean="0"/>
          </a:p>
          <a:p>
            <a:r>
              <a:rPr lang="en-US" altLang="zh-CN" sz="2400" dirty="0" smtClean="0"/>
              <a:t>    </a:t>
            </a:r>
          </a:p>
          <a:p>
            <a:r>
              <a:rPr lang="en-US" altLang="zh-CN" sz="2400" dirty="0" smtClean="0"/>
              <a:t>    </a:t>
            </a:r>
            <a:r>
              <a:rPr lang="zh-CN" altLang="en-US" sz="2400" dirty="0" smtClean="0"/>
              <a:t>大象说：“我还是让耳朵耷拉这吧。人家是人家，我是我。” 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5076056" y="699542"/>
            <a:ext cx="157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坚定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67927" y="1995686"/>
            <a:ext cx="157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不安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92279" y="3219822"/>
            <a:ext cx="157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明白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86021116720121128143446680708141.jpg"/>
          <p:cNvPicPr>
            <a:picLocks noChangeAspect="1"/>
          </p:cNvPicPr>
          <p:nvPr/>
        </p:nvPicPr>
        <p:blipFill>
          <a:blip r:embed="rId3" cstate="print"/>
          <a:srcRect r="32360"/>
          <a:stretch>
            <a:fillRect/>
          </a:stretch>
        </p:blipFill>
        <p:spPr>
          <a:xfrm>
            <a:off x="179512" y="627534"/>
            <a:ext cx="3744416" cy="3044702"/>
          </a:xfrm>
          <a:prstGeom prst="round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87624" y="3723878"/>
            <a:ext cx="1729961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6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耷</a:t>
            </a:r>
            <a:r>
              <a:rPr lang="zh-CN" altLang="en-US" sz="6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拉</a:t>
            </a:r>
            <a:endParaRPr lang="zh-CN" altLang="en-US" sz="6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6322" name="Picture 2" descr="https://ss0.bdstatic.com/94oJfD_bAAcT8t7mm9GUKT-xh_/timg?image&amp;quality=100&amp;size=b4000_4000&amp;sec=1556849703&amp;di=2a3e92ae1905d4bad6e6069276ef4f21&amp;src=http://img128.ph.126.net/knwIHywZvn_SxUYeJP9g8Q==/16167922662270222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5" y="555527"/>
            <a:ext cx="3583732" cy="3096344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5292080" y="3723878"/>
            <a:ext cx="1729961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6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竖</a:t>
            </a:r>
            <a:r>
              <a:rPr lang="zh-CN" altLang="en-US" sz="6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着</a:t>
            </a:r>
            <a:endParaRPr lang="zh-CN" altLang="en-US" sz="6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 descr="186021116720121128143446680708141.jpg"/>
          <p:cNvPicPr>
            <a:picLocks noChangeAspect="1"/>
          </p:cNvPicPr>
          <p:nvPr/>
        </p:nvPicPr>
        <p:blipFill>
          <a:blip r:embed="rId3" cstate="print"/>
          <a:srcRect r="32360"/>
          <a:stretch>
            <a:fillRect/>
          </a:stretch>
        </p:blipFill>
        <p:spPr>
          <a:xfrm>
            <a:off x="331912" y="779934"/>
            <a:ext cx="3744416" cy="3044702"/>
          </a:xfrm>
          <a:prstGeom prst="round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763688" y="1576412"/>
            <a:ext cx="157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坚定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67944" y="1576412"/>
            <a:ext cx="157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不安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44208" y="1648420"/>
            <a:ext cx="157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明白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73298" y="71720"/>
            <a:ext cx="7975166" cy="483518"/>
          </a:xfrm>
        </p:spPr>
        <p:txBody>
          <a:bodyPr/>
          <a:lstStyle/>
          <a:p>
            <a:r>
              <a:rPr lang="zh-CN" altLang="en-US" dirty="0" smtClean="0"/>
              <a:t>面对小兔子的发问，大象为什么这么坚定？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203598"/>
            <a:ext cx="898194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   这一天，大象正在路上慢慢地散步，遇到了小兔子。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小兔子说：“咦，大象啊，你的耳朵怎么耷拉下来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了？”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大象说：“我生来就这样啊。”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73298" y="71720"/>
            <a:ext cx="8551230" cy="483518"/>
          </a:xfrm>
        </p:spPr>
        <p:txBody>
          <a:bodyPr/>
          <a:lstStyle/>
          <a:p>
            <a:r>
              <a:rPr lang="zh-CN" altLang="en-US" dirty="0" smtClean="0"/>
              <a:t>读一读，大象为什</a:t>
            </a:r>
            <a:r>
              <a:rPr lang="zh-CN" altLang="en-US" dirty="0" smtClean="0"/>
              <a:t>么</a:t>
            </a:r>
            <a:r>
              <a:rPr lang="zh-CN" altLang="en-US" dirty="0" smtClean="0"/>
              <a:t>想</a:t>
            </a:r>
            <a:r>
              <a:rPr lang="zh-CN" altLang="en-US" dirty="0" smtClean="0"/>
              <a:t>让</a:t>
            </a:r>
            <a:r>
              <a:rPr lang="zh-CN" altLang="en-US" dirty="0" smtClean="0"/>
              <a:t>自己的耳朵竖起来？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496" y="987574"/>
            <a:ext cx="987962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   小兔子说：“你看，我的耳朵是竖着的，你的 耳朵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一定是有病了。”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后来，大象又遇到了小羊。小羊也说：“大象啊，你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的耳朵怎么是耷拉着的呢？”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小鹿、小马，还有小老鼠，见到大象，都要说他的耳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朵。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大象也不安起来，他自言自语地说：“他们都这么说，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是不是我的耳朵真的有毛病啦？我得让我的耳朵竖起来。”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115616" y="627534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自言自语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72000" y="627534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自高自大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72472" y="1707654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自生自灭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72000" y="1707654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自私自利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87624" y="2715766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自作自受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44008" y="2787774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自吹自擂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87624" y="3723878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自由自在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16016" y="3723878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自暴自弃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73298" y="71720"/>
            <a:ext cx="8551230" cy="483518"/>
          </a:xfrm>
        </p:spPr>
        <p:txBody>
          <a:bodyPr/>
          <a:lstStyle/>
          <a:p>
            <a:r>
              <a:rPr lang="zh-CN" altLang="en-US" dirty="0" smtClean="0"/>
              <a:t>读一读，大象为什么像让自己的耳朵竖起来？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496" y="987574"/>
            <a:ext cx="934101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   怎么才能让耳朵竖起来呢？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每天，大象睡觉的时候，就用两根竹竿把耳朵撑起来。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可是，大象的耳朵眼儿里，经常有小虫子飞进去，还在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里面跳舞，吵得他又头痛，又心烦。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最后，大象还是把他的耳朵放了下来。这样虫子飞不进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去了 。有虫子来的话，大象只要把他的大耳朵一扇，就能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把他们赶跑。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大象说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: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“我还是让耳朵耷拉着吧。人家是人家，我是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我。”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0141119141718_zXAaK.png"/>
          <p:cNvPicPr>
            <a:picLocks noChangeAspect="1"/>
          </p:cNvPicPr>
          <p:nvPr/>
        </p:nvPicPr>
        <p:blipFill>
          <a:blip r:embed="rId3" cstate="print"/>
          <a:srcRect l="26199" t="12201" r="19200" b="18840"/>
          <a:stretch>
            <a:fillRect/>
          </a:stretch>
        </p:blipFill>
        <p:spPr bwMode="auto">
          <a:xfrm>
            <a:off x="3796262" y="2584860"/>
            <a:ext cx="1543422" cy="195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55902" y="928676"/>
            <a:ext cx="8088064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大象为什么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会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说“</a:t>
            </a:r>
            <a:r>
              <a:rPr lang="zh-CN" altLang="zh-CN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人家是人家，我是我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”？结合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课文内容和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生活实际，说说你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对这句话的理解。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3568" y="1059582"/>
            <a:ext cx="7848872" cy="1440160"/>
          </a:xfrm>
        </p:spPr>
        <p:txBody>
          <a:bodyPr/>
          <a:lstStyle/>
          <a:p>
            <a:r>
              <a:rPr lang="zh-CN" altLang="en-US" dirty="0" smtClean="0"/>
              <a:t>     看到大象把耳朵放下来，小动物们一定会感到奇怪，他们会怎么问，大象会怎么说呢？</a:t>
            </a:r>
            <a:endParaRPr lang="zh-CN" altLang="en-US" dirty="0"/>
          </a:p>
        </p:txBody>
      </p:sp>
      <p:sp>
        <p:nvSpPr>
          <p:cNvPr id="3" name="文本占位符 1"/>
          <p:cNvSpPr txBox="1">
            <a:spLocks/>
          </p:cNvSpPr>
          <p:nvPr/>
        </p:nvSpPr>
        <p:spPr bwMode="auto">
          <a:xfrm>
            <a:off x="899592" y="2715766"/>
            <a:ext cx="7848872" cy="1440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171450" marR="0" lvl="0" indent="-17145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     小兔问</a:t>
            </a:r>
            <a:r>
              <a:rPr kumimoji="0" lang="zh-CN" alt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：“</a:t>
            </a:r>
            <a:r>
              <a:rPr kumimoji="0" lang="zh-CN" altLang="en-US" sz="32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                 ？</a:t>
            </a:r>
            <a:r>
              <a:rPr kumimoji="0" lang="zh-CN" alt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”</a:t>
            </a:r>
            <a:endParaRPr kumimoji="0" lang="en-US" altLang="zh-CN" sz="3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+mn-cs"/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     大象回答</a:t>
            </a:r>
            <a:r>
              <a:rPr lang="zh-CN" altLang="en-US" sz="3200" u="sng" dirty="0" smtClean="0">
                <a:latin typeface="华文新魏" pitchFamily="2" charset="-122"/>
                <a:ea typeface="华文新魏" pitchFamily="2" charset="-122"/>
              </a:rPr>
              <a:t>：“                ？”</a:t>
            </a:r>
            <a:endParaRPr kumimoji="0" lang="zh-CN" altLang="en-US" sz="32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73113" y="71438"/>
            <a:ext cx="5184775" cy="484187"/>
          </a:xfrm>
        </p:spPr>
        <p:txBody>
          <a:bodyPr/>
          <a:lstStyle/>
          <a:p>
            <a:r>
              <a:rPr lang="zh-CN" altLang="zh-CN" smtClean="0"/>
              <a:t>拓展延伸，情感升华</a:t>
            </a:r>
            <a:endParaRPr lang="zh-CN" altLang="en-US" smtClean="0"/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36575" y="2636838"/>
            <a:ext cx="8066088" cy="1385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准确把握大象、小兔子、小羊、小鹿、小马、小老鼠的</a:t>
            </a:r>
            <a:r>
              <a:rPr lang="zh-CN" altLang="zh-CN" sz="2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性格特点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4" name="上凸带形 3"/>
          <p:cNvSpPr/>
          <p:nvPr/>
        </p:nvSpPr>
        <p:spPr>
          <a:xfrm>
            <a:off x="2335213" y="1131888"/>
            <a:ext cx="4464050" cy="792162"/>
          </a:xfrm>
          <a:prstGeom prst="ribbon2">
            <a:avLst/>
          </a:prstGeom>
          <a:solidFill>
            <a:srgbClr val="DD7453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701" name="矩形 4"/>
          <p:cNvSpPr>
            <a:spLocks noChangeArrowheads="1"/>
          </p:cNvSpPr>
          <p:nvPr/>
        </p:nvSpPr>
        <p:spPr bwMode="auto">
          <a:xfrm>
            <a:off x="3578225" y="1203325"/>
            <a:ext cx="19875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课本剧表演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邯郸学步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576" y="627534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        相传在两千年前，燕国寿陵地方有一位少年，不知道姓啥叫啥，就叫他寿陵少年吧！</a:t>
            </a:r>
            <a:r>
              <a:rPr lang="en-US" altLang="zh-CN" dirty="0" smtClean="0"/>
              <a:t>,</a:t>
            </a:r>
            <a:r>
              <a:rPr lang="zh-CN" altLang="en-US" dirty="0" smtClean="0"/>
              <a:t>这位寿陵少年不愁吃不愁穿，论长相也算得上中等人材，可他就是缺乏自信心，经常无缘无故地感到事事不如人，低人一等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衣服是人家的好，饭菜是人家的香，站相坐相也是人家高雅。他见什么学什么，学一样丢一样，虽然花样翻新，却始终不能做好一件事，不知道自己该是什么模样。 家里的人劝他改一改这个毛病，他以为是家里人管得太多。 亲戚、邻居们，说他是狗熊掰棒子，他也根本听不进去。日久天长，他竟怀疑自己该不该这样走路，越看越觉得自己走路的姿势太笨，太丑了。 有一天，他在路上碰到几个人说说笑笑，只听得有人说邯郸人走路姿势那叫美。他一听，对上了心病，急忙走上前去，想打听个明白。不料想，那几个人看见他，一阵大笑之后扬长而去。 邯郸人走路的姿势究竟怎样美呢？他怎么也想象不出来。这成了他的心病。终于有一天，他瞒着家人，跑到遥远的邯郸学走路去了。 一到邯郸，他感到处处新鲜，简直令人眼花缭乱。看到小孩走路，他觉得活泼、美，学；看见老人走路，他觉得稳重，学；看到妇女走路，摇摆多姿，学。就这样，不过半月光景，他连走路也不会了，路费也花光了，只好爬着回去了。</a:t>
            </a:r>
            <a:endParaRPr lang="zh-CN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971600" y="915566"/>
            <a:ext cx="5185072" cy="483518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东施效颦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15616" y="1563638"/>
            <a:ext cx="68407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     西施病心而颦其里，其里之丑人见而美之，归亦捧心而颦其里。其里之富人见之，坚闭门而不出；贫人见之，挈妻子而去之走。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t="9877" b="11111"/>
          <a:stretch>
            <a:fillRect/>
          </a:stretch>
        </p:blipFill>
        <p:spPr bwMode="auto">
          <a:xfrm>
            <a:off x="755576" y="720725"/>
            <a:ext cx="209867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699542"/>
            <a:ext cx="2087562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6438" y="771550"/>
            <a:ext cx="2087562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771550"/>
            <a:ext cx="2109788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186021116720121128143446680708141.jpg"/>
          <p:cNvPicPr>
            <a:picLocks noChangeAspect="1"/>
          </p:cNvPicPr>
          <p:nvPr/>
        </p:nvPicPr>
        <p:blipFill>
          <a:blip r:embed="rId7" cstate="print"/>
          <a:srcRect r="32360"/>
          <a:stretch>
            <a:fillRect/>
          </a:stretch>
        </p:blipFill>
        <p:spPr>
          <a:xfrm>
            <a:off x="467544" y="2067694"/>
            <a:ext cx="3168352" cy="2576286"/>
          </a:xfrm>
          <a:prstGeom prst="roundRect">
            <a:avLst>
              <a:gd name="adj" fmla="val 30119"/>
            </a:avLst>
          </a:prstGeom>
        </p:spPr>
      </p:pic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3851920" y="2931790"/>
            <a:ext cx="5186035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6000" dirty="0" smtClean="0">
                <a:latin typeface="华文新魏" pitchFamily="2" charset="-122"/>
                <a:ea typeface="华文新魏" pitchFamily="2" charset="-122"/>
              </a:rPr>
              <a:t>19.</a:t>
            </a:r>
            <a:r>
              <a:rPr lang="zh-CN" altLang="en-US" sz="6000" dirty="0" smtClean="0">
                <a:latin typeface="华文新魏" pitchFamily="2" charset="-122"/>
                <a:ea typeface="华文新魏" pitchFamily="2" charset="-122"/>
              </a:rPr>
              <a:t>大</a:t>
            </a:r>
            <a:r>
              <a:rPr lang="zh-CN" altLang="en-US" sz="6000" dirty="0">
                <a:latin typeface="华文新魏" pitchFamily="2" charset="-122"/>
                <a:ea typeface="华文新魏" pitchFamily="2" charset="-122"/>
              </a:rPr>
              <a:t>象的耳朵</a:t>
            </a:r>
            <a:endParaRPr lang="zh-CN" altLang="en-US" sz="6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773113" y="71438"/>
            <a:ext cx="5184775" cy="484187"/>
          </a:xfrm>
        </p:spPr>
        <p:txBody>
          <a:bodyPr/>
          <a:lstStyle/>
          <a:p>
            <a:r>
              <a:rPr lang="zh-CN" altLang="zh-CN" smtClean="0"/>
              <a:t>探究学习，自主写字</a:t>
            </a:r>
            <a:endParaRPr lang="zh-CN" altLang="en-US" smtClean="0"/>
          </a:p>
        </p:txBody>
      </p:sp>
      <p:pic>
        <p:nvPicPr>
          <p:cNvPr id="4" name="Picture 2" descr="C:\Users\Administrator\Desktop\桌面文件\蓝色田字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7574"/>
            <a:ext cx="1690687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Administrator\Desktop\桌面文件\蓝色田字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6863" y="1033463"/>
            <a:ext cx="1690687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7504" y="915566"/>
            <a:ext cx="1476375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9600" b="1" dirty="0">
                <a:latin typeface="楷体" panose="02010609060101010101" pitchFamily="49" charset="-122"/>
                <a:ea typeface="楷体" panose="02010609060101010101" pitchFamily="49" charset="-122"/>
              </a:rPr>
              <a:t>慢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40041" y="987574"/>
            <a:ext cx="1476375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9600" b="1" dirty="0">
                <a:latin typeface="楷体" panose="02010609060101010101" pitchFamily="49" charset="-122"/>
                <a:ea typeface="楷体" panose="02010609060101010101" pitchFamily="49" charset="-122"/>
              </a:rPr>
              <a:t>兔</a:t>
            </a:r>
          </a:p>
        </p:txBody>
      </p:sp>
      <p:pic>
        <p:nvPicPr>
          <p:cNvPr id="11" name="Picture 2" descr="C:\Users\Administrator\Desktop\桌面文件\蓝色田字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987574"/>
            <a:ext cx="1690687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Administrator\Desktop\桌面文件\蓝色田字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987574"/>
            <a:ext cx="1690687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桌面文件\蓝色田字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87574"/>
            <a:ext cx="1690687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563888" y="987574"/>
            <a:ext cx="1476375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9600" b="1" dirty="0">
                <a:latin typeface="楷体" panose="02010609060101010101" pitchFamily="49" charset="-122"/>
                <a:ea typeface="楷体" panose="02010609060101010101" pitchFamily="49" charset="-122"/>
              </a:rPr>
              <a:t>安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835696" y="987574"/>
            <a:ext cx="1476375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9600" b="1" dirty="0">
                <a:latin typeface="楷体" panose="02010609060101010101" pitchFamily="49" charset="-122"/>
                <a:ea typeface="楷体" panose="02010609060101010101" pitchFamily="49" charset="-122"/>
              </a:rPr>
              <a:t>根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148064" y="987574"/>
            <a:ext cx="1476375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9600" b="1" dirty="0">
                <a:latin typeface="楷体" panose="02010609060101010101" pitchFamily="49" charset="-122"/>
                <a:ea typeface="楷体" panose="02010609060101010101" pitchFamily="49" charset="-122"/>
              </a:rPr>
              <a:t>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504" y="2859782"/>
            <a:ext cx="1620957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latin typeface="楷体" pitchFamily="49" charset="-122"/>
                <a:ea typeface="楷体" pitchFamily="49" charset="-122"/>
              </a:rPr>
              <a:t>快慢</a:t>
            </a:r>
            <a:endParaRPr lang="en-US" altLang="zh-CN" sz="44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4400" b="1" dirty="0" smtClean="0">
                <a:latin typeface="楷体" pitchFamily="49" charset="-122"/>
                <a:ea typeface="楷体" pitchFamily="49" charset="-122"/>
              </a:rPr>
              <a:t>慢慢</a:t>
            </a:r>
            <a:endParaRPr lang="en-US" altLang="zh-CN" sz="44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不紧不慢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7704" y="2859782"/>
            <a:ext cx="1627369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latin typeface="楷体" pitchFamily="49" charset="-122"/>
                <a:ea typeface="楷体" pitchFamily="49" charset="-122"/>
              </a:rPr>
              <a:t>树根</a:t>
            </a:r>
            <a:endParaRPr lang="en-US" altLang="zh-CN" sz="44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4400" b="1" dirty="0" smtClean="0">
                <a:latin typeface="楷体" pitchFamily="49" charset="-122"/>
                <a:ea typeface="楷体" pitchFamily="49" charset="-122"/>
              </a:rPr>
              <a:t>根本</a:t>
            </a:r>
            <a:endParaRPr lang="en-US" altLang="zh-CN" sz="44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刨根问底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63888" y="2859782"/>
            <a:ext cx="1627369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latin typeface="楷体" pitchFamily="49" charset="-122"/>
                <a:ea typeface="楷体" pitchFamily="49" charset="-122"/>
              </a:rPr>
              <a:t>安全</a:t>
            </a:r>
            <a:endParaRPr lang="en-US" altLang="zh-CN" sz="44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4400" b="1" dirty="0" smtClean="0">
                <a:latin typeface="楷体" pitchFamily="49" charset="-122"/>
                <a:ea typeface="楷体" pitchFamily="49" charset="-122"/>
              </a:rPr>
              <a:t>平安</a:t>
            </a:r>
            <a:endParaRPr lang="en-US" altLang="zh-CN" sz="44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安居乐业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48064" y="2859782"/>
            <a:ext cx="1627369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latin typeface="楷体" pitchFamily="49" charset="-122"/>
                <a:ea typeface="楷体" pitchFamily="49" charset="-122"/>
              </a:rPr>
              <a:t>最好</a:t>
            </a:r>
            <a:endParaRPr lang="en-US" altLang="zh-CN" sz="44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4400" b="1" dirty="0" smtClean="0">
                <a:latin typeface="楷体" pitchFamily="49" charset="-122"/>
                <a:ea typeface="楷体" pitchFamily="49" charset="-122"/>
              </a:rPr>
              <a:t>最后</a:t>
            </a:r>
            <a:endParaRPr lang="en-US" altLang="zh-CN" sz="44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为善最乐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48264" y="2859782"/>
            <a:ext cx="16273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latin typeface="楷体" pitchFamily="49" charset="-122"/>
                <a:ea typeface="楷体" pitchFamily="49" charset="-122"/>
              </a:rPr>
              <a:t>兔子</a:t>
            </a:r>
            <a:endParaRPr lang="en-US" altLang="zh-CN" sz="44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4400" b="1" dirty="0" smtClean="0">
                <a:latin typeface="楷体" pitchFamily="49" charset="-122"/>
                <a:ea typeface="楷体" pitchFamily="49" charset="-122"/>
              </a:rPr>
              <a:t>白兔</a:t>
            </a:r>
            <a:endParaRPr lang="en-US" altLang="zh-CN" sz="44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狡兔三窟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守株待兔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初读课文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923678"/>
            <a:ext cx="772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自由读文，遇到生字圈一圈，拼一拼，读一读。</a:t>
            </a:r>
            <a:endParaRPr lang="zh-CN" altLang="en-US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971600" y="987574"/>
            <a:ext cx="7200800" cy="483518"/>
          </a:xfrm>
        </p:spPr>
        <p:txBody>
          <a:bodyPr/>
          <a:lstStyle/>
          <a:p>
            <a:r>
              <a:rPr lang="zh-CN" altLang="en-US" dirty="0" smtClean="0"/>
              <a:t>大象有一对耳朵，像</a:t>
            </a:r>
            <a:r>
              <a:rPr lang="zh-CN" altLang="en-US" dirty="0" smtClean="0">
                <a:solidFill>
                  <a:srgbClr val="FF0000"/>
                </a:solidFill>
              </a:rPr>
              <a:t>扇</a:t>
            </a:r>
            <a:r>
              <a:rPr lang="zh-CN" altLang="en-US" dirty="0" smtClean="0"/>
              <a:t>子</a:t>
            </a:r>
            <a:r>
              <a:rPr lang="zh-CN" altLang="en-US" dirty="0" smtClean="0">
                <a:solidFill>
                  <a:srgbClr val="FF0000"/>
                </a:solidFill>
              </a:rPr>
              <a:t>似</a:t>
            </a:r>
            <a:r>
              <a:rPr lang="zh-CN" altLang="en-US" dirty="0" smtClean="0"/>
              <a:t>的耷拉着。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72415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/>
              <a:t>扇</a:t>
            </a:r>
            <a:endParaRPr lang="zh-CN" alt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211710"/>
            <a:ext cx="4434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    </a:t>
            </a:r>
            <a:r>
              <a:rPr lang="en-US" altLang="zh-CN" sz="2800" dirty="0" err="1" smtClean="0"/>
              <a:t>sh</a:t>
            </a:r>
            <a:r>
              <a:rPr lang="en-US" altLang="zh-CN" sz="2800" dirty="0" smtClean="0"/>
              <a:t> à n</a:t>
            </a:r>
            <a:r>
              <a:rPr lang="zh-CN" altLang="en-US" sz="2800" dirty="0" smtClean="0"/>
              <a:t>（扇子）（电扇）</a:t>
            </a:r>
            <a:endParaRPr lang="zh-CN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272666"/>
            <a:ext cx="4793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    </a:t>
            </a:r>
            <a:r>
              <a:rPr lang="en-US" altLang="zh-CN" sz="2800" dirty="0" err="1" smtClean="0"/>
              <a:t>sh</a:t>
            </a:r>
            <a:r>
              <a:rPr lang="en-US" altLang="zh-CN" sz="2800" dirty="0" smtClean="0"/>
              <a:t> ā n</a:t>
            </a:r>
            <a:r>
              <a:rPr lang="zh-CN" altLang="en-US" sz="2800" dirty="0" smtClean="0"/>
              <a:t>（扇风）（扇一扇）</a:t>
            </a:r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271576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/>
              <a:t>似</a:t>
            </a:r>
            <a:endParaRPr lang="zh-CN" alt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2355726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 </a:t>
            </a:r>
            <a:r>
              <a:rPr lang="en-US" altLang="zh-CN" sz="2800" dirty="0" err="1" smtClean="0"/>
              <a:t>si</a:t>
            </a:r>
            <a:r>
              <a:rPr lang="zh-CN" altLang="en-US" sz="2800" dirty="0" smtClean="0"/>
              <a:t>（相似）（似乎）</a:t>
            </a:r>
            <a:endParaRPr lang="zh-CN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527304" y="3291830"/>
            <a:ext cx="2180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 </a:t>
            </a:r>
            <a:r>
              <a:rPr lang="en-US" altLang="zh-CN" sz="2800" dirty="0" err="1" smtClean="0"/>
              <a:t>shi</a:t>
            </a:r>
            <a:r>
              <a:rPr lang="zh-CN" altLang="en-US" sz="2800" dirty="0" smtClean="0"/>
              <a:t>（似的）</a:t>
            </a:r>
            <a:endParaRPr lang="zh-CN" altLang="en-US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>
            <a:spLocks/>
          </p:cNvSpPr>
          <p:nvPr/>
        </p:nvSpPr>
        <p:spPr bwMode="auto">
          <a:xfrm>
            <a:off x="971600" y="1368152"/>
            <a:ext cx="7992888" cy="4835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171450" marR="0" lvl="0" indent="-17145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   大象有一对耳朵，像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扇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子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似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的耷拉着。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+mn-cs"/>
            </a:endParaRPr>
          </a:p>
        </p:txBody>
      </p:sp>
      <p:sp>
        <p:nvSpPr>
          <p:cNvPr id="4" name="文本占位符 1"/>
          <p:cNvSpPr txBox="1">
            <a:spLocks/>
          </p:cNvSpPr>
          <p:nvPr/>
        </p:nvSpPr>
        <p:spPr bwMode="auto">
          <a:xfrm>
            <a:off x="1043608" y="2448272"/>
            <a:ext cx="7200800" cy="4835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171450" marR="0" lvl="0" indent="-17145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      有虫子来的话，大象只要把他的大耳朵一扇，就能把他们赶走。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899592" y="1059582"/>
            <a:ext cx="7848872" cy="483518"/>
          </a:xfrm>
        </p:spPr>
        <p:txBody>
          <a:bodyPr/>
          <a:lstStyle/>
          <a:p>
            <a:r>
              <a:rPr lang="zh-CN" altLang="en-US" dirty="0" smtClean="0"/>
              <a:t>    大象耷拉着一对大耳朵，（   ）、（   ）、（    ）、（    ）、（     ）都认为他的耳朵有问题。见到别人都这么说，大象也开始动摇了，一位自己的耳朵有问题。于是，他用（   ）把耳朵撑起来，结果总有（   ）钻进他的耳朵，还在里面（   ），吵得他又（    ），又（  ）。最后，他又把耳朵（      ）。</a:t>
            </a:r>
            <a:endParaRPr lang="zh-CN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827584" y="771550"/>
            <a:ext cx="7920880" cy="4176464"/>
          </a:xfrm>
        </p:spPr>
        <p:txBody>
          <a:bodyPr/>
          <a:lstStyle/>
          <a:p>
            <a:r>
              <a:rPr lang="zh-CN" altLang="en-US" dirty="0" smtClean="0"/>
              <a:t>    大象耷拉着一对大耳朵，（小兔子）、（小羊）、（小鹿）、（小马）、（小老鼠）都认为他的耳朵有问题。见到别人都这么说，大象也开始动摇了，以为自己的耳朵有问题。于是，他用（竹</a:t>
            </a:r>
            <a:r>
              <a:rPr lang="zh-CN" altLang="en-US" dirty="0" smtClean="0">
                <a:solidFill>
                  <a:srgbClr val="FF0000"/>
                </a:solidFill>
              </a:rPr>
              <a:t>竿</a:t>
            </a:r>
            <a:r>
              <a:rPr lang="zh-CN" altLang="en-US" dirty="0" smtClean="0"/>
              <a:t>）把耳朵撑起来，结果总有（小虫子）钻进他的耳朵，还在里面（跳</a:t>
            </a:r>
            <a:r>
              <a:rPr lang="zh-CN" altLang="en-US" dirty="0" smtClean="0">
                <a:solidFill>
                  <a:srgbClr val="FF0000"/>
                </a:solidFill>
              </a:rPr>
              <a:t>舞</a:t>
            </a:r>
            <a:r>
              <a:rPr lang="zh-CN" altLang="en-US" dirty="0" smtClean="0"/>
              <a:t>），吵得他又（头</a:t>
            </a:r>
            <a:r>
              <a:rPr lang="zh-CN" altLang="en-US" dirty="0" smtClean="0">
                <a:solidFill>
                  <a:srgbClr val="FF0000"/>
                </a:solidFill>
              </a:rPr>
              <a:t>痛</a:t>
            </a:r>
            <a:r>
              <a:rPr lang="zh-CN" altLang="en-US" dirty="0" smtClean="0"/>
              <a:t>），又（心</a:t>
            </a:r>
            <a:r>
              <a:rPr lang="zh-CN" altLang="en-US" dirty="0" smtClean="0">
                <a:solidFill>
                  <a:srgbClr val="FF0000"/>
                </a:solidFill>
              </a:rPr>
              <a:t>烦</a:t>
            </a:r>
            <a:r>
              <a:rPr lang="zh-CN" altLang="en-US" dirty="0" smtClean="0"/>
              <a:t>）。最后，他又把耳朵（耷拉着）。</a:t>
            </a:r>
            <a:endParaRPr lang="zh-CN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4514" name="Picture 2" descr="https://timgsa.baidu.com/timg?image&amp;quality=80&amp;size=b9999_10000&amp;sec=1556880274678&amp;di=3f0ba1ad4edf2700f7963c58d8cc612c&amp;imgtype=0&amp;src=http%3A%2F%2Fimg007.hc360.cn%2Fy6%2FM07%2F39%2F03%2FwKhQtFZdHmmEcu0VAAAAAGt-Jzw8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31590"/>
            <a:ext cx="4901839" cy="33843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228184" y="699542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 smtClean="0"/>
              <a:t>竹</a:t>
            </a:r>
            <a:r>
              <a:rPr lang="zh-CN" altLang="en-US" sz="5400" dirty="0" smtClean="0">
                <a:solidFill>
                  <a:srgbClr val="FF0000"/>
                </a:solidFill>
              </a:rPr>
              <a:t>竿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1779662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 smtClean="0"/>
              <a:t>鱼</a:t>
            </a:r>
            <a:r>
              <a:rPr lang="zh-CN" altLang="en-US" sz="5400" dirty="0" smtClean="0">
                <a:solidFill>
                  <a:srgbClr val="FF0000"/>
                </a:solidFill>
              </a:rPr>
              <a:t>竿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2715766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 smtClean="0"/>
              <a:t>立</a:t>
            </a:r>
            <a:r>
              <a:rPr lang="zh-CN" altLang="en-US" sz="5400" dirty="0" smtClean="0">
                <a:solidFill>
                  <a:srgbClr val="FF0000"/>
                </a:solidFill>
              </a:rPr>
              <a:t>竿</a:t>
            </a:r>
            <a:r>
              <a:rPr lang="zh-CN" altLang="en-US" sz="5400" dirty="0" smtClean="0"/>
              <a:t>见影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3579862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 smtClean="0"/>
              <a:t>揭</a:t>
            </a:r>
            <a:r>
              <a:rPr lang="zh-CN" altLang="en-US" sz="5400" dirty="0" smtClean="0">
                <a:solidFill>
                  <a:srgbClr val="FF0000"/>
                </a:solidFill>
              </a:rPr>
              <a:t>竿</a:t>
            </a:r>
            <a:r>
              <a:rPr lang="zh-CN" altLang="en-US" sz="5400" dirty="0" smtClean="0"/>
              <a:t>而起</a:t>
            </a:r>
            <a:endParaRPr lang="zh-CN" altLang="en-US" sz="5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小学语文111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小学语文111</Template>
  <TotalTime>824</TotalTime>
  <Words>3037</Words>
  <Application>Microsoft Office PowerPoint</Application>
  <PresentationFormat>全屏显示(16:9)</PresentationFormat>
  <Paragraphs>200</Paragraphs>
  <Slides>30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小学语文111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345</cp:revision>
  <dcterms:created xsi:type="dcterms:W3CDTF">2017-11-29T07:17:00Z</dcterms:created>
  <dcterms:modified xsi:type="dcterms:W3CDTF">2019-05-04T02:26:36Z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2052-10.1.0.7245</vt:lpwstr>
  </property>
</Properties>
</file>