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86" r:id="rId2"/>
    <p:sldId id="320" r:id="rId3"/>
    <p:sldId id="287" r:id="rId4"/>
    <p:sldId id="319" r:id="rId5"/>
    <p:sldId id="334" r:id="rId6"/>
    <p:sldId id="335" r:id="rId7"/>
    <p:sldId id="328" r:id="rId8"/>
    <p:sldId id="336" r:id="rId9"/>
    <p:sldId id="337" r:id="rId10"/>
    <p:sldId id="338" r:id="rId11"/>
    <p:sldId id="339" r:id="rId12"/>
    <p:sldId id="340" r:id="rId13"/>
    <p:sldId id="342" r:id="rId14"/>
    <p:sldId id="343" r:id="rId15"/>
    <p:sldId id="344" r:id="rId16"/>
    <p:sldId id="288" r:id="rId17"/>
    <p:sldId id="321" r:id="rId18"/>
    <p:sldId id="322" r:id="rId19"/>
    <p:sldId id="324" r:id="rId20"/>
    <p:sldId id="323" r:id="rId21"/>
    <p:sldId id="325" r:id="rId22"/>
    <p:sldId id="331" r:id="rId23"/>
    <p:sldId id="332" r:id="rId24"/>
    <p:sldId id="307" r:id="rId25"/>
    <p:sldId id="317" r:id="rId26"/>
    <p:sldId id="333" r:id="rId27"/>
    <p:sldId id="308" r:id="rId28"/>
    <p:sldId id="309" r:id="rId29"/>
    <p:sldId id="285" r:id="rId30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7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6" autoAdjust="0"/>
    <p:restoredTop sz="66380" autoAdjust="0"/>
  </p:normalViewPr>
  <p:slideViewPr>
    <p:cSldViewPr>
      <p:cViewPr varScale="1">
        <p:scale>
          <a:sx n="60" d="100"/>
          <a:sy n="60" d="100"/>
        </p:scale>
        <p:origin x="1476" y="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9A690E13-4387-40BD-AFAA-E9E140EF81A9}" type="datetimeFigureOut">
              <a:rPr lang="zh-CN" altLang="en-US"/>
              <a:pPr>
                <a:defRPr/>
              </a:pPr>
              <a:t>2019/5/17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A85FB72F-9ED6-4C2B-AF78-9EF5C9637A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zh-CN" dirty="0" smtClean="0"/>
              <a:t>一、谜语导入，学习新课</a:t>
            </a:r>
          </a:p>
          <a:p>
            <a:r>
              <a:rPr lang="en-US" altLang="zh-CN" dirty="0" smtClean="0"/>
              <a:t>1</a:t>
            </a:r>
            <a:r>
              <a:rPr lang="zh-CN" altLang="zh-CN" dirty="0" smtClean="0"/>
              <a:t>．上课前，老师先给你们猜个谜语，看看谁猜得又快又准。</a:t>
            </a:r>
          </a:p>
          <a:p>
            <a:r>
              <a:rPr lang="zh-CN" altLang="zh-CN" dirty="0" smtClean="0"/>
              <a:t>课件出示：</a:t>
            </a:r>
          </a:p>
          <a:p>
            <a:r>
              <a:rPr lang="zh-CN" altLang="zh-CN" dirty="0" smtClean="0"/>
              <a:t>绿衣小英雄，田里捉害虫，水陆都是家，唱歌呱呱呱。（谜底：青蛙）</a:t>
            </a:r>
            <a:endParaRPr lang="en-US" altLang="zh-CN" dirty="0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CD49EE-1D15-460A-A1C2-F66F49BDB2FE}" type="slidenum">
              <a:rPr lang="zh-CN" altLang="en-US" smtClean="0">
                <a:ea typeface="宋体" charset="-122"/>
              </a:rPr>
              <a:pPr/>
              <a:t>1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2</a:t>
            </a:r>
            <a:r>
              <a:rPr lang="zh-CN" altLang="zh-CN" dirty="0" smtClean="0"/>
              <a:t>．老师以“卖”为例示范写。</a:t>
            </a:r>
          </a:p>
          <a:p>
            <a:r>
              <a:rPr lang="zh-CN" altLang="zh-CN" dirty="0" smtClean="0"/>
              <a:t>“卖”：是上下结构，上边是部首“十”，下边是一个“买”，所以说卖也算是形声字，在写的时候卖上边的“十”的那一竖一定要写在田字格的中间。（“卖”与“买”对比识记。教师范写，学生书空。）</a:t>
            </a:r>
          </a:p>
          <a:p>
            <a:r>
              <a:rPr lang="en-US" altLang="zh-CN" dirty="0" smtClean="0"/>
              <a:t>3</a:t>
            </a:r>
            <a:r>
              <a:rPr lang="zh-CN" altLang="zh-CN" dirty="0" smtClean="0"/>
              <a:t>．学生描红、书写，教师巡视指导。</a:t>
            </a:r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ED9B83-ACAB-4AAF-A805-8367C7594366}" type="slidenum">
              <a:rPr lang="zh-CN" altLang="en-US" smtClean="0">
                <a:ea typeface="宋体" charset="-122"/>
              </a:rPr>
              <a:pPr/>
              <a:t>14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2</a:t>
            </a:r>
            <a:r>
              <a:rPr lang="zh-CN" altLang="zh-CN" dirty="0" smtClean="0"/>
              <a:t>．小组内讨论交流不认识的字或不理解的词语。</a:t>
            </a:r>
          </a:p>
          <a:p>
            <a:r>
              <a:rPr lang="en-US" altLang="zh-CN" dirty="0" smtClean="0"/>
              <a:t>3</a:t>
            </a:r>
            <a:r>
              <a:rPr lang="zh-CN" altLang="zh-CN" dirty="0" smtClean="0"/>
              <a:t>．课件出示生字：</a:t>
            </a:r>
          </a:p>
          <a:p>
            <a:r>
              <a:rPr lang="en-US" altLang="zh-CN" dirty="0" err="1" smtClean="0"/>
              <a:t>mài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làn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pái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hè</a:t>
            </a:r>
            <a:r>
              <a:rPr lang="en-US" altLang="zh-CN" dirty="0" smtClean="0"/>
              <a:t>    </a:t>
            </a:r>
            <a:r>
              <a:rPr lang="en-US" altLang="zh-CN" dirty="0" err="1" smtClean="0"/>
              <a:t>tǐng</a:t>
            </a:r>
            <a:r>
              <a:rPr lang="en-US" altLang="zh-CN" dirty="0" smtClean="0"/>
              <a:t>    </a:t>
            </a:r>
            <a:r>
              <a:rPr lang="en-US" altLang="zh-CN" dirty="0" err="1" smtClean="0"/>
              <a:t>shū</a:t>
            </a:r>
            <a:r>
              <a:rPr lang="en-US" altLang="zh-CN" dirty="0" smtClean="0"/>
              <a:t>    </a:t>
            </a:r>
            <a:r>
              <a:rPr lang="en-US" altLang="zh-CN" dirty="0" err="1" smtClean="0"/>
              <a:t>jí</a:t>
            </a:r>
            <a:r>
              <a:rPr lang="en-US" altLang="zh-CN" dirty="0" smtClean="0"/>
              <a:t>     </a:t>
            </a:r>
            <a:r>
              <a:rPr lang="en-US" altLang="zh-CN" dirty="0" err="1" smtClean="0"/>
              <a:t>bō</a:t>
            </a:r>
            <a:endParaRPr lang="en-US" altLang="zh-CN" dirty="0" smtClean="0"/>
          </a:p>
          <a:p>
            <a:r>
              <a:rPr lang="zh-CN" altLang="en-US" dirty="0" smtClean="0"/>
              <a:t>卖</a:t>
            </a:r>
            <a:r>
              <a:rPr lang="en-US" dirty="0" smtClean="0">
                <a:ea typeface="宋体" charset="-122"/>
              </a:rPr>
              <a:t>     </a:t>
            </a:r>
            <a:r>
              <a:rPr lang="zh-CN" altLang="en-US" dirty="0" smtClean="0"/>
              <a:t>烂</a:t>
            </a:r>
            <a:r>
              <a:rPr lang="en-US" dirty="0" smtClean="0">
                <a:ea typeface="宋体" charset="-122"/>
              </a:rPr>
              <a:t>    </a:t>
            </a:r>
            <a:r>
              <a:rPr lang="zh-CN" altLang="en-US" dirty="0" smtClean="0"/>
              <a:t>牌</a:t>
            </a:r>
            <a:r>
              <a:rPr lang="en-US" dirty="0" smtClean="0">
                <a:ea typeface="宋体" charset="-122"/>
              </a:rPr>
              <a:t>    </a:t>
            </a:r>
            <a:r>
              <a:rPr lang="zh-CN" altLang="en-US" dirty="0" smtClean="0"/>
              <a:t>喝  </a:t>
            </a:r>
            <a:r>
              <a:rPr lang="en-US" dirty="0" smtClean="0">
                <a:ea typeface="宋体" charset="-122"/>
              </a:rPr>
              <a:t>   </a:t>
            </a:r>
            <a:r>
              <a:rPr lang="zh-CN" altLang="en-US" dirty="0" smtClean="0"/>
              <a:t>挺</a:t>
            </a:r>
            <a:r>
              <a:rPr lang="en-US" dirty="0" smtClean="0">
                <a:ea typeface="宋体" charset="-122"/>
              </a:rPr>
              <a:t>      </a:t>
            </a:r>
            <a:r>
              <a:rPr lang="zh-CN" altLang="en-US" dirty="0" smtClean="0"/>
              <a:t>舒</a:t>
            </a:r>
            <a:r>
              <a:rPr lang="en-US" dirty="0" smtClean="0">
                <a:ea typeface="宋体" charset="-122"/>
              </a:rPr>
              <a:t>    </a:t>
            </a:r>
            <a:r>
              <a:rPr lang="zh-CN" altLang="en-US" dirty="0" smtClean="0"/>
              <a:t>集</a:t>
            </a:r>
            <a:r>
              <a:rPr lang="en-US" dirty="0" smtClean="0">
                <a:ea typeface="宋体" charset="-122"/>
              </a:rPr>
              <a:t>     </a:t>
            </a:r>
            <a:r>
              <a:rPr lang="zh-CN" altLang="en-US" dirty="0" smtClean="0"/>
              <a:t>播</a:t>
            </a:r>
          </a:p>
          <a:p>
            <a:r>
              <a:rPr lang="en-US" altLang="zh-CN" dirty="0" err="1" smtClean="0"/>
              <a:t>sǎ</a:t>
            </a:r>
            <a:r>
              <a:rPr lang="en-US" altLang="zh-CN" dirty="0" smtClean="0"/>
              <a:t>     </a:t>
            </a:r>
            <a:r>
              <a:rPr lang="en-US" altLang="zh-CN" dirty="0" err="1" smtClean="0"/>
              <a:t>yīn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guàn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quē</a:t>
            </a:r>
            <a:r>
              <a:rPr lang="en-US" altLang="zh-CN" dirty="0" smtClean="0"/>
              <a:t>    </a:t>
            </a:r>
            <a:r>
              <a:rPr lang="en-US" altLang="zh-CN" dirty="0" err="1" smtClean="0"/>
              <a:t>yǒng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lèng</a:t>
            </a:r>
            <a:endParaRPr lang="zh-CN" altLang="en-US" dirty="0" smtClean="0"/>
          </a:p>
          <a:p>
            <a:r>
              <a:rPr lang="zh-CN" altLang="en-US" dirty="0" smtClean="0"/>
              <a:t>撒</a:t>
            </a:r>
            <a:r>
              <a:rPr lang="en-US" dirty="0" smtClean="0">
                <a:ea typeface="宋体" charset="-122"/>
              </a:rPr>
              <a:t>     </a:t>
            </a:r>
            <a:r>
              <a:rPr lang="zh-CN" altLang="en-US" dirty="0" smtClean="0"/>
              <a:t>茵</a:t>
            </a:r>
            <a:r>
              <a:rPr lang="en-US" dirty="0" smtClean="0">
                <a:ea typeface="宋体" charset="-122"/>
              </a:rPr>
              <a:t>     </a:t>
            </a:r>
            <a:r>
              <a:rPr lang="zh-CN" altLang="en-US" dirty="0" smtClean="0"/>
              <a:t>灌</a:t>
            </a:r>
            <a:r>
              <a:rPr lang="en-US" dirty="0" smtClean="0">
                <a:ea typeface="宋体" charset="-122"/>
              </a:rPr>
              <a:t>     </a:t>
            </a:r>
            <a:r>
              <a:rPr lang="zh-CN" altLang="en-US" dirty="0" smtClean="0"/>
              <a:t>缺</a:t>
            </a:r>
            <a:r>
              <a:rPr lang="en-US" dirty="0" smtClean="0">
                <a:ea typeface="宋体" charset="-122"/>
              </a:rPr>
              <a:t>      </a:t>
            </a:r>
            <a:r>
              <a:rPr lang="zh-CN" altLang="en-US" dirty="0" smtClean="0"/>
              <a:t>泳  </a:t>
            </a:r>
            <a:r>
              <a:rPr lang="en-US" dirty="0" smtClean="0">
                <a:ea typeface="宋体" charset="-122"/>
              </a:rPr>
              <a:t>   </a:t>
            </a:r>
            <a:r>
              <a:rPr lang="zh-CN" altLang="en-US" dirty="0" smtClean="0"/>
              <a:t>愣</a:t>
            </a:r>
          </a:p>
          <a:p>
            <a:r>
              <a:rPr lang="zh-CN" altLang="zh-CN" dirty="0" smtClean="0"/>
              <a:t>（</a:t>
            </a:r>
            <a:r>
              <a:rPr lang="en-US" altLang="zh-CN" dirty="0" smtClean="0"/>
              <a:t>1</a:t>
            </a:r>
            <a:r>
              <a:rPr lang="zh-CN" altLang="zh-CN" dirty="0" smtClean="0"/>
              <a:t>）自由认读。（</a:t>
            </a:r>
            <a:r>
              <a:rPr lang="en-US" altLang="zh-CN" dirty="0" smtClean="0"/>
              <a:t>2</a:t>
            </a:r>
            <a:r>
              <a:rPr lang="zh-CN" altLang="zh-CN" dirty="0" smtClean="0"/>
              <a:t>）请</a:t>
            </a:r>
            <a:r>
              <a:rPr lang="en-US" altLang="zh-CN" dirty="0" smtClean="0"/>
              <a:t>“</a:t>
            </a:r>
            <a:r>
              <a:rPr lang="zh-CN" altLang="zh-CN" dirty="0" smtClean="0"/>
              <a:t>小老师</a:t>
            </a:r>
            <a:r>
              <a:rPr lang="en-US" altLang="zh-CN" dirty="0" smtClean="0"/>
              <a:t>”</a:t>
            </a:r>
            <a:r>
              <a:rPr lang="zh-CN" altLang="zh-CN" dirty="0" smtClean="0"/>
              <a:t>来带读生字。（注意读准字音，多音字 “</a:t>
            </a:r>
            <a:r>
              <a:rPr lang="zh-CN" altLang="en-US" dirty="0" smtClean="0"/>
              <a:t>喝</a:t>
            </a:r>
            <a:r>
              <a:rPr lang="zh-CN" altLang="zh-CN" dirty="0" smtClean="0"/>
              <a:t>”。）</a:t>
            </a:r>
          </a:p>
          <a:p>
            <a:r>
              <a:rPr lang="zh-CN" altLang="zh-CN" dirty="0" smtClean="0"/>
              <a:t>（</a:t>
            </a:r>
            <a:r>
              <a:rPr lang="en-US" altLang="zh-CN" dirty="0" smtClean="0"/>
              <a:t>3</a:t>
            </a:r>
            <a:r>
              <a:rPr lang="zh-CN" altLang="zh-CN" dirty="0" smtClean="0"/>
              <a:t>）学生齐读，打乱顺序分组读。</a:t>
            </a:r>
            <a:endParaRPr lang="en-US" altLang="zh-CN" dirty="0" smtClean="0"/>
          </a:p>
          <a:p>
            <a:r>
              <a:rPr lang="zh-CN" altLang="zh-CN" dirty="0" smtClean="0"/>
              <a:t>（</a:t>
            </a:r>
            <a:r>
              <a:rPr lang="en-US" altLang="zh-CN" dirty="0" smtClean="0"/>
              <a:t>4</a:t>
            </a:r>
            <a:r>
              <a:rPr lang="zh-CN" altLang="zh-CN" dirty="0" smtClean="0"/>
              <a:t>）去掉拼音，随机抽读。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zh-CN" dirty="0" smtClean="0"/>
              <a:t>．记忆生字。</a:t>
            </a:r>
          </a:p>
          <a:p>
            <a:r>
              <a:rPr lang="zh-CN" altLang="zh-CN" dirty="0" smtClean="0"/>
              <a:t>你记住了哪些字？是怎么记住的？（学生交流记字方法）还没有记住的字，可以在学习课文的过程中继续识记。</a:t>
            </a:r>
            <a:endParaRPr lang="zh-CN" altLang="en-US" dirty="0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28A158-1D46-4A55-A1A7-02DBBE9BC71C}" type="slidenum">
              <a:rPr lang="zh-CN" altLang="en-US" smtClean="0">
                <a:ea typeface="宋体" charset="-122"/>
              </a:rPr>
              <a:pPr/>
              <a:t>16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2</a:t>
            </a:r>
            <a:r>
              <a:rPr lang="zh-CN" altLang="zh-CN" smtClean="0"/>
              <a:t>．如果你向同学推荐一样东西，你会说些什么？</a:t>
            </a:r>
          </a:p>
          <a:p>
            <a:endParaRPr lang="zh-CN" altLang="en-US" smtClean="0"/>
          </a:p>
        </p:txBody>
      </p:sp>
      <p:sp>
        <p:nvSpPr>
          <p:cNvPr id="696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CCC2CB-7876-4EBC-A9CC-E2FD384EEA8D}" type="slidenum">
              <a:rPr lang="zh-CN" altLang="en-US" smtClean="0">
                <a:ea typeface="宋体" charset="-122"/>
              </a:rPr>
              <a:pPr/>
              <a:t>24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5</a:t>
            </a:r>
            <a:r>
              <a:rPr lang="zh-CN" altLang="zh-CN" smtClean="0"/>
              <a:t>．通过青蛙一系列的改造行为，你能明白什么道理？（靠自己勤劳的双手就能创造自己想要的生活。）</a:t>
            </a:r>
            <a:endParaRPr lang="zh-CN" altLang="en-US" smtClean="0"/>
          </a:p>
          <a:p>
            <a:endParaRPr lang="zh-CN" altLang="en-US" smtClean="0"/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2A863A-6409-4EE5-8943-83A2292CB517}" type="slidenum">
              <a:rPr lang="zh-CN" altLang="en-US" smtClean="0">
                <a:ea typeface="宋体" charset="-122"/>
              </a:rPr>
              <a:pPr/>
              <a:t>25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zh-CN" dirty="0" smtClean="0"/>
              <a:t>四、指导写字</a:t>
            </a:r>
          </a:p>
          <a:p>
            <a:r>
              <a:rPr lang="en-US" altLang="zh-CN" dirty="0" smtClean="0"/>
              <a:t>1</a:t>
            </a:r>
            <a:r>
              <a:rPr lang="zh-CN" altLang="zh-CN" dirty="0" smtClean="0"/>
              <a:t>．师出示“蛙、卖、籽、搬”等生字卡，生观察其字体结构，自主记忆。</a:t>
            </a: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6D95FA-0D08-43E7-BB7B-9D2C1E697A4E}" type="slidenum">
              <a:rPr lang="zh-CN" altLang="en-US" smtClean="0">
                <a:ea typeface="宋体" charset="-122"/>
              </a:rPr>
              <a:pPr/>
              <a:t>26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zh-CN" smtClean="0"/>
              <a:t>四、作业布置</a:t>
            </a:r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12BA2D-C507-46E9-953D-CA5B3CEDDFF9}" type="slidenum">
              <a:rPr lang="zh-CN" altLang="en-US" smtClean="0">
                <a:ea typeface="宋体" charset="-122"/>
              </a:rPr>
              <a:pPr/>
              <a:t>27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D9CD31-C480-49DD-8270-4F3A3C857CDB}" type="slidenum">
              <a:rPr lang="zh-CN" altLang="en-US" smtClean="0">
                <a:ea typeface="宋体" charset="-122"/>
              </a:rPr>
              <a:pPr/>
              <a:t>28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FB72F-9ED6-4C2B-AF78-9EF5C9637A1F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2</a:t>
            </a:r>
            <a:r>
              <a:rPr lang="zh-CN" altLang="zh-CN" dirty="0" smtClean="0"/>
              <a:t>．老师以“卖”为例示范写。</a:t>
            </a:r>
          </a:p>
          <a:p>
            <a:r>
              <a:rPr lang="zh-CN" altLang="zh-CN" dirty="0" smtClean="0"/>
              <a:t>“卖”：是上下结构，上边是部首“十”，下边是一个“买”，所以说卖也算是形声字，在写的时候卖上边的“十”的那一竖一定要写在田字格的中间。（“卖”与“买”对比识记。教师范写，学生书空。）</a:t>
            </a:r>
          </a:p>
          <a:p>
            <a:r>
              <a:rPr lang="en-US" altLang="zh-CN" dirty="0" smtClean="0"/>
              <a:t>3</a:t>
            </a:r>
            <a:r>
              <a:rPr lang="zh-CN" altLang="zh-CN" dirty="0" smtClean="0"/>
              <a:t>．学生描红、书写，教师巡视指导。</a:t>
            </a:r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ED9B83-ACAB-4AAF-A805-8367C7594366}" type="slidenum">
              <a:rPr lang="zh-CN" altLang="en-US" smtClean="0">
                <a:ea typeface="宋体" charset="-122"/>
              </a:rPr>
              <a:pPr/>
              <a:t>2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2</a:t>
            </a:r>
            <a:r>
              <a:rPr lang="zh-CN" altLang="zh-CN" smtClean="0"/>
              <a:t>．今天我们将要读一篇有趣的童话故事，故事的主人公就是青蛙。（板书课题，齐读课题。师相机正音：卖</a:t>
            </a:r>
            <a:r>
              <a:rPr lang="en-US" altLang="zh-CN" smtClean="0"/>
              <a:t>m</a:t>
            </a:r>
            <a:r>
              <a:rPr lang="zh-CN" altLang="zh-CN" smtClean="0"/>
              <a:t>à</a:t>
            </a:r>
            <a:r>
              <a:rPr lang="en-US" altLang="zh-CN" smtClean="0"/>
              <a:t>i</a:t>
            </a:r>
            <a:r>
              <a:rPr lang="zh-CN" altLang="zh-CN" smtClean="0"/>
              <a:t>，反义词：买）</a:t>
            </a:r>
          </a:p>
          <a:p>
            <a:r>
              <a:rPr lang="en-US" altLang="zh-CN" smtClean="0"/>
              <a:t>3</a:t>
            </a:r>
            <a:r>
              <a:rPr lang="zh-CN" altLang="zh-CN" smtClean="0"/>
              <a:t>．从题目中我们可以知道什么信息？（主人公：青蛙；事件：卖泥塘）</a:t>
            </a:r>
          </a:p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927C0A-6919-41F3-8A7B-64CFECFBDFE5}" type="slidenum">
              <a:rPr lang="zh-CN" altLang="en-US" smtClean="0">
                <a:ea typeface="宋体" charset="-122"/>
              </a:rPr>
              <a:pPr/>
              <a:t>3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zh-CN" smtClean="0"/>
              <a:t>二、检查预习，认识生字</a:t>
            </a:r>
          </a:p>
          <a:p>
            <a:r>
              <a:rPr lang="en-US" altLang="zh-CN" smtClean="0"/>
              <a:t>1</a:t>
            </a:r>
            <a:r>
              <a:rPr lang="zh-CN" altLang="zh-CN" smtClean="0"/>
              <a:t>．读课文，找出藏在文中的生字，借助生字表中的音节多读几遍，把字音读准。如果还有不认识的字，做上记号，可以问问老师和同学。</a:t>
            </a:r>
          </a:p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A887F3-A348-4395-AEBF-896A0BD85370}" type="slidenum">
              <a:rPr lang="zh-CN" altLang="en-US" smtClean="0">
                <a:ea typeface="宋体" charset="-122"/>
              </a:rPr>
              <a:pPr/>
              <a:t>4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FB72F-9ED6-4C2B-AF78-9EF5C9637A1F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FB72F-9ED6-4C2B-AF78-9EF5C9637A1F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FB72F-9ED6-4C2B-AF78-9EF5C9637A1F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FB72F-9ED6-4C2B-AF78-9EF5C9637A1F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zh-CN" dirty="0" smtClean="0"/>
              <a:t>一、美读导入</a:t>
            </a:r>
          </a:p>
          <a:p>
            <a:r>
              <a:rPr lang="zh-CN" altLang="zh-CN" dirty="0" smtClean="0"/>
              <a:t>课件出示：</a:t>
            </a:r>
          </a:p>
          <a:p>
            <a:r>
              <a:rPr lang="zh-CN" altLang="zh-CN" dirty="0" smtClean="0"/>
              <a:t>“青蛙住在烂泥塘里。他觉得这儿不怎么样，想把泥塘卖掉，换</a:t>
            </a:r>
            <a:r>
              <a:rPr lang="zh-CN" altLang="en-US" dirty="0" smtClean="0"/>
              <a:t>一些</a:t>
            </a:r>
            <a:r>
              <a:rPr lang="zh-CN" altLang="zh-CN" dirty="0" smtClean="0"/>
              <a:t>钱搬到城里住。”</a:t>
            </a:r>
          </a:p>
          <a:p>
            <a:r>
              <a:rPr lang="zh-CN" altLang="zh-CN" dirty="0" smtClean="0"/>
              <a:t>“多好的地方！有树，有花，有草，有水塘。你可以看蝴蝶在花丛中飞舞，听小鸟在树上</a:t>
            </a:r>
            <a:r>
              <a:rPr lang="zh-CN" altLang="en-US" dirty="0" smtClean="0"/>
              <a:t>唱歌</a:t>
            </a:r>
            <a:r>
              <a:rPr lang="zh-CN" altLang="zh-CN" dirty="0" smtClean="0"/>
              <a:t>。你可以在水里尽情游泳，躺在草地上晒太阳。这儿还有道路通到城里……”</a:t>
            </a:r>
          </a:p>
          <a:p>
            <a:r>
              <a:rPr lang="zh-CN" altLang="zh-CN" dirty="0" smtClean="0"/>
              <a:t>学生齐读。</a:t>
            </a:r>
          </a:p>
          <a:p>
            <a:r>
              <a:rPr lang="zh-CN" altLang="zh-CN" dirty="0" smtClean="0"/>
              <a:t>青蛙的泥塘是怎么从烂泥塘变成一个环境优美的地方的呢？我们继续去故事中看一看吧！</a:t>
            </a:r>
            <a:endParaRPr lang="zh-CN" altLang="en-US" dirty="0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12299A-335C-4357-91B7-D96E96C99575}" type="slidenum">
              <a:rPr lang="zh-CN" altLang="en-US" smtClean="0">
                <a:ea typeface="宋体" charset="-122"/>
              </a:rPr>
              <a:pPr/>
              <a:t>13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bg>
      <p:bgPr>
        <a:pattFill prst="smGrid">
          <a:fgClr>
            <a:srgbClr val="E2F0D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 flipH="1" flipV="1">
            <a:off x="6627813" y="0"/>
            <a:ext cx="2527300" cy="1547813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" name="直接箭头连接符 2"/>
          <p:cNvCxnSpPr/>
          <p:nvPr/>
        </p:nvCxnSpPr>
        <p:spPr>
          <a:xfrm>
            <a:off x="236538" y="0"/>
            <a:ext cx="4138612" cy="2546350"/>
          </a:xfrm>
          <a:prstGeom prst="straightConnector1">
            <a:avLst/>
          </a:prstGeom>
          <a:ln>
            <a:solidFill>
              <a:schemeClr val="accent2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8156">
            <a:off x="1308100" y="2608263"/>
            <a:ext cx="546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/>
          <p:cNvSpPr/>
          <p:nvPr/>
        </p:nvSpPr>
        <p:spPr>
          <a:xfrm>
            <a:off x="2814638" y="3783013"/>
            <a:ext cx="811212" cy="811212"/>
          </a:xfrm>
          <a:prstGeom prst="ellipse">
            <a:avLst/>
          </a:prstGeom>
          <a:pattFill prst="wdUpDiag">
            <a:fgClr>
              <a:schemeClr val="accent4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9860131">
            <a:off x="-788988" y="-182563"/>
            <a:ext cx="2790826" cy="2525713"/>
          </a:xfrm>
          <a:prstGeom prst="triangle">
            <a:avLst/>
          </a:prstGeom>
          <a:solidFill>
            <a:srgbClr val="B0E05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9860131">
            <a:off x="1641475" y="1349375"/>
            <a:ext cx="2790825" cy="2505075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-6350" y="2833688"/>
            <a:ext cx="2444750" cy="2309812"/>
          </a:xfrm>
          <a:custGeom>
            <a:avLst/>
            <a:gdLst>
              <a:gd name="connsiteX0" fmla="*/ 0 w 2458731"/>
              <a:gd name="connsiteY0" fmla="*/ 0 h 2323678"/>
              <a:gd name="connsiteX1" fmla="*/ 2458731 w 2458731"/>
              <a:gd name="connsiteY1" fmla="*/ 1540864 h 2323678"/>
              <a:gd name="connsiteX2" fmla="*/ 1046371 w 2458731"/>
              <a:gd name="connsiteY2" fmla="*/ 2323678 h 2323678"/>
              <a:gd name="connsiteX3" fmla="*/ 2864 w 2458731"/>
              <a:gd name="connsiteY3" fmla="*/ 2323678 h 2323678"/>
              <a:gd name="connsiteX4" fmla="*/ 0 w 2458731"/>
              <a:gd name="connsiteY4" fmla="*/ 0 h 232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8731" h="2323678">
                <a:moveTo>
                  <a:pt x="0" y="0"/>
                </a:moveTo>
                <a:lnTo>
                  <a:pt x="2458731" y="1540864"/>
                </a:lnTo>
                <a:lnTo>
                  <a:pt x="1046371" y="2323678"/>
                </a:lnTo>
                <a:lnTo>
                  <a:pt x="2864" y="2323678"/>
                </a:lnTo>
                <a:lnTo>
                  <a:pt x="0" y="0"/>
                </a:lnTo>
                <a:close/>
              </a:path>
            </a:pathLst>
          </a:custGeom>
          <a:solidFill>
            <a:srgbClr val="FCA32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952625" y="923925"/>
            <a:ext cx="282575" cy="282575"/>
          </a:xfrm>
          <a:prstGeom prst="ellipse">
            <a:avLst/>
          </a:prstGeom>
          <a:solidFill>
            <a:srgbClr val="FCA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89013" y="222250"/>
            <a:ext cx="906462" cy="906463"/>
          </a:xfrm>
          <a:prstGeom prst="ellipse">
            <a:avLst/>
          </a:prstGeom>
          <a:pattFill prst="wdUpDiag">
            <a:fgClr>
              <a:srgbClr val="B0E05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810375" y="569913"/>
            <a:ext cx="461963" cy="461962"/>
          </a:xfrm>
          <a:prstGeom prst="ellipse">
            <a:avLst/>
          </a:prstGeom>
          <a:pattFill prst="wdUpDiag">
            <a:fgClr>
              <a:srgbClr val="FCA32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2" name="图片 16" descr="360截图20161021134712727 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25" y="3508375"/>
            <a:ext cx="23018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DF8C4-121A-4D6B-897E-8B0EDBD16486}" type="datetimeFigureOut">
              <a:rPr lang="zh-CN" altLang="en-US"/>
              <a:pPr>
                <a:defRPr/>
              </a:pPr>
              <a:t>2019/5/17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5B22-31AD-45E0-B0E3-2E0812E8B2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97EA-47F4-47A2-9307-1B19685F1E4F}" type="datetimeFigureOut">
              <a:rPr lang="zh-CN" altLang="en-US"/>
              <a:pPr>
                <a:defRPr/>
              </a:pPr>
              <a:t>2019/5/17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8D075-E30B-4BB2-863F-EA4846A59E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B2655-9AD9-41DC-B83F-96C0062273B8}" type="datetimeFigureOut">
              <a:rPr lang="zh-CN" altLang="en-US"/>
              <a:pPr>
                <a:defRPr/>
              </a:pPr>
              <a:t>2019/5/17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A660B-491C-48C8-8F5D-CCD4BA1F1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123825"/>
          </a:xfrm>
          <a:prstGeom prst="rect">
            <a:avLst/>
          </a:prstGeom>
          <a:pattFill prst="wdUpDiag">
            <a:fgClr>
              <a:srgbClr val="FCA32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468313" y="171450"/>
            <a:ext cx="8616950" cy="0"/>
          </a:xfrm>
          <a:prstGeom prst="straightConnector1">
            <a:avLst/>
          </a:prstGeom>
          <a:ln w="19050">
            <a:solidFill>
              <a:schemeClr val="accent2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4"/>
          <p:cNvSpPr/>
          <p:nvPr/>
        </p:nvSpPr>
        <p:spPr>
          <a:xfrm flipH="1">
            <a:off x="-19050" y="4875213"/>
            <a:ext cx="9163050" cy="298450"/>
          </a:xfrm>
          <a:custGeom>
            <a:avLst/>
            <a:gdLst>
              <a:gd name="connsiteX0" fmla="*/ 6009756 w 9163116"/>
              <a:gd name="connsiteY0" fmla="*/ 1742 h 370269"/>
              <a:gd name="connsiteX1" fmla="*/ 328750 w 9163116"/>
              <a:gd name="connsiteY1" fmla="*/ 248634 h 370269"/>
              <a:gd name="connsiteX2" fmla="*/ 0 w 9163116"/>
              <a:gd name="connsiteY2" fmla="*/ 251113 h 370269"/>
              <a:gd name="connsiteX3" fmla="*/ 0 w 9163116"/>
              <a:gd name="connsiteY3" fmla="*/ 359898 h 370269"/>
              <a:gd name="connsiteX4" fmla="*/ 9163116 w 9163116"/>
              <a:gd name="connsiteY4" fmla="*/ 370269 h 370269"/>
              <a:gd name="connsiteX5" fmla="*/ 9152792 w 9163116"/>
              <a:gd name="connsiteY5" fmla="*/ 290942 h 370269"/>
              <a:gd name="connsiteX6" fmla="*/ 6009756 w 9163116"/>
              <a:gd name="connsiteY6" fmla="*/ 1742 h 37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3116" h="370269">
                <a:moveTo>
                  <a:pt x="6009756" y="1742"/>
                </a:moveTo>
                <a:cubicBezTo>
                  <a:pt x="4203947" y="22159"/>
                  <a:pt x="2152131" y="215842"/>
                  <a:pt x="328750" y="248634"/>
                </a:cubicBezTo>
                <a:lnTo>
                  <a:pt x="0" y="251113"/>
                </a:lnTo>
                <a:lnTo>
                  <a:pt x="0" y="359898"/>
                </a:lnTo>
                <a:lnTo>
                  <a:pt x="9163116" y="370269"/>
                </a:lnTo>
                <a:lnTo>
                  <a:pt x="9152792" y="290942"/>
                </a:lnTo>
                <a:cubicBezTo>
                  <a:pt x="8308166" y="51528"/>
                  <a:pt x="7213629" y="-11869"/>
                  <a:pt x="6009756" y="1742"/>
                </a:cubicBezTo>
                <a:close/>
              </a:path>
            </a:pathLst>
          </a:custGeom>
          <a:solidFill>
            <a:srgbClr val="B0E05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9" descr="荷叶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4732338"/>
            <a:ext cx="8096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9"/>
          <p:cNvGrpSpPr>
            <a:grpSpLocks/>
          </p:cNvGrpSpPr>
          <p:nvPr/>
        </p:nvGrpSpPr>
        <p:grpSpPr bwMode="auto">
          <a:xfrm rot="4288368">
            <a:off x="100806" y="-56356"/>
            <a:ext cx="585788" cy="819150"/>
            <a:chOff x="-1174244" y="-182087"/>
            <a:chExt cx="3175885" cy="4439075"/>
          </a:xfrm>
        </p:grpSpPr>
        <p:sp>
          <p:nvSpPr>
            <p:cNvPr id="8" name="等腰三角形 7"/>
            <p:cNvSpPr/>
            <p:nvPr/>
          </p:nvSpPr>
          <p:spPr>
            <a:xfrm rot="19860131">
              <a:off x="-877094" y="-117956"/>
              <a:ext cx="2788580" cy="2529240"/>
            </a:xfrm>
            <a:prstGeom prst="triangle">
              <a:avLst/>
            </a:prstGeom>
            <a:solidFill>
              <a:srgbClr val="B0E05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7832650">
              <a:off x="-1351463" y="1622479"/>
              <a:ext cx="2787326" cy="2504555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8439150" y="4768850"/>
            <a:ext cx="388938" cy="300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fld id="{02673AEC-1129-44AA-B631-E773C9FFCC24}" type="slidenum">
              <a:rPr lang="zh-CN" altLang="en-US">
                <a:latin typeface="Calibri" pitchFamily="34" charset="0"/>
                <a:ea typeface="宋体" pitchFamily="2" charset="-122"/>
              </a:rPr>
              <a:pPr algn="ctr" eaLnBrk="1" hangingPunct="1">
                <a:defRPr/>
              </a:pPr>
              <a:t>‹#›</a:t>
            </a:fld>
            <a:endParaRPr lang="zh-CN" altLang="en-US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57280" y="185888"/>
            <a:ext cx="5772080" cy="54352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320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1530F-425F-40AD-94CA-99BC9A547528}" type="datetimeFigureOut">
              <a:rPr lang="zh-CN" altLang="en-US"/>
              <a:pPr>
                <a:defRPr/>
              </a:pPr>
              <a:t>2019/5/17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AE72-530E-4094-ACE4-6019EBF6AA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CB2D9-10F8-4741-8F4D-311BEAAC5C21}" type="datetimeFigureOut">
              <a:rPr lang="zh-CN" altLang="en-US"/>
              <a:pPr>
                <a:defRPr/>
              </a:pPr>
              <a:t>2019/5/17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0EC5C-96FB-4D2C-863E-237D30CE43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7B4C-59F0-4ECB-9F58-DB02A8412F61}" type="datetimeFigureOut">
              <a:rPr lang="zh-CN" altLang="en-US"/>
              <a:pPr>
                <a:defRPr/>
              </a:pPr>
              <a:t>2019/5/17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3E381-30E5-44ED-8C74-EF95571403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05438-42E9-4EC1-8CBB-FF74CC486607}" type="datetimeFigureOut">
              <a:rPr lang="zh-CN" altLang="en-US"/>
              <a:pPr>
                <a:defRPr/>
              </a:pPr>
              <a:t>2019/5/17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7E808-FE52-4A4F-ACFC-DD560D8E55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64D98-B258-4372-9DFE-CFC2DE826476}" type="datetimeFigureOut">
              <a:rPr lang="zh-CN" altLang="en-US"/>
              <a:pPr>
                <a:defRPr/>
              </a:pPr>
              <a:t>2019/5/17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4FE66-1A20-407C-B02B-B76FD8609F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AFCC7-39F4-4376-AE17-F9A0BB697886}" type="datetimeFigureOut">
              <a:rPr lang="zh-CN" altLang="en-US"/>
              <a:pPr>
                <a:defRPr/>
              </a:pPr>
              <a:t>2019/5/17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E1B78-F95D-47D4-8930-7DADEF6B60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467B2-7E68-4BF1-8B37-5884D81D3E06}" type="datetimeFigureOut">
              <a:rPr lang="zh-CN" altLang="en-US"/>
              <a:pPr>
                <a:defRPr/>
              </a:pPr>
              <a:t>2019/5/17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2927A-C547-4235-91BC-47F43251B8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742853F-8A13-4081-9A52-B2E14E2CC141}" type="datetimeFigureOut">
              <a:rPr lang="zh-CN" altLang="en-US"/>
              <a:pPr>
                <a:defRPr/>
              </a:pPr>
              <a:t>2019/5/17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E09346E-1A6F-4C39-99A7-B57D42CBE4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267744" y="1563638"/>
            <a:ext cx="415851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8800" b="1" dirty="0" smtClean="0">
                <a:latin typeface="楷体" pitchFamily="49" charset="-122"/>
                <a:ea typeface="楷体" pitchFamily="49" charset="-122"/>
              </a:rPr>
              <a:t>买   卖</a:t>
            </a:r>
            <a:endParaRPr lang="zh-CN" altLang="en-US" sz="8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331640" y="267494"/>
            <a:ext cx="530626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88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 m</a:t>
            </a:r>
            <a:r>
              <a:rPr lang="zh-CN" altLang="zh-CN" sz="88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ǎ</a:t>
            </a:r>
            <a:r>
              <a:rPr lang="en-US" altLang="zh-CN" sz="8800" b="1" dirty="0" err="1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i</a:t>
            </a:r>
            <a:r>
              <a:rPr lang="en-US" altLang="zh-CN" sz="88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  m</a:t>
            </a:r>
            <a:r>
              <a:rPr lang="zh-CN" altLang="zh-CN" sz="88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à</a:t>
            </a:r>
            <a:r>
              <a:rPr lang="en-US" altLang="zh-CN" sz="8800" b="1" dirty="0" err="1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i</a:t>
            </a:r>
            <a:endParaRPr lang="zh-CN" altLang="en-US" sz="88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483518"/>
            <a:ext cx="8091184" cy="1449758"/>
          </a:xfrm>
        </p:spPr>
        <p:txBody>
          <a:bodyPr/>
          <a:lstStyle/>
          <a:p>
            <a:r>
              <a:rPr lang="zh-CN" altLang="en-US" dirty="0" smtClean="0"/>
              <a:t>     一只野鸭飞来了，看了看泥塘，说：“</a:t>
            </a:r>
            <a:r>
              <a:rPr lang="zh-CN" altLang="en-US" dirty="0" smtClean="0">
                <a:solidFill>
                  <a:srgbClr val="FF0000"/>
                </a:solidFill>
              </a:rPr>
              <a:t>这地方好是好</a:t>
            </a:r>
            <a:r>
              <a:rPr lang="zh-CN" altLang="en-US" dirty="0" smtClean="0"/>
              <a:t>，就是塘里的水太少了。”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115616" y="2499742"/>
            <a:ext cx="2291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夸优点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96136" y="2571750"/>
            <a:ext cx="2291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提建议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427734"/>
            <a:ext cx="8091184" cy="1449758"/>
          </a:xfrm>
        </p:spPr>
        <p:txBody>
          <a:bodyPr/>
          <a:lstStyle/>
          <a:p>
            <a:r>
              <a:rPr lang="zh-CN" altLang="en-US" dirty="0" smtClean="0"/>
              <a:t>     一只野鸭飞来了，看了看泥塘，说：“</a:t>
            </a:r>
            <a:r>
              <a:rPr lang="zh-CN" altLang="en-US" dirty="0" smtClean="0">
                <a:solidFill>
                  <a:srgbClr val="FF0000"/>
                </a:solidFill>
              </a:rPr>
              <a:t>这地方好是好</a:t>
            </a:r>
            <a:r>
              <a:rPr lang="zh-CN" altLang="en-US" dirty="0" smtClean="0"/>
              <a:t>，就是塘里的水太少了。”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115616" y="3867894"/>
            <a:ext cx="2291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夸优点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64088" y="3939902"/>
            <a:ext cx="2291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提建议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539552" y="699542"/>
            <a:ext cx="8091184" cy="144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     一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头老牛走过来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说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：“这个水坑坑，在里边打打滚倒挺舒服。不过，要是周围有些草就更好了。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”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 bwMode="auto">
          <a:xfrm>
            <a:off x="683568" y="555526"/>
            <a:ext cx="801917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    小鸟飞来说，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：这里缺点树；蝴蝶飞来了，说这里缺点儿花；小兔跑来说，这里缺条路；小猴跑来说，这儿应该盖所房子；小狐狸说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……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075806"/>
            <a:ext cx="8876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u="sng" dirty="0" smtClean="0"/>
              <a:t>              </a:t>
            </a:r>
            <a:r>
              <a:rPr lang="zh-CN" altLang="en-US" sz="2000" b="1" dirty="0" smtClean="0"/>
              <a:t>来了，看了看泥塘，说：“</a:t>
            </a:r>
            <a:r>
              <a:rPr lang="zh-CN" altLang="en-US" sz="2000" b="1" u="sng" dirty="0" smtClean="0"/>
              <a:t>                            </a:t>
            </a:r>
            <a:r>
              <a:rPr lang="zh-CN" altLang="en-US" sz="2000" b="1" dirty="0" smtClean="0"/>
              <a:t>，</a:t>
            </a:r>
            <a:r>
              <a:rPr lang="zh-CN" altLang="en-US" sz="2000" b="1" u="sng" dirty="0" smtClean="0"/>
              <a:t>                              </a:t>
            </a:r>
            <a:r>
              <a:rPr lang="zh-CN" altLang="en-US" sz="2000" b="1" dirty="0" smtClean="0"/>
              <a:t>。</a:t>
            </a:r>
            <a:endParaRPr lang="zh-CN" altLang="en-US" sz="2000" b="1" u="sng" dirty="0"/>
          </a:p>
        </p:txBody>
      </p:sp>
      <p:sp>
        <p:nvSpPr>
          <p:cNvPr id="11" name="矩形 10"/>
          <p:cNvSpPr/>
          <p:nvPr/>
        </p:nvSpPr>
        <p:spPr>
          <a:xfrm>
            <a:off x="4572000" y="2787774"/>
            <a:ext cx="15121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夸优点</a:t>
            </a:r>
            <a:endParaRPr lang="zh-CN" alt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76256" y="2787774"/>
            <a:ext cx="15121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提建议</a:t>
            </a:r>
            <a:endParaRPr lang="zh-CN" alt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矩形 2"/>
          <p:cNvSpPr>
            <a:spLocks noChangeArrowheads="1"/>
          </p:cNvSpPr>
          <p:nvPr/>
        </p:nvSpPr>
        <p:spPr bwMode="auto">
          <a:xfrm>
            <a:off x="755576" y="555526"/>
            <a:ext cx="7632848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720000" eaLnBrk="1" hangingPunct="1">
              <a:lnSpc>
                <a:spcPct val="150000"/>
              </a:lnSpc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“卖泥塘喽，卖泥塘！”有一天，青蛙又站在牌子旁边吆喝起来，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sz="2800" b="1" dirty="0">
                <a:latin typeface="楷体" pitchFamily="49" charset="-122"/>
                <a:ea typeface="楷体" pitchFamily="49" charset="-122"/>
              </a:rPr>
              <a:t>多</a:t>
            </a:r>
            <a:r>
              <a:rPr lang="zh-CN" altLang="zh-CN" sz="28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好</a:t>
            </a:r>
            <a:r>
              <a:rPr lang="zh-CN" altLang="zh-CN" sz="2800" b="1" dirty="0">
                <a:latin typeface="楷体" pitchFamily="49" charset="-122"/>
                <a:ea typeface="楷体" pitchFamily="49" charset="-122"/>
              </a:rPr>
              <a:t>的地方！有树，有花，有草，有水塘。你可以看蝴蝶在花丛中飞舞，听小鸟在树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上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唱歌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。</a:t>
            </a:r>
            <a:r>
              <a:rPr lang="zh-CN" altLang="zh-CN" sz="2800" b="1" dirty="0">
                <a:latin typeface="楷体" pitchFamily="49" charset="-122"/>
                <a:ea typeface="楷体" pitchFamily="49" charset="-122"/>
              </a:rPr>
              <a:t>你可以在水里尽情游泳，躺在草地上晒太阳。这儿还有道路通到城里……”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C:\Users\Administrator\Desktop\桌面文件\蓝色田字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1423988"/>
            <a:ext cx="230505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221483" y="1356474"/>
            <a:ext cx="2011362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3800" b="1" dirty="0">
                <a:latin typeface="楷体" pitchFamily="49" charset="-122"/>
                <a:ea typeface="楷体" pitchFamily="49" charset="-122"/>
              </a:rPr>
              <a:t>卖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3"/>
          <p:cNvSpPr>
            <a:spLocks noChangeArrowheads="1"/>
          </p:cNvSpPr>
          <p:nvPr/>
        </p:nvSpPr>
        <p:spPr bwMode="auto">
          <a:xfrm>
            <a:off x="3579813" y="1071563"/>
            <a:ext cx="40306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6000">
                <a:latin typeface="华文新魏" pitchFamily="2" charset="-122"/>
                <a:ea typeface="华文新魏" pitchFamily="2" charset="-122"/>
              </a:rPr>
              <a:t>青蛙卖泥塘</a:t>
            </a:r>
            <a:endParaRPr lang="zh-CN" altLang="en-US" sz="6000">
              <a:latin typeface="Calibri" pitchFamily="34" charset="0"/>
            </a:endParaRPr>
          </a:p>
        </p:txBody>
      </p:sp>
      <p:sp>
        <p:nvSpPr>
          <p:cNvPr id="18435" name="文本框 9"/>
          <p:cNvSpPr txBox="1">
            <a:spLocks noChangeArrowheads="1"/>
          </p:cNvSpPr>
          <p:nvPr/>
        </p:nvSpPr>
        <p:spPr bwMode="auto">
          <a:xfrm>
            <a:off x="5583238" y="2119313"/>
            <a:ext cx="185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85800" eaLnBrk="1" hangingPunct="1"/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第二课时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657225" y="185738"/>
            <a:ext cx="5772150" cy="542925"/>
          </a:xfrm>
        </p:spPr>
        <p:txBody>
          <a:bodyPr/>
          <a:lstStyle/>
          <a:p>
            <a:r>
              <a:rPr lang="zh-CN" altLang="zh-CN" smtClean="0"/>
              <a:t>检查预习，认识生字</a:t>
            </a:r>
            <a:endParaRPr lang="zh-CN" altLang="en-US" smtClean="0"/>
          </a:p>
        </p:txBody>
      </p:sp>
      <p:sp>
        <p:nvSpPr>
          <p:cNvPr id="9219" name="矩形 3"/>
          <p:cNvSpPr>
            <a:spLocks noChangeArrowheads="1"/>
          </p:cNvSpPr>
          <p:nvPr/>
        </p:nvSpPr>
        <p:spPr bwMode="auto">
          <a:xfrm>
            <a:off x="1643063" y="1239838"/>
            <a:ext cx="57864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zh-CN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卖</a:t>
            </a:r>
            <a:r>
              <a:rPr lang="en-US" altLang="zh-CN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烂    </a:t>
            </a:r>
            <a:r>
              <a:rPr lang="zh-CN" altLang="zh-CN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牌</a:t>
            </a:r>
            <a:r>
              <a:rPr lang="en-US" altLang="zh-CN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喝    坑</a:t>
            </a:r>
            <a:endParaRPr lang="en-US" altLang="zh-CN" sz="32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zh-CN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挺</a:t>
            </a:r>
            <a:r>
              <a:rPr lang="en-US" altLang="zh-CN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舒</a:t>
            </a:r>
            <a:r>
              <a:rPr lang="en-US" altLang="zh-CN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集</a:t>
            </a:r>
            <a:r>
              <a:rPr lang="en-US" altLang="zh-CN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播</a:t>
            </a:r>
            <a:r>
              <a:rPr lang="en-US" altLang="zh-CN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en-US" altLang="zh-CN" sz="32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32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撒</a:t>
            </a:r>
            <a:endParaRPr lang="en-US" altLang="zh-CN" sz="32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zh-CN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茵</a:t>
            </a:r>
            <a:r>
              <a:rPr lang="en-US" altLang="zh-CN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灌</a:t>
            </a:r>
            <a:r>
              <a:rPr lang="en-US" altLang="zh-CN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缺</a:t>
            </a:r>
            <a:r>
              <a:rPr lang="en-US" altLang="zh-CN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泳</a:t>
            </a:r>
            <a:r>
              <a:rPr lang="en-US" altLang="zh-CN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愣</a:t>
            </a:r>
            <a:endParaRPr lang="zh-CN" altLang="en-US" sz="32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643063" y="1096963"/>
            <a:ext cx="5929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m</a:t>
            </a:r>
            <a:r>
              <a:rPr lang="zh-CN" altLang="zh-CN" sz="24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à</a:t>
            </a:r>
            <a:r>
              <a:rPr lang="en-US" altLang="zh-CN" sz="2400" b="1" dirty="0" err="1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i</a:t>
            </a:r>
            <a:r>
              <a:rPr lang="en-US" altLang="zh-CN" sz="24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   </a:t>
            </a:r>
            <a:r>
              <a:rPr lang="en-US" altLang="zh-CN" sz="24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 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làn</a:t>
            </a:r>
            <a:r>
              <a:rPr lang="en-US" altLang="zh-CN" sz="24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     p</a:t>
            </a:r>
            <a:r>
              <a:rPr lang="zh-CN" altLang="zh-CN" sz="24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á</a:t>
            </a:r>
            <a:r>
              <a:rPr lang="en-US" altLang="zh-CN" sz="2400" b="1" dirty="0" err="1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i</a:t>
            </a:r>
            <a:r>
              <a:rPr lang="en-US" altLang="zh-CN" sz="24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    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hè</a:t>
            </a:r>
            <a:r>
              <a:rPr lang="en-US" altLang="zh-CN" sz="24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    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kēng</a:t>
            </a:r>
            <a:r>
              <a:rPr lang="en-US" altLang="zh-CN" sz="24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   </a:t>
            </a:r>
            <a:endParaRPr lang="en-US" altLang="zh-CN" sz="24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714500" y="2168525"/>
            <a:ext cx="5643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</a:t>
            </a:r>
            <a:r>
              <a:rPr lang="zh-CN" altLang="zh-CN" sz="24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ǐ</a:t>
            </a:r>
            <a:r>
              <a:rPr lang="en-US" altLang="zh-CN" sz="2400" b="1" dirty="0" err="1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ng</a:t>
            </a:r>
            <a:r>
              <a:rPr lang="en-US" altLang="zh-CN" sz="24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  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sh</a:t>
            </a:r>
            <a:r>
              <a:rPr lang="zh-CN" altLang="zh-CN" sz="2400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ū</a:t>
            </a:r>
            <a:r>
              <a:rPr lang="en-US" altLang="zh-CN" sz="24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      </a:t>
            </a:r>
            <a:r>
              <a:rPr lang="en-US" altLang="zh-CN" sz="24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j</a:t>
            </a:r>
            <a:r>
              <a:rPr lang="zh-CN" altLang="zh-CN" sz="24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í</a:t>
            </a:r>
            <a:r>
              <a:rPr lang="en-US" altLang="zh-CN" sz="24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    </a:t>
            </a:r>
            <a:r>
              <a:rPr lang="en-US" altLang="zh-CN" sz="24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   b</a:t>
            </a:r>
            <a:r>
              <a:rPr lang="zh-CN" altLang="zh-CN" sz="24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ō</a:t>
            </a:r>
            <a:r>
              <a:rPr lang="en-US" altLang="zh-CN" sz="24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    </a:t>
            </a:r>
            <a:r>
              <a:rPr lang="en-US" altLang="zh-CN" sz="24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s</a:t>
            </a:r>
            <a:r>
              <a:rPr lang="zh-CN" altLang="zh-CN" sz="24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ǎ</a:t>
            </a:r>
            <a:r>
              <a:rPr lang="en-US" altLang="zh-CN" sz="24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 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71625" y="3168650"/>
            <a:ext cx="6286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y</a:t>
            </a:r>
            <a:r>
              <a:rPr lang="zh-CN" altLang="zh-CN" sz="24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ī</a:t>
            </a:r>
            <a:r>
              <a:rPr lang="en-US" altLang="zh-CN" sz="24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n    </a:t>
            </a:r>
            <a:r>
              <a:rPr lang="en-US" altLang="zh-CN" sz="24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g</a:t>
            </a:r>
            <a:r>
              <a:rPr lang="en-US" altLang="zh-CN" sz="2400" dirty="0" err="1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</a:t>
            </a:r>
            <a:r>
              <a:rPr lang="zh-CN" altLang="zh-CN" sz="24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à</a:t>
            </a:r>
            <a:r>
              <a:rPr lang="en-US" altLang="zh-CN" sz="24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n   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q</a:t>
            </a:r>
            <a:r>
              <a:rPr lang="en-US" altLang="zh-CN" sz="2400" dirty="0" err="1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</a:t>
            </a:r>
            <a:r>
              <a:rPr lang="zh-CN" altLang="zh-CN" sz="24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ē</a:t>
            </a:r>
            <a:r>
              <a:rPr lang="en-US" altLang="zh-CN" sz="24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     </a:t>
            </a:r>
            <a:r>
              <a:rPr lang="en-US" altLang="zh-CN" sz="24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y</a:t>
            </a:r>
            <a:r>
              <a:rPr lang="zh-CN" altLang="zh-CN" sz="24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ǒ</a:t>
            </a:r>
            <a:r>
              <a:rPr lang="en-US" altLang="zh-CN" sz="2400" b="1" dirty="0" err="1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ng</a:t>
            </a:r>
            <a:r>
              <a:rPr lang="en-US" altLang="zh-CN" sz="24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   </a:t>
            </a:r>
            <a:r>
              <a:rPr lang="en-US" altLang="zh-CN" sz="24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l</a:t>
            </a:r>
            <a:r>
              <a:rPr lang="zh-CN" altLang="zh-CN" sz="24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è</a:t>
            </a:r>
            <a:r>
              <a:rPr lang="en-US" altLang="zh-CN" sz="2400" b="1" dirty="0" err="1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ng</a:t>
            </a:r>
            <a:endParaRPr lang="zh-CN" altLang="zh-CN" sz="24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316538" y="1571625"/>
            <a:ext cx="5969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喝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35696" y="1491630"/>
            <a:ext cx="1080120" cy="1080120"/>
          </a:xfrm>
        </p:spPr>
        <p:txBody>
          <a:bodyPr/>
          <a:lstStyle/>
          <a:p>
            <a:r>
              <a:rPr lang="zh-CN" altLang="en-US" sz="7200" dirty="0" smtClean="0">
                <a:solidFill>
                  <a:srgbClr val="FF0000"/>
                </a:solidFill>
              </a:rPr>
              <a:t>牌</a:t>
            </a:r>
            <a:endParaRPr lang="zh-CN" altLang="en-US" sz="7200" dirty="0">
              <a:solidFill>
                <a:srgbClr val="FF0000"/>
              </a:solidFill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3707904" y="1059582"/>
            <a:ext cx="32403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广告牌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25602" name="AutoShape 2" descr="http://img4.imgtn.bdimg.com/it/u=2777290724,1771915440&amp;fm=26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604" name="AutoShape 4" descr="http://img4.imgtn.bdimg.com/it/u=2777290724,1771915440&amp;fm=26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3707904" y="2283718"/>
            <a:ext cx="32403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扑克牌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1995686"/>
            <a:ext cx="890384" cy="873694"/>
          </a:xfrm>
        </p:spPr>
        <p:txBody>
          <a:bodyPr/>
          <a:lstStyle/>
          <a:p>
            <a:r>
              <a:rPr lang="zh-CN" altLang="en-US" sz="6000" dirty="0" smtClean="0"/>
              <a:t>坑</a:t>
            </a:r>
            <a:endParaRPr lang="zh-CN" altLang="en-US" sz="6000" dirty="0"/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2771800" y="843558"/>
            <a:ext cx="2016224" cy="87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泥坑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2771800" y="1995686"/>
            <a:ext cx="2016224" cy="87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0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土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坑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2771800" y="3075806"/>
            <a:ext cx="2016224" cy="87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0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沙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坑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2843808" y="4083918"/>
            <a:ext cx="2016224" cy="87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0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火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坑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1995686"/>
            <a:ext cx="890384" cy="873694"/>
          </a:xfrm>
        </p:spPr>
        <p:txBody>
          <a:bodyPr/>
          <a:lstStyle/>
          <a:p>
            <a:r>
              <a:rPr lang="zh-CN" altLang="en-US" sz="6000" dirty="0" smtClean="0"/>
              <a:t>挺</a:t>
            </a:r>
            <a:endParaRPr lang="zh-CN" altLang="en-US" sz="6000" dirty="0"/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2771800" y="411510"/>
            <a:ext cx="2016224" cy="87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挺直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2771800" y="1563638"/>
            <a:ext cx="2016224" cy="87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000" noProof="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挺身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2771800" y="2643758"/>
            <a:ext cx="4680520" cy="87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0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挺一挺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2843808" y="3651870"/>
            <a:ext cx="3096344" cy="87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挺舒服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C:\Users\Administrator\Desktop\桌面文件\蓝色田字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1423988"/>
            <a:ext cx="230505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221483" y="1356474"/>
            <a:ext cx="2011362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3800" b="1" dirty="0">
                <a:latin typeface="楷体" pitchFamily="49" charset="-122"/>
                <a:ea typeface="楷体" pitchFamily="49" charset="-122"/>
              </a:rPr>
              <a:t>卖</a:t>
            </a:r>
          </a:p>
        </p:txBody>
      </p:sp>
      <p:pic>
        <p:nvPicPr>
          <p:cNvPr id="16389" name="Picture 2" descr="C:\Users\Administrator\Desktop\桌面文件\蓝色田字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8538" y="1423988"/>
            <a:ext cx="230505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4968875" y="1355725"/>
            <a:ext cx="201136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3800" b="1">
                <a:latin typeface="楷体" pitchFamily="49" charset="-122"/>
                <a:ea typeface="楷体" pitchFamily="49" charset="-122"/>
              </a:rPr>
              <a:t>买</a:t>
            </a:r>
          </a:p>
        </p:txBody>
      </p:sp>
      <p:sp>
        <p:nvSpPr>
          <p:cNvPr id="7" name="椭圆 6"/>
          <p:cNvSpPr/>
          <p:nvPr/>
        </p:nvSpPr>
        <p:spPr>
          <a:xfrm>
            <a:off x="2473057" y="1563688"/>
            <a:ext cx="1368425" cy="720725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691680" y="3939902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有十他就</a:t>
            </a:r>
            <a:r>
              <a:rPr lang="zh-CN" altLang="en-US" sz="3600" dirty="0" smtClean="0">
                <a:solidFill>
                  <a:srgbClr val="FF0000"/>
                </a:solidFill>
              </a:rPr>
              <a:t>卖</a:t>
            </a:r>
            <a:r>
              <a:rPr lang="zh-CN" altLang="en-US" sz="3600" dirty="0" smtClean="0"/>
              <a:t>，无十只有</a:t>
            </a:r>
            <a:r>
              <a:rPr lang="zh-CN" altLang="en-US" sz="3600" dirty="0" smtClean="0">
                <a:solidFill>
                  <a:srgbClr val="FF0000"/>
                </a:solidFill>
              </a:rPr>
              <a:t>买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读句子</a:t>
            </a:r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683568" y="699542"/>
            <a:ext cx="82089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   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小鸟飞来说，这里缺点儿树；蝴蝶飞来说，这里缺点儿化；小兔跑来说，这里还缺一条路；小猴跑来说，这儿应该盖所房子；小狐狸说</a:t>
            </a:r>
            <a:r>
              <a:rPr lang="en-US" altLang="zh-CN" sz="32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……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755576" y="2715766"/>
            <a:ext cx="82089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   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多好的地方！有树，有花，有草，有水塘。你可以看蝴蝶在花丛中飞舞，听小鸟在树上唱歌。你可以在水里尽情游泳，躺在草地上晒太阳。这儿还有道路通到城里</a:t>
            </a:r>
            <a:r>
              <a:rPr lang="en-US" altLang="zh-CN" sz="32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……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买   卖</a:t>
            </a:r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683568" y="915566"/>
            <a:ext cx="806489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    青蛙住在烂泥塘里。他觉得这儿不怎么样，想把泥塘（   ）掉，换一些钱搬到城里住。可是，老牛不想（   ），走了，野鸭没有（  ）泥塘，飞走了。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     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还有小鸟、蝴蝶、小兔</a:t>
            </a:r>
            <a:r>
              <a:rPr lang="en-US" altLang="zh-CN" sz="32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……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他们都没有（   ）泥塘。于是青蛙不再（   ）泥塘了。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07904" y="1275606"/>
            <a:ext cx="43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altLang="zh-C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                                                                                  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32240" y="3075806"/>
            <a:ext cx="43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卖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64088" y="1779662"/>
            <a:ext cx="360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买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39752" y="2139702"/>
            <a:ext cx="360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买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19672" y="3075806"/>
            <a:ext cx="360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买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istrator\Desktop\桌面文件\蓝色田字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044129"/>
            <a:ext cx="1690687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dministrator\Desktop\桌面文件\蓝色田字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059582"/>
            <a:ext cx="1690687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592" y="2931790"/>
            <a:ext cx="1440160" cy="1584176"/>
          </a:xfrm>
        </p:spPr>
        <p:txBody>
          <a:bodyPr/>
          <a:lstStyle/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青蛙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b="1" dirty="0" smtClean="0">
                <a:latin typeface="楷体" pitchFamily="49" charset="-122"/>
                <a:ea typeface="楷体" pitchFamily="49" charset="-122"/>
              </a:rPr>
            </a:b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牛蛙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b="1" dirty="0" smtClean="0">
                <a:latin typeface="楷体" pitchFamily="49" charset="-122"/>
                <a:ea typeface="楷体" pitchFamily="49" charset="-122"/>
              </a:rPr>
            </a:b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井底之蛙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" name="Picture 2" descr="C:\Users\Administrator\Desktop\桌面文件\蓝色田字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9582"/>
            <a:ext cx="1690687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3419872" y="1001712"/>
            <a:ext cx="1476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9600" b="1" dirty="0">
                <a:latin typeface="楷体" pitchFamily="49" charset="-122"/>
                <a:ea typeface="楷体" pitchFamily="49" charset="-122"/>
              </a:rPr>
              <a:t>籽</a:t>
            </a: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6084168" y="987574"/>
            <a:ext cx="1476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9600" b="1" dirty="0">
                <a:latin typeface="楷体" pitchFamily="49" charset="-122"/>
                <a:ea typeface="楷体" pitchFamily="49" charset="-122"/>
              </a:rPr>
              <a:t>破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935038" y="1000125"/>
            <a:ext cx="1476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9600" b="1" dirty="0">
                <a:latin typeface="楷体" pitchFamily="49" charset="-122"/>
                <a:ea typeface="楷体" pitchFamily="49" charset="-122"/>
              </a:rPr>
              <a:t>蛙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 bwMode="auto">
          <a:xfrm>
            <a:off x="3347864" y="2931790"/>
            <a:ext cx="14401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花籽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/>
            </a:r>
            <a:b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</a:b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草籽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/>
            </a:r>
            <a:b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</a:b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5796136" y="3003798"/>
            <a:ext cx="30598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破开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/>
            </a:r>
            <a:b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</a:b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+mj-cs"/>
              </a:rPr>
              <a:t>破裂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/>
            </a:r>
            <a:b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</a:b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势如破竹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+mj-cs"/>
              </a:rPr>
              <a:t>打破砂锅问到底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《夏天》荷叶与青蛙.jpg"/>
          <p:cNvPicPr>
            <a:picLocks noChangeAspect="1"/>
          </p:cNvPicPr>
          <p:nvPr/>
        </p:nvPicPr>
        <p:blipFill>
          <a:blip r:embed="rId2" cstate="print"/>
          <a:srcRect l="23382" r="12265"/>
          <a:stretch>
            <a:fillRect/>
          </a:stretch>
        </p:blipFill>
        <p:spPr>
          <a:xfrm>
            <a:off x="6119664" y="0"/>
            <a:ext cx="3024336" cy="2328844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83518"/>
            <a:ext cx="66967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/>
              <a:t>卖泥塘  烂泥塘  牌子</a:t>
            </a:r>
            <a:endParaRPr lang="en-US" altLang="zh-CN" sz="4400" dirty="0" smtClean="0"/>
          </a:p>
          <a:p>
            <a:r>
              <a:rPr lang="zh-CN" altLang="en-US" sz="4400" dirty="0" smtClean="0"/>
              <a:t>吆喝    水坑   挺舒服</a:t>
            </a:r>
            <a:endParaRPr lang="en-US" altLang="zh-CN" sz="4400" dirty="0" smtClean="0"/>
          </a:p>
          <a:p>
            <a:r>
              <a:rPr lang="zh-CN" altLang="en-US" sz="4400" dirty="0" smtClean="0"/>
              <a:t>采集    播撒   绿茵茵</a:t>
            </a:r>
            <a:endParaRPr lang="en-US" altLang="zh-CN" sz="4400" dirty="0" smtClean="0"/>
          </a:p>
          <a:p>
            <a:r>
              <a:rPr lang="zh-CN" altLang="en-US" sz="4400" dirty="0" smtClean="0"/>
              <a:t>灌足    缺点   游泳</a:t>
            </a:r>
            <a:endParaRPr lang="en-US" altLang="zh-CN" sz="4400" dirty="0" smtClean="0"/>
          </a:p>
          <a:p>
            <a:r>
              <a:rPr lang="zh-CN" altLang="en-US" sz="4400" dirty="0" smtClean="0"/>
              <a:t>愣住    青蛙   搬家    倒车    草籽   泉水   破开     应该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/>
          </p:nvPr>
        </p:nvSpPr>
        <p:spPr>
          <a:xfrm>
            <a:off x="657225" y="185738"/>
            <a:ext cx="5772150" cy="542925"/>
          </a:xfrm>
        </p:spPr>
        <p:txBody>
          <a:bodyPr/>
          <a:lstStyle/>
          <a:p>
            <a:r>
              <a:rPr lang="zh-CN" altLang="zh-CN" smtClean="0"/>
              <a:t>研读课文，合作学习</a:t>
            </a:r>
            <a:endParaRPr lang="zh-CN" altLang="en-US" smtClean="0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71550" y="987425"/>
            <a:ext cx="72009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2800" b="1">
                <a:latin typeface="楷体" pitchFamily="49" charset="-122"/>
                <a:ea typeface="楷体" pitchFamily="49" charset="-122"/>
              </a:rPr>
              <a:t>如果你向同学推荐一样东西，你会说些什么？</a:t>
            </a:r>
          </a:p>
        </p:txBody>
      </p:sp>
      <p:pic>
        <p:nvPicPr>
          <p:cNvPr id="27651" name="Picture 3" descr="U:\插画图库\人物\1 (4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000246"/>
            <a:ext cx="3964856" cy="24333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>
          <a:xfrm>
            <a:off x="657225" y="185738"/>
            <a:ext cx="5772150" cy="542925"/>
          </a:xfrm>
        </p:spPr>
        <p:txBody>
          <a:bodyPr/>
          <a:lstStyle/>
          <a:p>
            <a:r>
              <a:rPr lang="zh-CN" altLang="zh-CN" smtClean="0"/>
              <a:t>研读课文，合作学习</a:t>
            </a:r>
            <a:endParaRPr lang="zh-CN" altLang="en-US" smtClean="0"/>
          </a:p>
        </p:txBody>
      </p:sp>
      <p:sp>
        <p:nvSpPr>
          <p:cNvPr id="3" name="矩形 2"/>
          <p:cNvSpPr/>
          <p:nvPr/>
        </p:nvSpPr>
        <p:spPr>
          <a:xfrm>
            <a:off x="395288" y="968375"/>
            <a:ext cx="8280400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u"/>
              <a:defRPr/>
            </a:pP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zh-CN" sz="2800" b="1" dirty="0">
                <a:latin typeface="楷体" pitchFamily="49" charset="-122"/>
                <a:ea typeface="楷体" pitchFamily="49" charset="-122"/>
              </a:rPr>
              <a:t>通过青蛙一系列的改造行为，你能明白什么道理？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427538" y="2284413"/>
            <a:ext cx="4429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2800" b="1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靠自己勤劳的双手就能创造自己想要的生</a:t>
            </a:r>
            <a:r>
              <a:rPr lang="zh-CN" altLang="en-US" sz="2800" b="1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活</a:t>
            </a:r>
            <a:r>
              <a:rPr lang="zh-CN" altLang="zh-CN" sz="2800" b="1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5" name="图片 4" descr="Redocn_2012040321225178.jpg"/>
          <p:cNvPicPr>
            <a:picLocks noChangeAspect="1"/>
          </p:cNvPicPr>
          <p:nvPr/>
        </p:nvPicPr>
        <p:blipFill>
          <a:blip r:embed="rId3" cstate="print"/>
          <a:srcRect l="6573" t="9400" r="1638" b="13601"/>
          <a:stretch>
            <a:fillRect/>
          </a:stretch>
        </p:blipFill>
        <p:spPr>
          <a:xfrm>
            <a:off x="467544" y="2067694"/>
            <a:ext cx="3896286" cy="269134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657225" y="185738"/>
            <a:ext cx="5772150" cy="542925"/>
          </a:xfrm>
        </p:spPr>
        <p:txBody>
          <a:bodyPr/>
          <a:lstStyle/>
          <a:p>
            <a:r>
              <a:rPr lang="zh-CN" altLang="zh-CN" smtClean="0"/>
              <a:t>指导写字</a:t>
            </a:r>
            <a:endParaRPr lang="zh-CN" altLang="en-US" smtClean="0"/>
          </a:p>
        </p:txBody>
      </p:sp>
      <p:pic>
        <p:nvPicPr>
          <p:cNvPr id="15364" name="Picture 2" descr="C:\Users\Administrator\Desktop\桌面文件\蓝色田字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65783"/>
            <a:ext cx="1690688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C:\Users\Administrator\Desktop\桌面文件\蓝色田字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828105"/>
            <a:ext cx="1690688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1050405" y="843558"/>
            <a:ext cx="1476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9600" b="1" dirty="0">
                <a:latin typeface="楷体" pitchFamily="49" charset="-122"/>
                <a:ea typeface="楷体" pitchFamily="49" charset="-122"/>
              </a:rPr>
              <a:t>搬</a:t>
            </a:r>
          </a:p>
        </p:txBody>
      </p:sp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3031704" y="832867"/>
            <a:ext cx="1476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9600" b="1" dirty="0">
                <a:latin typeface="楷体" pitchFamily="49" charset="-122"/>
                <a:ea typeface="楷体" pitchFamily="49" charset="-122"/>
              </a:rPr>
              <a:t>倒</a:t>
            </a:r>
          </a:p>
        </p:txBody>
      </p:sp>
      <p:pic>
        <p:nvPicPr>
          <p:cNvPr id="15371" name="Picture 2" descr="C:\Users\Administrator\Desktop\桌面文件\蓝色田字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828105"/>
            <a:ext cx="1690688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" descr="C:\Users\Administrator\Desktop\桌面文件\蓝色田字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3760" y="828105"/>
            <a:ext cx="1690688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5" name="TextBox 14"/>
          <p:cNvSpPr txBox="1">
            <a:spLocks noChangeArrowheads="1"/>
          </p:cNvSpPr>
          <p:nvPr/>
        </p:nvSpPr>
        <p:spPr bwMode="auto">
          <a:xfrm>
            <a:off x="5252089" y="813817"/>
            <a:ext cx="1476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9600" b="1" dirty="0">
                <a:latin typeface="楷体" pitchFamily="49" charset="-122"/>
                <a:ea typeface="楷体" pitchFamily="49" charset="-122"/>
              </a:rPr>
              <a:t>泉</a:t>
            </a:r>
          </a:p>
        </p:txBody>
      </p:sp>
      <p:sp>
        <p:nvSpPr>
          <p:cNvPr id="15377" name="TextBox 16"/>
          <p:cNvSpPr txBox="1">
            <a:spLocks noChangeArrowheads="1"/>
          </p:cNvSpPr>
          <p:nvPr/>
        </p:nvSpPr>
        <p:spPr bwMode="auto">
          <a:xfrm>
            <a:off x="7069335" y="832867"/>
            <a:ext cx="1476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9600" b="1" dirty="0">
                <a:latin typeface="楷体" pitchFamily="49" charset="-122"/>
                <a:ea typeface="楷体" pitchFamily="49" charset="-122"/>
              </a:rPr>
              <a:t>应</a:t>
            </a:r>
          </a:p>
        </p:txBody>
      </p:sp>
      <p:sp>
        <p:nvSpPr>
          <p:cNvPr id="19" name="标题 1"/>
          <p:cNvSpPr txBox="1">
            <a:spLocks/>
          </p:cNvSpPr>
          <p:nvPr/>
        </p:nvSpPr>
        <p:spPr bwMode="auto">
          <a:xfrm>
            <a:off x="755576" y="2931790"/>
            <a:ext cx="19442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noProof="0" dirty="0" smtClean="0">
                <a:latin typeface="楷体" pitchFamily="49" charset="-122"/>
                <a:ea typeface="楷体" pitchFamily="49" charset="-122"/>
                <a:cs typeface="+mj-cs"/>
              </a:rPr>
              <a:t>搬家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/>
            </a:r>
            <a:b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</a:b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+mj-cs"/>
              </a:rPr>
              <a:t>搬动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/>
            </a:r>
            <a:b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</a:b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搬弄是非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20" name="标题 1"/>
          <p:cNvSpPr txBox="1">
            <a:spLocks/>
          </p:cNvSpPr>
          <p:nvPr/>
        </p:nvSpPr>
        <p:spPr bwMode="auto">
          <a:xfrm>
            <a:off x="2843808" y="2931790"/>
            <a:ext cx="19442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noProof="0" dirty="0" smtClean="0">
                <a:latin typeface="楷体" pitchFamily="49" charset="-122"/>
                <a:ea typeface="楷体" pitchFamily="49" charset="-122"/>
                <a:cs typeface="+mj-cs"/>
              </a:rPr>
              <a:t>搬家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/>
            </a:r>
            <a:b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</a:b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+mj-cs"/>
              </a:rPr>
              <a:t>搬动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/>
            </a:r>
            <a:b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</a:b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搬弄是非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13" name="标题 1"/>
          <p:cNvSpPr txBox="1">
            <a:spLocks/>
          </p:cNvSpPr>
          <p:nvPr/>
        </p:nvSpPr>
        <p:spPr bwMode="auto">
          <a:xfrm>
            <a:off x="4826667" y="2931790"/>
            <a:ext cx="19442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泉水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/>
            </a:r>
            <a:b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</a:b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喷泉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/>
            </a:r>
            <a:b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</a:b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泪如泉涌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6913760" y="2931790"/>
            <a:ext cx="19442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noProof="0" dirty="0" smtClean="0">
                <a:latin typeface="楷体" pitchFamily="49" charset="-122"/>
                <a:ea typeface="楷体" pitchFamily="49" charset="-122"/>
                <a:cs typeface="+mj-cs"/>
              </a:rPr>
              <a:t>应该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/>
            </a:r>
            <a:b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</a:b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罪有应得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dirty="0">
                <a:latin typeface="楷体" pitchFamily="49" charset="-122"/>
                <a:ea typeface="楷体" pitchFamily="49" charset="-122"/>
                <a:cs typeface="+mj-cs"/>
              </a:rPr>
              <a:t>应有尽有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69" grpId="0"/>
      <p:bldP spid="15375" grpId="0"/>
      <p:bldP spid="15377" grpId="0"/>
      <p:bldP spid="19" grpId="0"/>
      <p:bldP spid="20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Grp="1"/>
          </p:cNvSpPr>
          <p:nvPr>
            <p:ph type="title"/>
          </p:nvPr>
        </p:nvSpPr>
        <p:spPr>
          <a:xfrm>
            <a:off x="657225" y="185738"/>
            <a:ext cx="5772150" cy="542925"/>
          </a:xfrm>
        </p:spPr>
        <p:txBody>
          <a:bodyPr/>
          <a:lstStyle/>
          <a:p>
            <a:r>
              <a:rPr lang="zh-CN" altLang="en-US" smtClean="0"/>
              <a:t>作业布置</a:t>
            </a:r>
          </a:p>
        </p:txBody>
      </p:sp>
      <p:sp>
        <p:nvSpPr>
          <p:cNvPr id="36867" name="矩形 2"/>
          <p:cNvSpPr>
            <a:spLocks noChangeArrowheads="1"/>
          </p:cNvSpPr>
          <p:nvPr/>
        </p:nvSpPr>
        <p:spPr bwMode="auto">
          <a:xfrm>
            <a:off x="428596" y="1000114"/>
            <a:ext cx="81724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    1</a:t>
            </a:r>
            <a:r>
              <a:rPr lang="zh-CN" altLang="zh-CN" sz="2800" b="1" dirty="0">
                <a:latin typeface="楷体" pitchFamily="49" charset="-122"/>
                <a:ea typeface="楷体" pitchFamily="49" charset="-122"/>
              </a:rPr>
              <a:t>．回家把这个童话故事复述给父母听。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    2</a:t>
            </a:r>
            <a:r>
              <a:rPr lang="zh-CN" altLang="zh-CN" sz="2800" b="1" dirty="0">
                <a:latin typeface="楷体" pitchFamily="49" charset="-122"/>
                <a:ea typeface="楷体" pitchFamily="49" charset="-122"/>
              </a:rPr>
              <a:t>．续编童话故事《青蛙卖泥塘》，字数不限。</a:t>
            </a:r>
          </a:p>
        </p:txBody>
      </p:sp>
      <p:pic>
        <p:nvPicPr>
          <p:cNvPr id="4" name="图片 3" descr="33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355726"/>
            <a:ext cx="3384376" cy="2321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/>
          </p:nvPr>
        </p:nvSpPr>
        <p:spPr>
          <a:xfrm>
            <a:off x="657225" y="185738"/>
            <a:ext cx="5772150" cy="542925"/>
          </a:xfrm>
        </p:spPr>
        <p:txBody>
          <a:bodyPr/>
          <a:lstStyle/>
          <a:p>
            <a:r>
              <a:rPr lang="zh-CN" altLang="en-US" smtClean="0"/>
              <a:t>板书设计</a:t>
            </a:r>
          </a:p>
        </p:txBody>
      </p:sp>
      <p:sp>
        <p:nvSpPr>
          <p:cNvPr id="37891" name="矩形 2"/>
          <p:cNvSpPr>
            <a:spLocks noChangeArrowheads="1"/>
          </p:cNvSpPr>
          <p:nvPr/>
        </p:nvSpPr>
        <p:spPr bwMode="auto">
          <a:xfrm>
            <a:off x="711200" y="1117600"/>
            <a:ext cx="77057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zh-CN" altLang="zh-CN" sz="2800" b="1">
                <a:latin typeface="楷体" pitchFamily="49" charset="-122"/>
                <a:ea typeface="楷体" pitchFamily="49" charset="-122"/>
              </a:rPr>
              <a:t>青蛙卖泥塘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zh-CN" sz="2800" b="1">
                <a:latin typeface="楷体" pitchFamily="49" charset="-122"/>
                <a:ea typeface="楷体" pitchFamily="49" charset="-122"/>
              </a:rPr>
              <a:t>老牛、野鸭、小鸟、蝴蝶、蜜蜂……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zh-CN" sz="2800" b="1">
                <a:latin typeface="楷体" pitchFamily="49" charset="-122"/>
                <a:ea typeface="楷体" pitchFamily="49" charset="-122"/>
              </a:rPr>
              <a:t>烂泥塘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                             </a:t>
            </a:r>
            <a:r>
              <a:rPr lang="zh-CN" altLang="zh-CN" sz="2800" b="1">
                <a:latin typeface="楷体" pitchFamily="49" charset="-122"/>
                <a:ea typeface="楷体" pitchFamily="49" charset="-122"/>
              </a:rPr>
              <a:t>好泥塘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zh-CN" sz="2800" b="1">
                <a:latin typeface="楷体" pitchFamily="49" charset="-122"/>
                <a:ea typeface="楷体" pitchFamily="49" charset="-122"/>
              </a:rPr>
              <a:t>青蛙改造</a:t>
            </a:r>
          </a:p>
        </p:txBody>
      </p:sp>
      <p:cxnSp>
        <p:nvCxnSpPr>
          <p:cNvPr id="5" name="直接箭头连接符 4"/>
          <p:cNvCxnSpPr/>
          <p:nvPr/>
        </p:nvCxnSpPr>
        <p:spPr>
          <a:xfrm>
            <a:off x="2043113" y="2787650"/>
            <a:ext cx="5113337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3"/>
          <p:cNvSpPr>
            <a:spLocks noChangeArrowheads="1"/>
          </p:cNvSpPr>
          <p:nvPr/>
        </p:nvSpPr>
        <p:spPr bwMode="auto">
          <a:xfrm>
            <a:off x="4357688" y="1357313"/>
            <a:ext cx="4032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6000">
                <a:latin typeface="华文新魏" pitchFamily="2" charset="-122"/>
                <a:ea typeface="华文新魏" pitchFamily="2" charset="-122"/>
              </a:rPr>
              <a:t>谢谢观赏！</a:t>
            </a:r>
            <a:endParaRPr lang="zh-CN" altLang="en-US" sz="6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矩形 2"/>
          <p:cNvSpPr>
            <a:spLocks noChangeArrowheads="1"/>
          </p:cNvSpPr>
          <p:nvPr/>
        </p:nvSpPr>
        <p:spPr bwMode="auto">
          <a:xfrm>
            <a:off x="3440113" y="1139825"/>
            <a:ext cx="2244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zh-CN" sz="3200" b="1">
                <a:latin typeface="楷体" pitchFamily="49" charset="-122"/>
                <a:ea typeface="楷体" pitchFamily="49" charset="-122"/>
              </a:rPr>
              <a:t>青蛙</a:t>
            </a:r>
            <a:r>
              <a:rPr lang="zh-CN" altLang="zh-CN" sz="3200" b="1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卖</a:t>
            </a:r>
            <a:r>
              <a:rPr lang="zh-CN" altLang="zh-CN" sz="3200" b="1">
                <a:latin typeface="楷体" pitchFamily="49" charset="-122"/>
                <a:ea typeface="楷体" pitchFamily="49" charset="-122"/>
              </a:rPr>
              <a:t>泥塘</a:t>
            </a:r>
            <a:endParaRPr lang="zh-CN" altLang="en-US" sz="32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143375" y="714375"/>
            <a:ext cx="8397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m</a:t>
            </a:r>
            <a:r>
              <a:rPr lang="zh-CN" altLang="zh-CN" sz="2800" b="1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à</a:t>
            </a:r>
            <a:r>
              <a:rPr lang="en-US" altLang="zh-CN" sz="2800" b="1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i</a:t>
            </a:r>
            <a:endParaRPr lang="zh-CN" altLang="en-US" sz="2800" b="1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244975" y="2587625"/>
            <a:ext cx="5969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zh-CN" sz="3200" b="1">
                <a:latin typeface="楷体" pitchFamily="49" charset="-122"/>
                <a:ea typeface="楷体" pitchFamily="49" charset="-122"/>
              </a:rPr>
              <a:t>买</a:t>
            </a:r>
            <a:endParaRPr lang="zh-CN" altLang="en-US" sz="3200" b="1"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4521200" y="1795463"/>
            <a:ext cx="0" cy="792162"/>
          </a:xfrm>
          <a:prstGeom prst="straightConnector1">
            <a:avLst/>
          </a:prstGeom>
          <a:ln w="444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000375" y="3287713"/>
            <a:ext cx="3143250" cy="1384300"/>
          </a:xfrm>
          <a:prstGeom prst="rect">
            <a:avLst/>
          </a:prstGeom>
          <a:noFill/>
          <a:ln w="793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zh-CN" altLang="zh-CN" sz="2800" b="1">
                <a:latin typeface="楷体" pitchFamily="49" charset="-122"/>
                <a:ea typeface="楷体" pitchFamily="49" charset="-122"/>
              </a:rPr>
              <a:t>主人公：</a:t>
            </a:r>
            <a:r>
              <a:rPr lang="zh-CN" altLang="zh-CN" sz="2800" b="1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青蛙</a:t>
            </a:r>
            <a:endParaRPr lang="en-US" altLang="zh-CN" sz="2800" b="1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zh-CN" sz="2800" b="1">
                <a:latin typeface="楷体" pitchFamily="49" charset="-122"/>
                <a:ea typeface="楷体" pitchFamily="49" charset="-122"/>
              </a:rPr>
              <a:t>事件：</a:t>
            </a:r>
            <a:r>
              <a:rPr lang="zh-CN" altLang="zh-CN" sz="2800" b="1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卖泥塘</a:t>
            </a:r>
            <a:endParaRPr lang="en-US" altLang="zh-CN" sz="2800" b="1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657225" y="185738"/>
            <a:ext cx="5772150" cy="542925"/>
          </a:xfrm>
        </p:spPr>
        <p:txBody>
          <a:bodyPr/>
          <a:lstStyle/>
          <a:p>
            <a:r>
              <a:rPr lang="zh-CN" altLang="zh-CN" smtClean="0"/>
              <a:t>检查预习，认识生字</a:t>
            </a:r>
            <a:endParaRPr lang="zh-CN" altLang="en-US" smtClean="0"/>
          </a:p>
        </p:txBody>
      </p:sp>
      <p:sp>
        <p:nvSpPr>
          <p:cNvPr id="8195" name="矩形 3"/>
          <p:cNvSpPr>
            <a:spLocks noChangeArrowheads="1"/>
          </p:cNvSpPr>
          <p:nvPr/>
        </p:nvSpPr>
        <p:spPr bwMode="auto">
          <a:xfrm>
            <a:off x="1116013" y="1622425"/>
            <a:ext cx="72009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719138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zh-CN" sz="2800" b="1">
                <a:latin typeface="楷体" pitchFamily="49" charset="-122"/>
                <a:ea typeface="楷体" pitchFamily="49" charset="-122"/>
              </a:rPr>
              <a:t>找出藏在文中的生字，借助生字表中的音节多读几遍，把字音读准。</a:t>
            </a:r>
            <a:endParaRPr lang="en-US" altLang="zh-CN" sz="2800" b="1">
              <a:latin typeface="楷体" pitchFamily="49" charset="-122"/>
              <a:ea typeface="楷体" pitchFamily="49" charset="-122"/>
            </a:endParaRPr>
          </a:p>
          <a:p>
            <a:pPr indent="719138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zh-CN" sz="2800" b="1">
                <a:latin typeface="楷体" pitchFamily="49" charset="-122"/>
                <a:ea typeface="楷体" pitchFamily="49" charset="-122"/>
              </a:rPr>
              <a:t>如果还有不认识的字，做上记号，可以问问老师和同学。</a:t>
            </a:r>
            <a:endParaRPr lang="zh-CN" altLang="en-US" sz="28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流程图: 终止 4"/>
          <p:cNvSpPr/>
          <p:nvPr/>
        </p:nvSpPr>
        <p:spPr>
          <a:xfrm>
            <a:off x="3492500" y="842963"/>
            <a:ext cx="2087563" cy="720725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自读要求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987574"/>
            <a:ext cx="8208912" cy="543525"/>
          </a:xfrm>
        </p:spPr>
        <p:txBody>
          <a:bodyPr/>
          <a:lstStyle/>
          <a:p>
            <a:r>
              <a:rPr lang="zh-CN" altLang="en-US" dirty="0" smtClean="0"/>
              <a:t>采集种籽  播撒草种  灌足泉水  栽种树木</a:t>
            </a:r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755576" y="1923678"/>
            <a:ext cx="8208912" cy="5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蝴蝶飞舞  小鸟唱歌  尽情游泳  晒晒太阳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611560" y="2859782"/>
            <a:ext cx="8208912" cy="5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烂泥塘   水坑坑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https://ss2.bdstatic.com/70cFvnSh_Q1YnxGkpoWK1HF6hhy/it/u=3983684680,998089442&amp;fm=26&amp;gp=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557" y="76952"/>
            <a:ext cx="8232915" cy="477053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2915816" y="195486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吆喝</a:t>
            </a:r>
            <a:endParaRPr lang="zh-CN" alt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5616" y="1491630"/>
            <a:ext cx="1080120" cy="1080120"/>
          </a:xfrm>
        </p:spPr>
        <p:txBody>
          <a:bodyPr/>
          <a:lstStyle/>
          <a:p>
            <a:r>
              <a:rPr lang="zh-CN" altLang="en-US" sz="7200" dirty="0" smtClean="0">
                <a:solidFill>
                  <a:srgbClr val="FF0000"/>
                </a:solidFill>
              </a:rPr>
              <a:t>喝</a:t>
            </a:r>
            <a:endParaRPr lang="zh-CN" altLang="en-US" sz="7200" dirty="0">
              <a:solidFill>
                <a:srgbClr val="FF0000"/>
              </a:solidFill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2555776" y="1059582"/>
            <a:ext cx="5868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defTabSz="685800">
              <a:lnSpc>
                <a:spcPct val="90000"/>
              </a:lnSpc>
            </a:pPr>
            <a:r>
              <a:rPr lang="en-US" altLang="zh-CN" sz="7200" dirty="0" err="1" smtClean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hē</a:t>
            </a:r>
            <a:r>
              <a:rPr lang="en-US" altLang="zh-CN" sz="72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 </a:t>
            </a:r>
            <a:r>
              <a:rPr kumimoji="0" lang="zh-CN" alt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喝水 喝茶   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25602" name="AutoShape 2" descr="http://img4.imgtn.bdimg.com/it/u=2777290724,1771915440&amp;fm=26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604" name="AutoShape 4" descr="http://img4.imgtn.bdimg.com/it/u=2777290724,1771915440&amp;fm=26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2627784" y="2283718"/>
            <a:ext cx="57241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defTabSz="685800">
              <a:lnSpc>
                <a:spcPct val="90000"/>
              </a:lnSpc>
            </a:pPr>
            <a:r>
              <a:rPr lang="en-US" altLang="zh-CN" sz="7200" noProof="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h</a:t>
            </a:r>
            <a:r>
              <a:rPr lang="en-US" altLang="zh-CN" sz="72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è</a:t>
            </a:r>
            <a:r>
              <a:rPr kumimoji="0" lang="en-US" altLang="zh-CN" sz="7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 </a:t>
            </a:r>
            <a:r>
              <a:rPr kumimoji="0" lang="zh-CN" altLang="en-US" sz="7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吆喝 喝彩</a:t>
            </a:r>
            <a:endParaRPr kumimoji="0" lang="en-US" altLang="zh-CN" sz="7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  <a:p>
            <a:pPr lvl="0" defTabSz="685800">
              <a:lnSpc>
                <a:spcPct val="90000"/>
              </a:lnSpc>
            </a:pPr>
            <a:r>
              <a:rPr lang="zh-CN" altLang="en-US" sz="7200" baseline="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   喝令 喝问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https://ss2.bdstatic.com/70cFvnSh_Q1YnxGkpoWK1HF6hhy/it/u=3983684680,998089442&amp;fm=26&amp;gp=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557" y="76952"/>
            <a:ext cx="8232915" cy="47705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63888" y="1491630"/>
            <a:ext cx="3877985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卖泥塘喽，卖泥塘！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55576" y="3003798"/>
            <a:ext cx="2291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夸优点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36096" y="3075806"/>
            <a:ext cx="2291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提建议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标题 1"/>
          <p:cNvSpPr txBox="1">
            <a:spLocks/>
          </p:cNvSpPr>
          <p:nvPr/>
        </p:nvSpPr>
        <p:spPr bwMode="auto">
          <a:xfrm>
            <a:off x="539552" y="1059582"/>
            <a:ext cx="8091184" cy="144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     一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头老牛走过来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说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：“</a:t>
            </a:r>
            <a:r>
              <a:rPr lang="zh-CN" alt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这个水坑坑，在里边打打滚倒挺舒服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。不过，要是周围有些草就更好了。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”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-2年级记叙文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1-2年级记叙文模板</Template>
  <TotalTime>1407</TotalTime>
  <Words>1470</Words>
  <Application>Microsoft Office PowerPoint</Application>
  <PresentationFormat>全屏显示(16:9)</PresentationFormat>
  <Paragraphs>162</Paragraphs>
  <Slides>29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Arial Unicode MS</vt:lpstr>
      <vt:lpstr>华文细黑</vt:lpstr>
      <vt:lpstr>华文新魏</vt:lpstr>
      <vt:lpstr>楷体</vt:lpstr>
      <vt:lpstr>宋体</vt:lpstr>
      <vt:lpstr>Arial</vt:lpstr>
      <vt:lpstr>Calibri</vt:lpstr>
      <vt:lpstr>Calibri Light</vt:lpstr>
      <vt:lpstr>Wingdings</vt:lpstr>
      <vt:lpstr>1-2年级记叙文模板</vt:lpstr>
      <vt:lpstr>PowerPoint 演示文稿</vt:lpstr>
      <vt:lpstr>PowerPoint 演示文稿</vt:lpstr>
      <vt:lpstr>PowerPoint 演示文稿</vt:lpstr>
      <vt:lpstr>检查预习，认识生字</vt:lpstr>
      <vt:lpstr>采集种籽  播撒草种  灌足泉水  栽种树木</vt:lpstr>
      <vt:lpstr>PowerPoint 演示文稿</vt:lpstr>
      <vt:lpstr>喝</vt:lpstr>
      <vt:lpstr>PowerPoint 演示文稿</vt:lpstr>
      <vt:lpstr>PowerPoint 演示文稿</vt:lpstr>
      <vt:lpstr>     一只野鸭飞来了，看了看泥塘，说：“这地方好是好，就是塘里的水太少了。”</vt:lpstr>
      <vt:lpstr>     一只野鸭飞来了，看了看泥塘，说：“这地方好是好，就是塘里的水太少了。”</vt:lpstr>
      <vt:lpstr>PowerPoint 演示文稿</vt:lpstr>
      <vt:lpstr>PowerPoint 演示文稿</vt:lpstr>
      <vt:lpstr>PowerPoint 演示文稿</vt:lpstr>
      <vt:lpstr>PowerPoint 演示文稿</vt:lpstr>
      <vt:lpstr>检查预习，认识生字</vt:lpstr>
      <vt:lpstr>牌</vt:lpstr>
      <vt:lpstr>坑</vt:lpstr>
      <vt:lpstr>挺</vt:lpstr>
      <vt:lpstr>读句子</vt:lpstr>
      <vt:lpstr>买   卖</vt:lpstr>
      <vt:lpstr>青蛙 牛蛙 井底之蛙</vt:lpstr>
      <vt:lpstr>PowerPoint 演示文稿</vt:lpstr>
      <vt:lpstr>研读课文，合作学习</vt:lpstr>
      <vt:lpstr>研读课文，合作学习</vt:lpstr>
      <vt:lpstr>指导写字</vt:lpstr>
      <vt:lpstr>作业布置</vt:lpstr>
      <vt:lpstr>板书设计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tw</cp:lastModifiedBy>
  <cp:revision>309</cp:revision>
  <dcterms:created xsi:type="dcterms:W3CDTF">2017-11-30T08:28:24Z</dcterms:created>
  <dcterms:modified xsi:type="dcterms:W3CDTF">2019-05-17T02:49:37Z</dcterms:modified>
</cp:coreProperties>
</file>