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9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0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3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82" r:id="rId5"/>
    <p:sldId id="273" r:id="rId6"/>
    <p:sldId id="291" r:id="rId7"/>
    <p:sldId id="260" r:id="rId8"/>
    <p:sldId id="296" r:id="rId9"/>
    <p:sldId id="262" r:id="rId10"/>
    <p:sldId id="293" r:id="rId11"/>
    <p:sldId id="292" r:id="rId12"/>
    <p:sldId id="285" r:id="rId13"/>
    <p:sldId id="295" r:id="rId14"/>
    <p:sldId id="294" r:id="rId15"/>
    <p:sldId id="297" r:id="rId16"/>
    <p:sldId id="298" r:id="rId17"/>
    <p:sldId id="290" r:id="rId18"/>
    <p:sldId id="277" r:id="rId19"/>
    <p:sldId id="278" r:id="rId20"/>
    <p:sldId id="299" r:id="rId21"/>
    <p:sldId id="279" r:id="rId22"/>
    <p:sldId id="280" r:id="rId23"/>
    <p:sldId id="300" r:id="rId24"/>
    <p:sldId id="301" r:id="rId25"/>
    <p:sldId id="302" r:id="rId26"/>
    <p:sldId id="281" r:id="rId27"/>
  </p:sldIdLst>
  <p:sldSz cx="9144000" cy="6858000" type="screen4x3"/>
  <p:notesSz cx="7104063" cy="10234613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B10000"/>
    <a:srgbClr val="A83C2A"/>
    <a:srgbClr val="068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/>
    <p:restoredTop sz="96237"/>
  </p:normalViewPr>
  <p:slideViewPr>
    <p:cSldViewPr snapToGrid="0" showGuides="1">
      <p:cViewPr varScale="1">
        <p:scale>
          <a:sx n="64" d="100"/>
          <a:sy n="64" d="100"/>
        </p:scale>
        <p:origin x="132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等线" pitchFamily="2" charset="-122"/>
                <a:ea typeface="等线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5A0A0A-DB62-49BF-9B4A-384C3AD814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F261A6-0D99-4D38-BF10-96CA9AC0BBA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10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76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11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12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13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14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58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15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78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16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99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17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9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18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40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19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2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60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20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81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21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01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22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22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23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42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24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63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25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83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26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3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53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5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6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8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pPr lvl="0" algn="r"/>
              <a:t>9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print"/>
          <a:srcRect l="214" t="22189" r="943" b="19479"/>
          <a:stretch>
            <a:fillRect/>
          </a:stretch>
        </p:blipFill>
        <p:spPr>
          <a:xfrm>
            <a:off x="0" y="0"/>
            <a:ext cx="9144000" cy="2668189"/>
          </a:xfrm>
          <a:prstGeom prst="rect">
            <a:avLst/>
          </a:prstGeom>
          <a:effectLst>
            <a:reflection blurRad="6350" stA="110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419100" y="1333501"/>
            <a:ext cx="8291513" cy="5033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13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KSO_FN"/>
          <p:cNvSpPr>
            <a:spLocks noGrp="1"/>
          </p:cNvSpPr>
          <p:nvPr>
            <p:ph type="sldNum" sz="quarter" idx="4"/>
          </p:nvPr>
        </p:nvSpPr>
        <p:spPr>
          <a:xfrm>
            <a:off x="7297738" y="6392863"/>
            <a:ext cx="1233488" cy="268288"/>
          </a:xfrm>
          <a:prstGeom prst="roundRect">
            <a:avLst>
              <a:gd name="adj" fmla="val 50000"/>
            </a:avLst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ED343C-374B-42BF-BAA9-74A440F77BC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49596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8"/>
          <p:cNvGrpSpPr/>
          <p:nvPr/>
        </p:nvGrpSpPr>
        <p:grpSpPr>
          <a:xfrm flipH="1">
            <a:off x="736600" y="4829175"/>
            <a:ext cx="8407400" cy="2028825"/>
            <a:chOff x="-2108" y="4650377"/>
            <a:chExt cx="9146108" cy="2207623"/>
          </a:xfrm>
        </p:grpSpPr>
        <p:pic>
          <p:nvPicPr>
            <p:cNvPr id="1035" name="图片 6"/>
            <p:cNvPicPr>
              <a:picLocks noChangeAspect="1"/>
            </p:cNvPicPr>
            <p:nvPr userDrawn="1"/>
          </p:nvPicPr>
          <p:blipFill>
            <a:blip r:embed="rId4" cstate="print"/>
            <a:srcRect t="62112" r="40108" b="1849"/>
            <a:stretch>
              <a:fillRect/>
            </a:stretch>
          </p:blipFill>
          <p:spPr>
            <a:xfrm>
              <a:off x="-2108" y="5036640"/>
              <a:ext cx="3981925" cy="18213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矩形 7"/>
            <p:cNvSpPr/>
            <p:nvPr/>
          </p:nvSpPr>
          <p:spPr>
            <a:xfrm>
              <a:off x="2795451" y="4650377"/>
              <a:ext cx="6348549" cy="2207623"/>
            </a:xfrm>
            <a:prstGeom prst="rect">
              <a:avLst/>
            </a:prstGeom>
            <a:gradFill flip="none" rotWithShape="1">
              <a:gsLst>
                <a:gs pos="58000">
                  <a:schemeClr val="bg1"/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44500" y="101600"/>
            <a:ext cx="8266113" cy="700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8" name="KSO_BC1"/>
          <p:cNvSpPr>
            <a:spLocks noGrp="1"/>
          </p:cNvSpPr>
          <p:nvPr>
            <p:ph type="body" idx="1"/>
          </p:nvPr>
        </p:nvSpPr>
        <p:spPr>
          <a:xfrm>
            <a:off x="444500" y="984250"/>
            <a:ext cx="8256588" cy="51927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49596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1E8AF5-8C58-45EB-9550-C6CCED969CB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49596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49596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587" y="347663"/>
            <a:ext cx="149225" cy="427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3" name="任意多边形 28"/>
          <p:cNvSpPr/>
          <p:nvPr userDrawn="1"/>
        </p:nvSpPr>
        <p:spPr>
          <a:xfrm flipV="1">
            <a:off x="12700" y="6611938"/>
            <a:ext cx="9131300" cy="212725"/>
          </a:xfrm>
          <a:custGeom>
            <a:avLst/>
            <a:gdLst/>
            <a:ahLst/>
            <a:cxnLst>
              <a:cxn ang="0">
                <a:pos x="0" y="205121"/>
              </a:cxn>
              <a:cxn ang="0">
                <a:pos x="4390977" y="86199"/>
              </a:cxn>
              <a:cxn ang="0">
                <a:pos x="10560298" y="2949"/>
              </a:cxn>
              <a:cxn ang="0">
                <a:pos x="16224658" y="193228"/>
              </a:cxn>
            </a:cxnLst>
            <a:rect l="0" t="0" r="0" b="0"/>
            <a:pathLst>
              <a:path w="9131643" h="213133">
                <a:moveTo>
                  <a:pt x="0" y="213133"/>
                </a:moveTo>
                <a:lnTo>
                  <a:pt x="2471351" y="89566"/>
                </a:lnTo>
                <a:cubicBezTo>
                  <a:pt x="3461951" y="54555"/>
                  <a:pt x="4833551" y="-15466"/>
                  <a:pt x="5943600" y="3069"/>
                </a:cubicBezTo>
                <a:cubicBezTo>
                  <a:pt x="7053649" y="21604"/>
                  <a:pt x="8437605" y="169885"/>
                  <a:pt x="9131643" y="200777"/>
                </a:cubicBezTo>
              </a:path>
            </a:pathLst>
          </a:custGeom>
          <a:noFill/>
          <a:ln w="25400" cap="flat" cmpd="sng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28699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28699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28699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28699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28699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28699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28699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28699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28699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70D4D7"/>
        </a:buClr>
        <a:buFont typeface="幼圆" pitchFamily="49" charset="-122"/>
        <a:buChar char=" "/>
        <a:defRPr sz="1600" kern="1200">
          <a:solidFill>
            <a:srgbClr val="7D7D7D"/>
          </a:solidFill>
          <a:latin typeface="幼圆" pitchFamily="49" charset="-122"/>
          <a:ea typeface="幼圆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3.pn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3.pn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3.pn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3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3.pn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3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3.png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3.png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3"/>
          <p:cNvSpPr txBox="1"/>
          <p:nvPr/>
        </p:nvSpPr>
        <p:spPr>
          <a:xfrm>
            <a:off x="2503488" y="3922713"/>
            <a:ext cx="5076825" cy="1122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 2" pitchFamily="18" charset="2"/>
              <a:buChar char=""/>
              <a:defRPr sz="2000" kern="1200">
                <a:solidFill>
                  <a:srgbClr val="28699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70D4D7"/>
              </a:buClr>
              <a:buFont typeface="幼圆" pitchFamily="49" charset="-122"/>
              <a:buChar char=" "/>
              <a:defRPr sz="16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6000" b="1" dirty="0">
                <a:solidFill>
                  <a:srgbClr val="B1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语文园地七</a:t>
            </a:r>
          </a:p>
        </p:txBody>
      </p:sp>
      <p:sp>
        <p:nvSpPr>
          <p:cNvPr id="3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6132" y="6629400"/>
            <a:ext cx="1219200" cy="1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alpha val="0"/>
                  </a:schemeClr>
                </a:solidFill>
                <a:effectLst/>
                <a:uLnTx/>
                <a:uFillTx/>
                <a:latin typeface="优教通专用字体logo" panose="02000500000000000000" pitchFamily="2" charset="0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1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alpha val="0"/>
                </a:schemeClr>
              </a:solidFill>
              <a:effectLst/>
              <a:uLnTx/>
              <a:uFillTx/>
              <a:latin typeface="优教通专用字体logo" panose="02000500000000000000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148" name="PA_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031288" y="76200"/>
            <a:ext cx="4762" cy="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对角圆角 2"/>
          <p:cNvSpPr/>
          <p:nvPr/>
        </p:nvSpPr>
        <p:spPr>
          <a:xfrm>
            <a:off x="714375" y="427038"/>
            <a:ext cx="2428875" cy="635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字词句运用</a:t>
            </a:r>
          </a:p>
        </p:txBody>
      </p:sp>
      <p:sp>
        <p:nvSpPr>
          <p:cNvPr id="32771" name="文本框 4"/>
          <p:cNvSpPr txBox="1"/>
          <p:nvPr/>
        </p:nvSpPr>
        <p:spPr>
          <a:xfrm>
            <a:off x="482600" y="1379538"/>
            <a:ext cx="8723313" cy="1373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 2" pitchFamily="18" charset="2"/>
              <a:buChar char=""/>
              <a:defRPr sz="2000" kern="1200">
                <a:solidFill>
                  <a:srgbClr val="28699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70D4D7"/>
              </a:buClr>
              <a:buFont typeface="幼圆" pitchFamily="49" charset="-122"/>
              <a:buChar char=" "/>
              <a:defRPr sz="16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猜一猜变色字的读音和意思，再查查字典，看猜得对不对。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838200" y="3541713"/>
            <a:ext cx="6403975" cy="6762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他挑了一本书，认真地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读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了起来。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4843463" y="2957513"/>
            <a:ext cx="966788" cy="3603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zypyyb" panose="02010600060101010101" pitchFamily="2" charset="-122"/>
                <a:ea typeface="zypyyb" panose="02010600060101010101" pitchFamily="2" charset="-122"/>
                <a:cs typeface="+mn-cs"/>
              </a:rPr>
              <a:t>dú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zypyyb" panose="02010600060101010101" pitchFamily="2" charset="-122"/>
              <a:ea typeface="zypyyb" panose="02010600060101010101" pitchFamily="2" charset="-122"/>
              <a:cs typeface="+mn-cs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2568575" y="4441825"/>
            <a:ext cx="3400425" cy="7191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读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：依照文字念。</a:t>
            </a:r>
          </a:p>
        </p:txBody>
      </p:sp>
      <p:pic>
        <p:nvPicPr>
          <p:cNvPr id="24583" name="图片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89" b="2669"/>
          <a:stretch>
            <a:fillRect/>
          </a:stretch>
        </p:blipFill>
        <p:spPr>
          <a:xfrm>
            <a:off x="6138863" y="4289425"/>
            <a:ext cx="1554162" cy="2225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6132" y="6629400"/>
            <a:ext cx="1219200" cy="1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alpha val="0"/>
                  </a:schemeClr>
                </a:solidFill>
                <a:effectLst/>
                <a:uLnTx/>
                <a:uFillTx/>
                <a:latin typeface="优教通专用字体logo" panose="02000500000000000000" pitchFamily="2" charset="0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1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alpha val="0"/>
                </a:schemeClr>
              </a:solidFill>
              <a:effectLst/>
              <a:uLnTx/>
              <a:uFillTx/>
              <a:latin typeface="优教通专用字体logo" panose="02000500000000000000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4585" name="PA_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031288" y="76200"/>
            <a:ext cx="4762" cy="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6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对角圆角 2"/>
          <p:cNvSpPr/>
          <p:nvPr/>
        </p:nvSpPr>
        <p:spPr>
          <a:xfrm>
            <a:off x="714375" y="427038"/>
            <a:ext cx="2428875" cy="635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字词句运用</a:t>
            </a:r>
          </a:p>
        </p:txBody>
      </p:sp>
      <p:sp>
        <p:nvSpPr>
          <p:cNvPr id="32771" name="文本框 4"/>
          <p:cNvSpPr txBox="1"/>
          <p:nvPr/>
        </p:nvSpPr>
        <p:spPr>
          <a:xfrm>
            <a:off x="439738" y="1284288"/>
            <a:ext cx="8723312" cy="1373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 2" pitchFamily="18" charset="2"/>
              <a:buChar char=""/>
              <a:defRPr sz="2000" kern="1200">
                <a:solidFill>
                  <a:srgbClr val="28699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70D4D7"/>
              </a:buClr>
              <a:buFont typeface="幼圆" pitchFamily="49" charset="-122"/>
              <a:buChar char=" "/>
              <a:defRPr sz="16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猜一猜变色字的读音和意思，再查查字典，看猜得对不对。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787400" y="3221038"/>
            <a:ext cx="8027988" cy="6762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他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揭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开米缸的盖子，发现里面没有粮食了。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1157288" y="2660650"/>
            <a:ext cx="1039813" cy="4238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zypyyb" panose="02010600060101010101" pitchFamily="2" charset="-122"/>
                <a:ea typeface="zypyyb" panose="02010600060101010101" pitchFamily="2" charset="-122"/>
                <a:cs typeface="+mn-cs"/>
              </a:rPr>
              <a:t>jiē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zypyyb" panose="02010600060101010101" pitchFamily="2" charset="-122"/>
              <a:ea typeface="zypyyb" panose="02010600060101010101" pitchFamily="2" charset="-122"/>
              <a:cs typeface="+mn-cs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787400" y="4119563"/>
            <a:ext cx="5072063" cy="12350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揭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：把盖子上面的东西拿起或合在一起的东西分开。</a:t>
            </a:r>
          </a:p>
        </p:txBody>
      </p:sp>
      <p:pic>
        <p:nvPicPr>
          <p:cNvPr id="26631" name="图片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1" b="10159"/>
          <a:stretch>
            <a:fillRect/>
          </a:stretch>
        </p:blipFill>
        <p:spPr>
          <a:xfrm>
            <a:off x="6181725" y="4056063"/>
            <a:ext cx="1693863" cy="1362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6132" y="6629400"/>
            <a:ext cx="1219200" cy="1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alpha val="0"/>
                  </a:schemeClr>
                </a:solidFill>
                <a:effectLst/>
                <a:uLnTx/>
                <a:uFillTx/>
                <a:latin typeface="优教通专用字体logo" panose="02000500000000000000" pitchFamily="2" charset="0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1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alpha val="0"/>
                </a:schemeClr>
              </a:solidFill>
              <a:effectLst/>
              <a:uLnTx/>
              <a:uFillTx/>
              <a:latin typeface="优教通专用字体logo" panose="02000500000000000000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6633" name="PA_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031288" y="76200"/>
            <a:ext cx="4762" cy="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6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对角圆角 2"/>
          <p:cNvSpPr/>
          <p:nvPr/>
        </p:nvSpPr>
        <p:spPr>
          <a:xfrm>
            <a:off x="714375" y="427038"/>
            <a:ext cx="2428875" cy="635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字词句运用</a:t>
            </a:r>
          </a:p>
        </p:txBody>
      </p:sp>
      <p:sp>
        <p:nvSpPr>
          <p:cNvPr id="32771" name="文本框 4"/>
          <p:cNvSpPr txBox="1"/>
          <p:nvPr/>
        </p:nvSpPr>
        <p:spPr>
          <a:xfrm>
            <a:off x="566738" y="1665288"/>
            <a:ext cx="51657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 2" pitchFamily="18" charset="2"/>
              <a:buChar char=""/>
              <a:defRPr sz="2000" kern="1200">
                <a:solidFill>
                  <a:srgbClr val="28699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70D4D7"/>
              </a:buClr>
              <a:buFont typeface="幼圆" pitchFamily="49" charset="-122"/>
              <a:buChar char=" "/>
              <a:defRPr sz="16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读句子，说一说你的发现。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1093788" y="4084638"/>
            <a:ext cx="5721350" cy="16986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我发现这个句子运用了比喻的修辞手法。把大枫树比作绿色的太阳伞。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1093788" y="2581275"/>
            <a:ext cx="6864350" cy="13081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那棵大枫树好像一把又高又大的绿色太阳伞。</a:t>
            </a:r>
          </a:p>
        </p:txBody>
      </p:sp>
      <p:pic>
        <p:nvPicPr>
          <p:cNvPr id="28678" name="图片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5138" y="4084638"/>
            <a:ext cx="2286000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6132" y="6629400"/>
            <a:ext cx="1219200" cy="1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alpha val="0"/>
                  </a:schemeClr>
                </a:solidFill>
                <a:effectLst/>
                <a:uLnTx/>
                <a:uFillTx/>
                <a:latin typeface="优教通专用字体logo" panose="02000500000000000000" pitchFamily="2" charset="0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1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alpha val="0"/>
                </a:schemeClr>
              </a:solidFill>
              <a:effectLst/>
              <a:uLnTx/>
              <a:uFillTx/>
              <a:latin typeface="优教通专用字体logo" panose="02000500000000000000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8680" name="PA_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031288" y="76200"/>
            <a:ext cx="4762" cy="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对角圆角 2"/>
          <p:cNvSpPr/>
          <p:nvPr/>
        </p:nvSpPr>
        <p:spPr>
          <a:xfrm>
            <a:off x="714375" y="427038"/>
            <a:ext cx="2428875" cy="635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字词句运用</a:t>
            </a:r>
          </a:p>
        </p:txBody>
      </p:sp>
      <p:sp>
        <p:nvSpPr>
          <p:cNvPr id="32771" name="文本框 4"/>
          <p:cNvSpPr txBox="1"/>
          <p:nvPr/>
        </p:nvSpPr>
        <p:spPr>
          <a:xfrm>
            <a:off x="566738" y="1665288"/>
            <a:ext cx="51657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 2" pitchFamily="18" charset="2"/>
              <a:buChar char=""/>
              <a:defRPr sz="2000" kern="1200">
                <a:solidFill>
                  <a:srgbClr val="28699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70D4D7"/>
              </a:buClr>
              <a:buFont typeface="幼圆" pitchFamily="49" charset="-122"/>
              <a:buChar char=" "/>
              <a:defRPr sz="16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读句子，说一说你的发现。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1093788" y="4084638"/>
            <a:ext cx="5132388" cy="16986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我发现这个句子也运用了比喻的修辞手法。把大象的耳朵比作扇子。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1093788" y="2581275"/>
            <a:ext cx="6864350" cy="13081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大象有一对耳朵，像扇子似的耷拉着。</a:t>
            </a:r>
          </a:p>
        </p:txBody>
      </p:sp>
      <p:pic>
        <p:nvPicPr>
          <p:cNvPr id="30726" name="图片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6175" y="4227513"/>
            <a:ext cx="2686050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6132" y="6629400"/>
            <a:ext cx="1219200" cy="1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alpha val="0"/>
                  </a:schemeClr>
                </a:solidFill>
                <a:effectLst/>
                <a:uLnTx/>
                <a:uFillTx/>
                <a:latin typeface="优教通专用字体logo" panose="02000500000000000000" pitchFamily="2" charset="0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1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alpha val="0"/>
                </a:schemeClr>
              </a:solidFill>
              <a:effectLst/>
              <a:uLnTx/>
              <a:uFillTx/>
              <a:latin typeface="优教通专用字体logo" panose="02000500000000000000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0728" name="PA_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031288" y="76200"/>
            <a:ext cx="4762" cy="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对角圆角 2"/>
          <p:cNvSpPr/>
          <p:nvPr/>
        </p:nvSpPr>
        <p:spPr>
          <a:xfrm>
            <a:off x="714375" y="427038"/>
            <a:ext cx="2428875" cy="635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字词句运用</a:t>
            </a:r>
          </a:p>
        </p:txBody>
      </p:sp>
      <p:sp>
        <p:nvSpPr>
          <p:cNvPr id="32771" name="文本框 4"/>
          <p:cNvSpPr txBox="1"/>
          <p:nvPr/>
        </p:nvSpPr>
        <p:spPr>
          <a:xfrm>
            <a:off x="566738" y="1665288"/>
            <a:ext cx="51657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 2" pitchFamily="18" charset="2"/>
              <a:buChar char=""/>
              <a:defRPr sz="2000" kern="1200">
                <a:solidFill>
                  <a:srgbClr val="28699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70D4D7"/>
              </a:buClr>
              <a:buFont typeface="幼圆" pitchFamily="49" charset="-122"/>
              <a:buChar char=" "/>
              <a:defRPr sz="16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读句子，说一说你的发现。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1093788" y="4084638"/>
            <a:ext cx="4945063" cy="16986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我发现这个句子运用了比喻的修辞手法。把小柏树比作战士。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1093788" y="2581275"/>
            <a:ext cx="6864350" cy="13081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绿油油的小柏树就像战士一样笔直地站在那里。</a:t>
            </a:r>
          </a:p>
        </p:txBody>
      </p:sp>
      <p:pic>
        <p:nvPicPr>
          <p:cNvPr id="32774" name="图片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" t="-2" r="7455" b="6349"/>
          <a:stretch>
            <a:fillRect/>
          </a:stretch>
        </p:blipFill>
        <p:spPr>
          <a:xfrm>
            <a:off x="6038850" y="3889375"/>
            <a:ext cx="2081213" cy="2625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6132" y="6629400"/>
            <a:ext cx="1219200" cy="1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alpha val="0"/>
                  </a:schemeClr>
                </a:solidFill>
                <a:effectLst/>
                <a:uLnTx/>
                <a:uFillTx/>
                <a:latin typeface="优教通专用字体logo" panose="02000500000000000000" pitchFamily="2" charset="0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1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alpha val="0"/>
                </a:schemeClr>
              </a:solidFill>
              <a:effectLst/>
              <a:uLnTx/>
              <a:uFillTx/>
              <a:latin typeface="优教通专用字体logo" panose="02000500000000000000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2776" name="PA_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031288" y="76200"/>
            <a:ext cx="4762" cy="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对角圆角 3"/>
          <p:cNvSpPr/>
          <p:nvPr/>
        </p:nvSpPr>
        <p:spPr>
          <a:xfrm>
            <a:off x="714375" y="427038"/>
            <a:ext cx="2428875" cy="635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书写提示</a:t>
            </a:r>
          </a:p>
        </p:txBody>
      </p:sp>
      <p:grpSp>
        <p:nvGrpSpPr>
          <p:cNvPr id="2" name="组合 2"/>
          <p:cNvGrpSpPr/>
          <p:nvPr/>
        </p:nvGrpSpPr>
        <p:grpSpPr>
          <a:xfrm>
            <a:off x="2655888" y="4627563"/>
            <a:ext cx="3286125" cy="1736725"/>
            <a:chOff x="755650" y="1150354"/>
            <a:chExt cx="3286125" cy="1736725"/>
          </a:xfrm>
        </p:grpSpPr>
        <p:pic>
          <p:nvPicPr>
            <p:cNvPr id="34826" name="图片 4" descr="铅笔字格.png"/>
            <p:cNvPicPr>
              <a:picLocks noChangeAspect="1"/>
            </p:cNvPicPr>
            <p:nvPr/>
          </p:nvPicPr>
          <p:blipFill>
            <a:blip r:embed="rId5" cstate="print"/>
            <a:srcRect r="66365" b="-2438"/>
            <a:stretch>
              <a:fillRect/>
            </a:stretch>
          </p:blipFill>
          <p:spPr>
            <a:xfrm>
              <a:off x="755650" y="1186866"/>
              <a:ext cx="3286125" cy="17002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7" name="矩形 11"/>
            <p:cNvSpPr/>
            <p:nvPr/>
          </p:nvSpPr>
          <p:spPr>
            <a:xfrm>
              <a:off x="2479675" y="1186866"/>
              <a:ext cx="1416050" cy="15684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57505" indent="-357505" algn="just" rtl="0" eaLnBrk="0" fontAlgn="base" hangingPunct="0">
                <a:spcBef>
                  <a:spcPts val="18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 2" pitchFamily="18" charset="2"/>
                <a:buChar char=""/>
                <a:defRPr sz="2000" kern="1200">
                  <a:solidFill>
                    <a:srgbClr val="28699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357505" indent="-357505" algn="just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70D4D7"/>
                </a:buClr>
                <a:buFont typeface="幼圆" pitchFamily="49" charset="-122"/>
                <a:buChar char=" "/>
                <a:defRPr sz="1600" kern="1200">
                  <a:solidFill>
                    <a:srgbClr val="7D7D7D"/>
                  </a:solidFill>
                  <a:latin typeface="幼圆" pitchFamily="49" charset="-122"/>
                  <a:ea typeface="幼圆" pitchFamily="49" charset="-122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l" eaLnBrk="1" hangingPunct="1">
                <a:spcBef>
                  <a:spcPct val="0"/>
                </a:spcBef>
                <a:buClrTx/>
                <a:buSzPct val="100000"/>
                <a:buNone/>
              </a:pPr>
              <a:r>
                <a:rPr lang="zh-CN" altLang="en-US" sz="9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堆</a:t>
              </a:r>
            </a:p>
          </p:txBody>
        </p:sp>
        <p:sp>
          <p:nvSpPr>
            <p:cNvPr id="34828" name="矩形 11"/>
            <p:cNvSpPr/>
            <p:nvPr/>
          </p:nvSpPr>
          <p:spPr>
            <a:xfrm>
              <a:off x="939800" y="1150354"/>
              <a:ext cx="1416050" cy="15684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57505" indent="-357505" algn="just" rtl="0" eaLnBrk="0" fontAlgn="base" hangingPunct="0">
                <a:spcBef>
                  <a:spcPts val="18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 2" pitchFamily="18" charset="2"/>
                <a:buChar char=""/>
                <a:defRPr sz="2000" kern="1200">
                  <a:solidFill>
                    <a:srgbClr val="28699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357505" indent="-357505" algn="just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70D4D7"/>
                </a:buClr>
                <a:buFont typeface="幼圆" pitchFamily="49" charset="-122"/>
                <a:buChar char=" "/>
                <a:defRPr sz="1600" kern="1200">
                  <a:solidFill>
                    <a:srgbClr val="7D7D7D"/>
                  </a:solidFill>
                  <a:latin typeface="幼圆" pitchFamily="49" charset="-122"/>
                  <a:ea typeface="幼圆" pitchFamily="49" charset="-122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l" eaLnBrk="1" hangingPunct="1">
                <a:spcBef>
                  <a:spcPct val="0"/>
                </a:spcBef>
                <a:buClrTx/>
                <a:buSzPct val="100000"/>
                <a:buNone/>
              </a:pPr>
              <a:r>
                <a:rPr lang="zh-CN" altLang="en-US" sz="9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劝</a:t>
              </a: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7328" y="1415497"/>
            <a:ext cx="3442743" cy="2524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思想气泡: 云 4"/>
          <p:cNvSpPr/>
          <p:nvPr/>
        </p:nvSpPr>
        <p:spPr>
          <a:xfrm>
            <a:off x="449263" y="1122363"/>
            <a:ext cx="5283200" cy="1952625"/>
          </a:xfrm>
          <a:prstGeom prst="cloudCallout">
            <a:avLst>
              <a:gd name="adj1" fmla="val 49155"/>
              <a:gd name="adj2" fmla="val 50658"/>
            </a:avLst>
          </a:prstGeom>
          <a:solidFill>
            <a:srgbClr val="068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有的字变成偏旁后，某些笔画的大小和形态要发生变化。</a:t>
            </a:r>
          </a:p>
        </p:txBody>
      </p:sp>
      <p:sp>
        <p:nvSpPr>
          <p:cNvPr id="9" name="思想气泡: 云 8"/>
          <p:cNvSpPr/>
          <p:nvPr/>
        </p:nvSpPr>
        <p:spPr>
          <a:xfrm>
            <a:off x="503238" y="3763963"/>
            <a:ext cx="2584450" cy="1231900"/>
          </a:xfrm>
          <a:prstGeom prst="cloudCallout">
            <a:avLst>
              <a:gd name="adj1" fmla="val 57046"/>
              <a:gd name="adj2" fmla="val 50142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“又”捺改长点。</a:t>
            </a:r>
          </a:p>
        </p:txBody>
      </p:sp>
      <p:sp>
        <p:nvSpPr>
          <p:cNvPr id="10" name="思想气泡: 云 9"/>
          <p:cNvSpPr/>
          <p:nvPr/>
        </p:nvSpPr>
        <p:spPr>
          <a:xfrm>
            <a:off x="3101975" y="3074988"/>
            <a:ext cx="3003550" cy="1384300"/>
          </a:xfrm>
          <a:prstGeom prst="cloudCallout">
            <a:avLst>
              <a:gd name="adj1" fmla="val 1903"/>
              <a:gd name="adj2" fmla="val 98784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“土”横改提。</a:t>
            </a:r>
          </a:p>
        </p:txBody>
      </p:sp>
      <p:sp>
        <p:nvSpPr>
          <p:cNvPr id="11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6132" y="6629400"/>
            <a:ext cx="1219200" cy="1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alpha val="0"/>
                  </a:schemeClr>
                </a:solidFill>
                <a:effectLst/>
                <a:uLnTx/>
                <a:uFillTx/>
                <a:latin typeface="优教通专用字体logo" panose="02000500000000000000" pitchFamily="2" charset="0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1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alpha val="0"/>
                </a:schemeClr>
              </a:solidFill>
              <a:effectLst/>
              <a:uLnTx/>
              <a:uFillTx/>
              <a:latin typeface="优教通专用字体logo" panose="02000500000000000000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4825" name="PA_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031288" y="76200"/>
            <a:ext cx="4762" cy="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对角圆角 3"/>
          <p:cNvSpPr/>
          <p:nvPr/>
        </p:nvSpPr>
        <p:spPr>
          <a:xfrm>
            <a:off x="377825" y="165100"/>
            <a:ext cx="2428875" cy="635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书写提示</a:t>
            </a:r>
          </a:p>
        </p:txBody>
      </p:sp>
      <p:grpSp>
        <p:nvGrpSpPr>
          <p:cNvPr id="2" name="组合 2"/>
          <p:cNvGrpSpPr/>
          <p:nvPr/>
        </p:nvGrpSpPr>
        <p:grpSpPr>
          <a:xfrm>
            <a:off x="2622550" y="4397375"/>
            <a:ext cx="3286125" cy="1736725"/>
            <a:chOff x="755650" y="1150354"/>
            <a:chExt cx="3286125" cy="1736725"/>
          </a:xfrm>
        </p:grpSpPr>
        <p:pic>
          <p:nvPicPr>
            <p:cNvPr id="36874" name="图片 4" descr="铅笔字格.png"/>
            <p:cNvPicPr>
              <a:picLocks noChangeAspect="1"/>
            </p:cNvPicPr>
            <p:nvPr/>
          </p:nvPicPr>
          <p:blipFill>
            <a:blip r:embed="rId5" cstate="print"/>
            <a:srcRect r="66365" b="-2438"/>
            <a:stretch>
              <a:fillRect/>
            </a:stretch>
          </p:blipFill>
          <p:spPr>
            <a:xfrm>
              <a:off x="755650" y="1186866"/>
              <a:ext cx="3286125" cy="17002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75" name="矩形 11"/>
            <p:cNvSpPr/>
            <p:nvPr/>
          </p:nvSpPr>
          <p:spPr>
            <a:xfrm>
              <a:off x="2479675" y="1186866"/>
              <a:ext cx="1416050" cy="15684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57505" indent="-357505" algn="just" rtl="0" eaLnBrk="0" fontAlgn="base" hangingPunct="0">
                <a:spcBef>
                  <a:spcPts val="18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 2" pitchFamily="18" charset="2"/>
                <a:buChar char=""/>
                <a:defRPr sz="2000" kern="1200">
                  <a:solidFill>
                    <a:srgbClr val="28699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357505" indent="-357505" algn="just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70D4D7"/>
                </a:buClr>
                <a:buFont typeface="幼圆" pitchFamily="49" charset="-122"/>
                <a:buChar char=" "/>
                <a:defRPr sz="1600" kern="1200">
                  <a:solidFill>
                    <a:srgbClr val="7D7D7D"/>
                  </a:solidFill>
                  <a:latin typeface="幼圆" pitchFamily="49" charset="-122"/>
                  <a:ea typeface="幼圆" pitchFamily="49" charset="-122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l" eaLnBrk="1" hangingPunct="1">
                <a:spcBef>
                  <a:spcPct val="0"/>
                </a:spcBef>
                <a:buClrTx/>
                <a:buSzPct val="100000"/>
                <a:buNone/>
              </a:pPr>
              <a:r>
                <a:rPr lang="zh-CN" altLang="en-US" sz="96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特</a:t>
              </a:r>
            </a:p>
          </p:txBody>
        </p:sp>
        <p:sp>
          <p:nvSpPr>
            <p:cNvPr id="36876" name="矩形 11"/>
            <p:cNvSpPr/>
            <p:nvPr/>
          </p:nvSpPr>
          <p:spPr>
            <a:xfrm>
              <a:off x="939800" y="1150354"/>
              <a:ext cx="1416050" cy="15684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57505" indent="-357505" algn="just" rtl="0" eaLnBrk="0" fontAlgn="base" hangingPunct="0">
                <a:spcBef>
                  <a:spcPts val="1800"/>
                </a:spcBef>
                <a:spcAft>
                  <a:spcPct val="0"/>
                </a:spcAft>
                <a:buClr>
                  <a:schemeClr val="accent2"/>
                </a:buClr>
                <a:buSzPct val="60000"/>
                <a:buFont typeface="Wingdings 2" pitchFamily="18" charset="2"/>
                <a:buChar char=""/>
                <a:defRPr sz="2000" kern="1200">
                  <a:solidFill>
                    <a:srgbClr val="28699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357505" indent="-357505" algn="just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70D4D7"/>
                </a:buClr>
                <a:buFont typeface="幼圆" pitchFamily="49" charset="-122"/>
                <a:buChar char=" "/>
                <a:defRPr sz="1600" kern="1200">
                  <a:solidFill>
                    <a:srgbClr val="7D7D7D"/>
                  </a:solidFill>
                  <a:latin typeface="幼圆" pitchFamily="49" charset="-122"/>
                  <a:ea typeface="幼圆" pitchFamily="49" charset="-122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l" eaLnBrk="1" hangingPunct="1">
                <a:spcBef>
                  <a:spcPct val="0"/>
                </a:spcBef>
                <a:buClrTx/>
                <a:buSzPct val="100000"/>
                <a:buNone/>
              </a:pPr>
              <a:r>
                <a:rPr lang="zh-CN" altLang="en-US" sz="96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转</a:t>
              </a: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2907" y="1534065"/>
            <a:ext cx="3031093" cy="222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思想气泡: 云 4"/>
          <p:cNvSpPr/>
          <p:nvPr/>
        </p:nvSpPr>
        <p:spPr>
          <a:xfrm>
            <a:off x="954088" y="800100"/>
            <a:ext cx="4954588" cy="2057400"/>
          </a:xfrm>
          <a:prstGeom prst="cloudCallout">
            <a:avLst>
              <a:gd name="adj1" fmla="val 73689"/>
              <a:gd name="adj2" fmla="val 13974"/>
            </a:avLst>
          </a:prstGeom>
          <a:solidFill>
            <a:srgbClr val="068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有的字变成偏旁后，笔顺也发生了变化。</a:t>
            </a:r>
          </a:p>
        </p:txBody>
      </p:sp>
      <p:sp>
        <p:nvSpPr>
          <p:cNvPr id="9" name="思想气泡: 云 8"/>
          <p:cNvSpPr/>
          <p:nvPr/>
        </p:nvSpPr>
        <p:spPr>
          <a:xfrm>
            <a:off x="0" y="3195638"/>
            <a:ext cx="2952750" cy="1547813"/>
          </a:xfrm>
          <a:prstGeom prst="cloudCallout">
            <a:avLst>
              <a:gd name="adj1" fmla="val 57257"/>
              <a:gd name="adj2" fmla="val 88594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“车”横改提，先竖后提。</a:t>
            </a:r>
          </a:p>
        </p:txBody>
      </p:sp>
      <p:sp>
        <p:nvSpPr>
          <p:cNvPr id="10" name="思想气泡: 云 9"/>
          <p:cNvSpPr/>
          <p:nvPr/>
        </p:nvSpPr>
        <p:spPr>
          <a:xfrm>
            <a:off x="2952750" y="2881313"/>
            <a:ext cx="3636963" cy="1408113"/>
          </a:xfrm>
          <a:prstGeom prst="cloudCallout">
            <a:avLst>
              <a:gd name="adj1" fmla="val 3470"/>
              <a:gd name="adj2" fmla="val 85089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“牛”横改提，先竖后提。</a:t>
            </a:r>
          </a:p>
        </p:txBody>
      </p:sp>
      <p:sp>
        <p:nvSpPr>
          <p:cNvPr id="11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6132" y="6629400"/>
            <a:ext cx="1219200" cy="1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alpha val="0"/>
                  </a:schemeClr>
                </a:solidFill>
                <a:effectLst/>
                <a:uLnTx/>
                <a:uFillTx/>
                <a:latin typeface="优教通专用字体logo" panose="02000500000000000000" pitchFamily="2" charset="0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1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alpha val="0"/>
                </a:schemeClr>
              </a:solidFill>
              <a:effectLst/>
              <a:uLnTx/>
              <a:uFillTx/>
              <a:latin typeface="优教通专用字体logo" panose="02000500000000000000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6873" name="PA_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031288" y="76200"/>
            <a:ext cx="4762" cy="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对角圆角 2"/>
          <p:cNvSpPr/>
          <p:nvPr/>
        </p:nvSpPr>
        <p:spPr>
          <a:xfrm>
            <a:off x="714375" y="427038"/>
            <a:ext cx="2428875" cy="635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展示台</a:t>
            </a:r>
          </a:p>
        </p:txBody>
      </p:sp>
      <p:sp>
        <p:nvSpPr>
          <p:cNvPr id="32771" name="文本框 4"/>
          <p:cNvSpPr txBox="1"/>
          <p:nvPr/>
        </p:nvSpPr>
        <p:spPr>
          <a:xfrm>
            <a:off x="566738" y="1265238"/>
            <a:ext cx="80121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 2" pitchFamily="18" charset="2"/>
              <a:buChar char=""/>
              <a:defRPr sz="2000" kern="1200">
                <a:solidFill>
                  <a:srgbClr val="28699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70D4D7"/>
              </a:buClr>
              <a:buFont typeface="幼圆" pitchFamily="49" charset="-122"/>
              <a:buChar char=" "/>
              <a:defRPr sz="16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讨论：写字时要注意什么？</a:t>
            </a:r>
          </a:p>
        </p:txBody>
      </p:sp>
      <p:pic>
        <p:nvPicPr>
          <p:cNvPr id="38916" name="图片 8"/>
          <p:cNvPicPr>
            <a:picLocks noChangeAspect="1"/>
          </p:cNvPicPr>
          <p:nvPr/>
        </p:nvPicPr>
        <p:blipFill>
          <a:blip r:embed="rId5" cstate="print"/>
          <a:srcRect b="17905"/>
          <a:stretch>
            <a:fillRect/>
          </a:stretch>
        </p:blipFill>
        <p:spPr>
          <a:xfrm>
            <a:off x="6134100" y="1062038"/>
            <a:ext cx="2790825" cy="1876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对话气泡: 圆角矩形 10"/>
          <p:cNvSpPr/>
          <p:nvPr/>
        </p:nvSpPr>
        <p:spPr>
          <a:xfrm>
            <a:off x="1077913" y="2614613"/>
            <a:ext cx="5056188" cy="965200"/>
          </a:xfrm>
          <a:prstGeom prst="wedgeRoundRectCallout">
            <a:avLst>
              <a:gd name="adj1" fmla="val 23808"/>
              <a:gd name="adj2" fmla="val 7010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一定要注意偏旁的变化哦！</a:t>
            </a:r>
          </a:p>
        </p:txBody>
      </p:sp>
      <p:pic>
        <p:nvPicPr>
          <p:cNvPr id="38918" name="图片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50" y="3792538"/>
            <a:ext cx="3444875" cy="2524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6132" y="6629400"/>
            <a:ext cx="1219200" cy="1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alpha val="0"/>
                  </a:schemeClr>
                </a:solidFill>
                <a:effectLst/>
                <a:uLnTx/>
                <a:uFillTx/>
                <a:latin typeface="优教通专用字体logo" panose="02000500000000000000" pitchFamily="2" charset="0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1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alpha val="0"/>
                </a:schemeClr>
              </a:solidFill>
              <a:effectLst/>
              <a:uLnTx/>
              <a:uFillTx/>
              <a:latin typeface="优教通专用字体logo" panose="02000500000000000000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8920" name="PA_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031288" y="76200"/>
            <a:ext cx="4762" cy="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2"/>
          <p:cNvSpPr/>
          <p:nvPr/>
        </p:nvSpPr>
        <p:spPr>
          <a:xfrm>
            <a:off x="1419225" y="1179513"/>
            <a:ext cx="5510213" cy="526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 2" pitchFamily="18" charset="2"/>
              <a:buChar char=""/>
              <a:defRPr sz="2000" kern="1200">
                <a:solidFill>
                  <a:srgbClr val="28699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70D4D7"/>
              </a:buClr>
              <a:buFont typeface="幼圆" pitchFamily="49" charset="-122"/>
              <a:buChar char=" "/>
              <a:defRPr sz="16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4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二十四节气歌</a:t>
            </a:r>
            <a:endParaRPr lang="en-US" altLang="zh-CN" sz="4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eaLnBrk="1" hangingPunct="1">
              <a:spcBef>
                <a:spcPct val="0"/>
              </a:spcBef>
              <a:buClrTx/>
              <a:buSzPct val="100000"/>
              <a:buNone/>
            </a:pPr>
            <a:endParaRPr lang="en-US" altLang="zh-CN" sz="4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20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春雨惊春清谷天，</a:t>
            </a:r>
            <a:endParaRPr lang="en-US" altLang="zh-CN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20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夏满芒夏暑相连。</a:t>
            </a:r>
            <a:endParaRPr lang="en-US" altLang="zh-CN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秋处露秋寒霜降，</a:t>
            </a:r>
            <a:endParaRPr lang="en-US" altLang="zh-CN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冬雪雪冬小大寒。</a:t>
            </a:r>
            <a:endParaRPr lang="en-US" altLang="zh-CN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eaLnBrk="1" hangingPunct="1">
              <a:spcBef>
                <a:spcPct val="0"/>
              </a:spcBef>
              <a:buClrTx/>
              <a:buSzPct val="100000"/>
              <a:buNone/>
            </a:pPr>
            <a:endParaRPr lang="en-US" altLang="zh-CN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: 对角圆角 7"/>
          <p:cNvSpPr/>
          <p:nvPr/>
        </p:nvSpPr>
        <p:spPr>
          <a:xfrm>
            <a:off x="363538" y="76200"/>
            <a:ext cx="2428875" cy="635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日积月累</a:t>
            </a:r>
          </a:p>
        </p:txBody>
      </p:sp>
      <p:pic>
        <p:nvPicPr>
          <p:cNvPr id="40964" name="图片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AAD7EC"/>
              </a:clrFrom>
              <a:clrTo>
                <a:srgbClr val="AAD7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38" y="3100388"/>
            <a:ext cx="1714500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6132" y="6629400"/>
            <a:ext cx="1219200" cy="1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alpha val="0"/>
                  </a:schemeClr>
                </a:solidFill>
                <a:effectLst/>
                <a:uLnTx/>
                <a:uFillTx/>
                <a:latin typeface="优教通专用字体logo" panose="02000500000000000000" pitchFamily="2" charset="0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1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alpha val="0"/>
                </a:schemeClr>
              </a:solidFill>
              <a:effectLst/>
              <a:uLnTx/>
              <a:uFillTx/>
              <a:latin typeface="优教通专用字体logo" panose="02000500000000000000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0966" name="PA_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031288" y="76200"/>
            <a:ext cx="4762" cy="3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7" name="矩形 1"/>
          <p:cNvSpPr/>
          <p:nvPr/>
        </p:nvSpPr>
        <p:spPr>
          <a:xfrm>
            <a:off x="3070225" y="3027363"/>
            <a:ext cx="1023938" cy="7350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57505" indent="-357505" algn="just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 2" pitchFamily="18" charset="2"/>
              <a:buChar char=""/>
              <a:defRPr sz="2000" kern="1200">
                <a:solidFill>
                  <a:srgbClr val="28699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70D4D7"/>
              </a:buClr>
              <a:buFont typeface="幼圆" pitchFamily="49" charset="-122"/>
              <a:buChar char=" "/>
              <a:defRPr sz="16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en-US" altLang="zh-CN" sz="3200" b="1" dirty="0">
                <a:solidFill>
                  <a:srgbClr val="7030A0"/>
                </a:solidFill>
                <a:latin typeface="zypyyb" panose="02010600060101010101" pitchFamily="2" charset="-122"/>
                <a:ea typeface="zypyyb" panose="02010600060101010101" pitchFamily="2" charset="-122"/>
              </a:rPr>
              <a:t>máng</a:t>
            </a:r>
            <a:endParaRPr lang="en-US" altLang="zh-CN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968" name="矩形 3"/>
          <p:cNvSpPr/>
          <p:nvPr/>
        </p:nvSpPr>
        <p:spPr>
          <a:xfrm>
            <a:off x="2782888" y="4151313"/>
            <a:ext cx="8429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57505" indent="-357505" algn="just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 2" pitchFamily="18" charset="2"/>
              <a:buChar char=""/>
              <a:defRPr sz="2000" kern="1200">
                <a:solidFill>
                  <a:srgbClr val="28699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70D4D7"/>
              </a:buClr>
              <a:buFont typeface="幼圆" pitchFamily="49" charset="-122"/>
              <a:buChar char=" "/>
              <a:defRPr sz="16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>
              <a:spcBef>
                <a:spcPct val="0"/>
              </a:spcBef>
              <a:buClrTx/>
              <a:buSzPct val="100000"/>
              <a:buNone/>
            </a:pPr>
            <a:r>
              <a:rPr lang="en-US" altLang="zh-CN" sz="3200" b="1" dirty="0">
                <a:solidFill>
                  <a:srgbClr val="7030A0"/>
                </a:solidFill>
                <a:latin typeface="zypyyb" panose="02010600060101010101" pitchFamily="2" charset="-122"/>
                <a:ea typeface="zypyyb" panose="02010600060101010101" pitchFamily="2" charset="-122"/>
              </a:rPr>
              <a:t>chǔ</a:t>
            </a:r>
            <a:endParaRPr lang="zh-CN" altLang="en-US" sz="3200" dirty="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对角圆角 3"/>
          <p:cNvSpPr/>
          <p:nvPr/>
        </p:nvSpPr>
        <p:spPr>
          <a:xfrm>
            <a:off x="714375" y="427038"/>
            <a:ext cx="2428875" cy="635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日积月累</a:t>
            </a:r>
          </a:p>
        </p:txBody>
      </p:sp>
      <p:pic>
        <p:nvPicPr>
          <p:cNvPr id="43011" name="图片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8013" y="5045075"/>
            <a:ext cx="3238500" cy="1938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对话气泡: 圆角矩形 10"/>
          <p:cNvSpPr/>
          <p:nvPr/>
        </p:nvSpPr>
        <p:spPr>
          <a:xfrm>
            <a:off x="904875" y="1385888"/>
            <a:ext cx="7156450" cy="617538"/>
          </a:xfrm>
          <a:prstGeom prst="wedgeRoundRectCallout">
            <a:avLst>
              <a:gd name="adj1" fmla="val 24123"/>
              <a:gd name="adj2" fmla="val 5242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这首儿歌是根据二十四节气编成的。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2" name="对话气泡: 圆角矩形 11"/>
          <p:cNvSpPr/>
          <p:nvPr/>
        </p:nvSpPr>
        <p:spPr>
          <a:xfrm>
            <a:off x="714375" y="2263775"/>
            <a:ext cx="6699250" cy="2568575"/>
          </a:xfrm>
          <a:prstGeom prst="wedgeRoundRectCallout">
            <a:avLst>
              <a:gd name="adj1" fmla="val -4010"/>
              <a:gd name="adj2" fmla="val 74392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二十四节气分别有：立春、雨水、惊蛰、春分、清明、谷雨；立夏、小满、芒种、夏至、小暑、大暑；立秋、处暑、白露、秋分、寒露、霜降；立冬、小雪、大雪、冬至、小寒、大寒。</a:t>
            </a:r>
          </a:p>
        </p:txBody>
      </p:sp>
      <p:sp>
        <p:nvSpPr>
          <p:cNvPr id="6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6132" y="6629400"/>
            <a:ext cx="1219200" cy="1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alpha val="0"/>
                  </a:schemeClr>
                </a:solidFill>
                <a:effectLst/>
                <a:uLnTx/>
                <a:uFillTx/>
                <a:latin typeface="优教通专用字体logo" panose="02000500000000000000" pitchFamily="2" charset="0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1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alpha val="0"/>
                </a:schemeClr>
              </a:solidFill>
              <a:effectLst/>
              <a:uLnTx/>
              <a:uFillTx/>
              <a:latin typeface="优教通专用字体logo" panose="02000500000000000000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3015" name="PA_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031288" y="76200"/>
            <a:ext cx="4762" cy="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对话气泡: 圆角矩形 5"/>
          <p:cNvSpPr/>
          <p:nvPr/>
        </p:nvSpPr>
        <p:spPr>
          <a:xfrm>
            <a:off x="698500" y="1662113"/>
            <a:ext cx="7558088" cy="1766888"/>
          </a:xfrm>
          <a:prstGeom prst="wedgeRoundRectCallout">
            <a:avLst>
              <a:gd name="adj1" fmla="val 16150"/>
              <a:gd name="adj2" fmla="val 450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同学们平时在家里做家务活吗？做过哪些家务活呢？</a:t>
            </a:r>
          </a:p>
        </p:txBody>
      </p:sp>
      <p:sp>
        <p:nvSpPr>
          <p:cNvPr id="7" name="矩形: 对角圆角 6"/>
          <p:cNvSpPr/>
          <p:nvPr/>
        </p:nvSpPr>
        <p:spPr>
          <a:xfrm>
            <a:off x="714375" y="427038"/>
            <a:ext cx="2428875" cy="635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导入新课</a:t>
            </a:r>
          </a:p>
        </p:txBody>
      </p:sp>
      <p:pic>
        <p:nvPicPr>
          <p:cNvPr id="8196" name="图片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65" t="8772" r="29121"/>
          <a:stretch>
            <a:fillRect/>
          </a:stretch>
        </p:blipFill>
        <p:spPr>
          <a:xfrm>
            <a:off x="4867275" y="3446463"/>
            <a:ext cx="2687638" cy="2940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6132" y="6629400"/>
            <a:ext cx="1219200" cy="1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alpha val="0"/>
                  </a:schemeClr>
                </a:solidFill>
                <a:effectLst/>
                <a:uLnTx/>
                <a:uFillTx/>
                <a:latin typeface="优教通专用字体logo" panose="02000500000000000000" pitchFamily="2" charset="0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1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alpha val="0"/>
                </a:schemeClr>
              </a:solidFill>
              <a:effectLst/>
              <a:uLnTx/>
              <a:uFillTx/>
              <a:latin typeface="优教通专用字体logo" panose="02000500000000000000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200" name="PA_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031288" y="76200"/>
            <a:ext cx="4762" cy="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对角圆角 3"/>
          <p:cNvSpPr/>
          <p:nvPr/>
        </p:nvSpPr>
        <p:spPr>
          <a:xfrm>
            <a:off x="714375" y="427038"/>
            <a:ext cx="2428875" cy="635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日积月累</a:t>
            </a:r>
          </a:p>
        </p:txBody>
      </p:sp>
      <p:pic>
        <p:nvPicPr>
          <p:cNvPr id="45059" name="图片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8175" y="2973388"/>
            <a:ext cx="3238500" cy="3079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对话气泡: 圆角矩形 10"/>
          <p:cNvSpPr/>
          <p:nvPr/>
        </p:nvSpPr>
        <p:spPr>
          <a:xfrm>
            <a:off x="3419475" y="1571625"/>
            <a:ext cx="4810125" cy="1284288"/>
          </a:xfrm>
          <a:prstGeom prst="wedgeRoundRectCallout">
            <a:avLst>
              <a:gd name="adj1" fmla="val 35005"/>
              <a:gd name="adj2" fmla="val 10196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这些是关于节气的谚语。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2" name="对话气泡: 圆角矩形 11"/>
          <p:cNvSpPr/>
          <p:nvPr/>
        </p:nvSpPr>
        <p:spPr>
          <a:xfrm>
            <a:off x="912813" y="3443288"/>
            <a:ext cx="4460875" cy="2020888"/>
          </a:xfrm>
          <a:prstGeom prst="wedgeRoundRectCallout">
            <a:avLst>
              <a:gd name="adj1" fmla="val 56395"/>
              <a:gd name="adj2" fmla="val -1685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清明前后，种瓜点豆。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立春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落雨到天明，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一日落雨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一日晴。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6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6132" y="6629400"/>
            <a:ext cx="1219200" cy="1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alpha val="0"/>
                  </a:schemeClr>
                </a:solidFill>
                <a:effectLst/>
                <a:uLnTx/>
                <a:uFillTx/>
                <a:latin typeface="优教通专用字体logo" panose="02000500000000000000" pitchFamily="2" charset="0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1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alpha val="0"/>
                </a:schemeClr>
              </a:solidFill>
              <a:effectLst/>
              <a:uLnTx/>
              <a:uFillTx/>
              <a:latin typeface="优教通专用字体logo" panose="02000500000000000000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5063" name="PA_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031288" y="76200"/>
            <a:ext cx="4762" cy="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对角圆角 3"/>
          <p:cNvSpPr/>
          <p:nvPr/>
        </p:nvSpPr>
        <p:spPr>
          <a:xfrm>
            <a:off x="228600" y="76200"/>
            <a:ext cx="2428875" cy="635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我爱阅读</a:t>
            </a:r>
          </a:p>
        </p:txBody>
      </p:sp>
      <p:pic>
        <p:nvPicPr>
          <p:cNvPr id="47108" name="图片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463" y="3143250"/>
            <a:ext cx="4295775" cy="3614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1606550" y="2457450"/>
            <a:ext cx="56769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 2" pitchFamily="18" charset="2"/>
              <a:buChar char=""/>
              <a:defRPr sz="2000" kern="1200">
                <a:solidFill>
                  <a:srgbClr val="28699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70D4D7"/>
              </a:buClr>
              <a:buFont typeface="幼圆" pitchFamily="49" charset="-122"/>
              <a:buChar char=" "/>
              <a:defRPr sz="16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ClrTx/>
              <a:buSzPct val="100000"/>
              <a:buNone/>
            </a:pPr>
            <a:r>
              <a:rPr lang="zh-CN" altLang="en-US" sz="40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4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月亮姑娘做衣裳</a:t>
            </a:r>
            <a:endParaRPr lang="en-US" altLang="zh-CN" sz="48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6132" y="6629400"/>
            <a:ext cx="1219200" cy="1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alpha val="0"/>
                  </a:schemeClr>
                </a:solidFill>
                <a:effectLst/>
                <a:uLnTx/>
                <a:uFillTx/>
                <a:latin typeface="优教通专用字体logo" panose="02000500000000000000" pitchFamily="2" charset="0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1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alpha val="0"/>
                </a:schemeClr>
              </a:solidFill>
              <a:effectLst/>
              <a:uLnTx/>
              <a:uFillTx/>
              <a:latin typeface="优教通专用字体logo" panose="02000500000000000000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7111" name="PA_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031288" y="76200"/>
            <a:ext cx="4762" cy="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对角圆角 3"/>
          <p:cNvSpPr/>
          <p:nvPr/>
        </p:nvSpPr>
        <p:spPr>
          <a:xfrm>
            <a:off x="714375" y="427038"/>
            <a:ext cx="2428875" cy="635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我爱阅读</a:t>
            </a:r>
          </a:p>
        </p:txBody>
      </p:sp>
      <p:sp>
        <p:nvSpPr>
          <p:cNvPr id="49155" name="文本框 2"/>
          <p:cNvSpPr txBox="1"/>
          <p:nvPr/>
        </p:nvSpPr>
        <p:spPr>
          <a:xfrm>
            <a:off x="644525" y="1616075"/>
            <a:ext cx="4638675" cy="915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 2" pitchFamily="18" charset="2"/>
              <a:buChar char=""/>
              <a:defRPr sz="2000" kern="1200">
                <a:solidFill>
                  <a:srgbClr val="28699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70D4D7"/>
              </a:buClr>
              <a:buFont typeface="幼圆" pitchFamily="49" charset="-122"/>
              <a:buChar char=" "/>
              <a:defRPr sz="16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月亮姑娘做衣裳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5457825" y="2820988"/>
            <a:ext cx="2366963" cy="6080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童话故事</a:t>
            </a:r>
          </a:p>
        </p:txBody>
      </p:sp>
      <p:pic>
        <p:nvPicPr>
          <p:cNvPr id="49157" name="图片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51" b="6697"/>
          <a:stretch>
            <a:fillRect/>
          </a:stretch>
        </p:blipFill>
        <p:spPr>
          <a:xfrm>
            <a:off x="1216025" y="3222625"/>
            <a:ext cx="2217738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对话气泡: 圆角矩形 13"/>
          <p:cNvSpPr/>
          <p:nvPr/>
        </p:nvSpPr>
        <p:spPr>
          <a:xfrm>
            <a:off x="3675063" y="4059238"/>
            <a:ext cx="4462463" cy="1570038"/>
          </a:xfrm>
          <a:prstGeom prst="wedgeRoundRectCallout">
            <a:avLst>
              <a:gd name="adj1" fmla="val -4678"/>
              <a:gd name="adj2" fmla="val 1123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把文章读通顺、读流利，遇到不认识的字要学会查字典。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7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6132" y="6629400"/>
            <a:ext cx="1219200" cy="1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alpha val="0"/>
                  </a:schemeClr>
                </a:solidFill>
                <a:effectLst/>
                <a:uLnTx/>
                <a:uFillTx/>
                <a:latin typeface="优教通专用字体logo" panose="02000500000000000000" pitchFamily="2" charset="0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1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alpha val="0"/>
                </a:schemeClr>
              </a:solidFill>
              <a:effectLst/>
              <a:uLnTx/>
              <a:uFillTx/>
              <a:latin typeface="优教通专用字体logo" panose="02000500000000000000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9160" name="PA_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031288" y="76200"/>
            <a:ext cx="4762" cy="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对角圆角 3"/>
          <p:cNvSpPr/>
          <p:nvPr/>
        </p:nvSpPr>
        <p:spPr>
          <a:xfrm>
            <a:off x="714375" y="427038"/>
            <a:ext cx="2428875" cy="635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我爱阅读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44525" y="1616075"/>
            <a:ext cx="4638675" cy="915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 2" pitchFamily="18" charset="2"/>
              <a:buChar char=""/>
              <a:defRPr sz="2000" kern="1200">
                <a:solidFill>
                  <a:srgbClr val="28699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70D4D7"/>
              </a:buClr>
              <a:buFont typeface="幼圆" pitchFamily="49" charset="-122"/>
              <a:buChar char=" "/>
              <a:defRPr sz="16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4800" b="1" dirty="0">
                <a:solidFill>
                  <a:srgbClr val="B1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月亮姑娘做衣裳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4249738" y="3086100"/>
            <a:ext cx="3670300" cy="8032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要读出韵律的词语：</a:t>
            </a:r>
          </a:p>
        </p:txBody>
      </p:sp>
      <p:sp>
        <p:nvSpPr>
          <p:cNvPr id="14" name="对话气泡: 圆角矩形 13"/>
          <p:cNvSpPr/>
          <p:nvPr/>
        </p:nvSpPr>
        <p:spPr>
          <a:xfrm>
            <a:off x="4132263" y="4254500"/>
            <a:ext cx="4189413" cy="996950"/>
          </a:xfrm>
          <a:prstGeom prst="wedgeRoundRectCallout">
            <a:avLst>
              <a:gd name="adj1" fmla="val -4678"/>
              <a:gd name="adj2" fmla="val 1123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细细  弯弯  圆圆 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51206" name="图片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2363" y="3182938"/>
            <a:ext cx="3009900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6132" y="6629400"/>
            <a:ext cx="1219200" cy="1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alpha val="0"/>
                  </a:schemeClr>
                </a:solidFill>
                <a:effectLst/>
                <a:uLnTx/>
                <a:uFillTx/>
                <a:latin typeface="优教通专用字体logo" panose="02000500000000000000" pitchFamily="2" charset="0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1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alpha val="0"/>
                </a:schemeClr>
              </a:solidFill>
              <a:effectLst/>
              <a:uLnTx/>
              <a:uFillTx/>
              <a:latin typeface="优教通专用字体logo" panose="02000500000000000000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208" name="PA_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031288" y="76200"/>
            <a:ext cx="4762" cy="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对角圆角 3"/>
          <p:cNvSpPr/>
          <p:nvPr/>
        </p:nvSpPr>
        <p:spPr>
          <a:xfrm>
            <a:off x="714375" y="427038"/>
            <a:ext cx="2428875" cy="635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我爱阅读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44525" y="1616075"/>
            <a:ext cx="4638675" cy="915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just">
              <a:spcBef>
                <a:spcPts val="2000"/>
              </a:spcBef>
              <a:buClr>
                <a:srgbClr val="83B40D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algn="just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幼圆" pitchFamily="49" charset="-122"/>
                <a:ea typeface="幼圆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月亮姑娘做衣裳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1231900" y="2782888"/>
            <a:ext cx="2366963" cy="6080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我的问题</a:t>
            </a:r>
          </a:p>
        </p:txBody>
      </p:sp>
      <p:sp>
        <p:nvSpPr>
          <p:cNvPr id="14" name="对话气泡: 圆角矩形 13"/>
          <p:cNvSpPr/>
          <p:nvPr/>
        </p:nvSpPr>
        <p:spPr>
          <a:xfrm>
            <a:off x="644525" y="3686175"/>
            <a:ext cx="4884738" cy="2073275"/>
          </a:xfrm>
          <a:prstGeom prst="wedgeRoundRectCallout">
            <a:avLst>
              <a:gd name="adj1" fmla="val -4678"/>
              <a:gd name="adj2" fmla="val 1123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裁缝师傅给月亮姑娘做了几件衣裳？为什么每次做出来都不合身呢？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53254" name="图片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9263" y="2074863"/>
            <a:ext cx="3238500" cy="3406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6132" y="6629400"/>
            <a:ext cx="1219200" cy="1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alpha val="0"/>
                  </a:schemeClr>
                </a:solidFill>
                <a:effectLst/>
                <a:uLnTx/>
                <a:uFillTx/>
                <a:latin typeface="优教通专用字体logo" panose="02000500000000000000" pitchFamily="2" charset="0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1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alpha val="0"/>
                </a:schemeClr>
              </a:solidFill>
              <a:effectLst/>
              <a:uLnTx/>
              <a:uFillTx/>
              <a:latin typeface="优教通专用字体logo" panose="02000500000000000000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3256" name="PA_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031288" y="76200"/>
            <a:ext cx="4762" cy="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对角圆角 3"/>
          <p:cNvSpPr/>
          <p:nvPr/>
        </p:nvSpPr>
        <p:spPr>
          <a:xfrm>
            <a:off x="714375" y="427038"/>
            <a:ext cx="2428875" cy="635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我爱阅读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44525" y="1616075"/>
            <a:ext cx="4638675" cy="915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just">
              <a:spcBef>
                <a:spcPts val="2000"/>
              </a:spcBef>
              <a:buClr>
                <a:srgbClr val="83B40D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algn="just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幼圆" pitchFamily="49" charset="-122"/>
                <a:ea typeface="幼圆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月亮姑娘做衣裳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1422400" y="3086100"/>
            <a:ext cx="2366963" cy="6080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我的问题</a:t>
            </a:r>
          </a:p>
        </p:txBody>
      </p:sp>
      <p:sp>
        <p:nvSpPr>
          <p:cNvPr id="14" name="对话气泡: 圆角矩形 13"/>
          <p:cNvSpPr/>
          <p:nvPr/>
        </p:nvSpPr>
        <p:spPr>
          <a:xfrm>
            <a:off x="549275" y="4430713"/>
            <a:ext cx="8045450" cy="915988"/>
          </a:xfrm>
          <a:prstGeom prst="wedgeRoundRectCallout">
            <a:avLst>
              <a:gd name="adj1" fmla="val -4678"/>
              <a:gd name="adj2" fmla="val 1123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月亮姑娘怎样才能穿上合身的衣裳呢？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55302" name="图片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2425" y="1292225"/>
            <a:ext cx="3067050" cy="2919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6132" y="6629400"/>
            <a:ext cx="1219200" cy="1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alpha val="0"/>
                  </a:schemeClr>
                </a:solidFill>
                <a:effectLst/>
                <a:uLnTx/>
                <a:uFillTx/>
                <a:latin typeface="优教通专用字体logo" panose="02000500000000000000" pitchFamily="2" charset="0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1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alpha val="0"/>
                </a:schemeClr>
              </a:solidFill>
              <a:effectLst/>
              <a:uLnTx/>
              <a:uFillTx/>
              <a:latin typeface="优教通专用字体logo" panose="02000500000000000000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5304" name="PA_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031288" y="76200"/>
            <a:ext cx="4762" cy="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/>
          <p:cNvSpPr/>
          <p:nvPr/>
        </p:nvSpPr>
        <p:spPr>
          <a:xfrm>
            <a:off x="714375" y="1392238"/>
            <a:ext cx="2535238" cy="6889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小小的船</a:t>
            </a:r>
          </a:p>
        </p:txBody>
      </p:sp>
      <p:sp>
        <p:nvSpPr>
          <p:cNvPr id="7" name="矩形: 对角圆角 6"/>
          <p:cNvSpPr/>
          <p:nvPr/>
        </p:nvSpPr>
        <p:spPr>
          <a:xfrm>
            <a:off x="714375" y="427038"/>
            <a:ext cx="2428875" cy="635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我爱阅读</a:t>
            </a:r>
          </a:p>
        </p:txBody>
      </p:sp>
      <p:sp>
        <p:nvSpPr>
          <p:cNvPr id="8" name="对话气泡: 圆角矩形 7"/>
          <p:cNvSpPr/>
          <p:nvPr/>
        </p:nvSpPr>
        <p:spPr>
          <a:xfrm>
            <a:off x="3379788" y="2403475"/>
            <a:ext cx="5468938" cy="2576513"/>
          </a:xfrm>
          <a:prstGeom prst="wedgeRoundRectCallout">
            <a:avLst>
              <a:gd name="adj1" fmla="val 16118"/>
              <a:gd name="adj2" fmla="val 4883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弯弯的月儿小小的船，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小小的船儿两头尖。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我在小小的船里坐，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只看见闪闪的星星蓝蓝的天。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57349" name="图片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989DB3"/>
              </a:clrFrom>
              <a:clrTo>
                <a:srgbClr val="989DB3">
                  <a:alpha val="0"/>
                </a:srgbClr>
              </a:clrTo>
            </a:clrChange>
          </a:blip>
          <a:srcRect l="2983" r="5525" b="21568"/>
          <a:stretch>
            <a:fillRect/>
          </a:stretch>
        </p:blipFill>
        <p:spPr>
          <a:xfrm>
            <a:off x="500063" y="2601913"/>
            <a:ext cx="2643187" cy="2487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6132" y="6629400"/>
            <a:ext cx="1219200" cy="1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alpha val="0"/>
                  </a:schemeClr>
                </a:solidFill>
                <a:effectLst/>
                <a:uLnTx/>
                <a:uFillTx/>
                <a:latin typeface="优教通专用字体logo" panose="02000500000000000000" pitchFamily="2" charset="0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1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alpha val="0"/>
                </a:schemeClr>
              </a:solidFill>
              <a:effectLst/>
              <a:uLnTx/>
              <a:uFillTx/>
              <a:latin typeface="优教通专用字体logo" panose="02000500000000000000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7351" name="PA_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031288" y="76200"/>
            <a:ext cx="4762" cy="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对角圆角 3"/>
          <p:cNvSpPr/>
          <p:nvPr/>
        </p:nvSpPr>
        <p:spPr>
          <a:xfrm>
            <a:off x="714375" y="427038"/>
            <a:ext cx="2428875" cy="635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识字加油站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528638" y="1760538"/>
            <a:ext cx="1225550" cy="6619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扫帚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3697288" y="1760538"/>
            <a:ext cx="1536700" cy="6619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拖把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1979613" y="1760538"/>
            <a:ext cx="1492250" cy="6619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抹布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5459413" y="1760538"/>
            <a:ext cx="1536700" cy="6619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水桶</a:t>
            </a:r>
          </a:p>
        </p:txBody>
      </p:sp>
      <p:sp>
        <p:nvSpPr>
          <p:cNvPr id="26635" name="矩形 14"/>
          <p:cNvSpPr/>
          <p:nvPr/>
        </p:nvSpPr>
        <p:spPr>
          <a:xfrm>
            <a:off x="2051050" y="1090613"/>
            <a:ext cx="1635125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 2" pitchFamily="18" charset="2"/>
              <a:buChar char=""/>
              <a:defRPr sz="2000" kern="1200">
                <a:solidFill>
                  <a:srgbClr val="28699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70D4D7"/>
              </a:buClr>
              <a:buFont typeface="幼圆" pitchFamily="49" charset="-122"/>
              <a:buChar char=" "/>
              <a:defRPr sz="16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zypyyb" panose="02010600060101010101" pitchFamily="2" charset="-122"/>
                <a:ea typeface="zypyyb" panose="02010600060101010101" pitchFamily="2" charset="-122"/>
              </a:rPr>
              <a:t> mā</a:t>
            </a:r>
            <a:endParaRPr lang="zh-CN" altLang="en-US" sz="2800" b="1" dirty="0">
              <a:solidFill>
                <a:schemeClr val="tx1"/>
              </a:solidFill>
              <a:latin typeface="zypyyb" panose="02010600060101010101" pitchFamily="2" charset="-122"/>
              <a:ea typeface="zypyyb" panose="02010600060101010101" pitchFamily="2" charset="-122"/>
            </a:endParaRPr>
          </a:p>
        </p:txBody>
      </p:sp>
      <p:sp>
        <p:nvSpPr>
          <p:cNvPr id="26636" name="矩形 15"/>
          <p:cNvSpPr/>
          <p:nvPr/>
        </p:nvSpPr>
        <p:spPr>
          <a:xfrm>
            <a:off x="3800475" y="1090613"/>
            <a:ext cx="75247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57505" indent="-357505" algn="just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 2" pitchFamily="18" charset="2"/>
              <a:buChar char=""/>
              <a:defRPr sz="2000" kern="1200">
                <a:solidFill>
                  <a:srgbClr val="28699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70D4D7"/>
              </a:buClr>
              <a:buFont typeface="幼圆" pitchFamily="49" charset="-122"/>
              <a:buChar char=" "/>
              <a:defRPr sz="16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zypyyb" panose="02010600060101010101" pitchFamily="2" charset="-122"/>
                <a:ea typeface="zypyyb" panose="02010600060101010101" pitchFamily="2" charset="-122"/>
              </a:rPr>
              <a:t>tuō</a:t>
            </a:r>
            <a:endParaRPr lang="zh-CN" altLang="en-US" sz="2800" b="1" dirty="0">
              <a:solidFill>
                <a:schemeClr val="tx1"/>
              </a:solidFill>
              <a:latin typeface="zypyyb" panose="02010600060101010101" pitchFamily="2" charset="-122"/>
              <a:ea typeface="zypyyb" panose="02010600060101010101" pitchFamily="2" charset="-122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7221538" y="1760538"/>
            <a:ext cx="1536700" cy="6619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簸箕</a:t>
            </a:r>
          </a:p>
        </p:txBody>
      </p:sp>
      <p:sp>
        <p:nvSpPr>
          <p:cNvPr id="16" name="矩形 14"/>
          <p:cNvSpPr/>
          <p:nvPr/>
        </p:nvSpPr>
        <p:spPr>
          <a:xfrm>
            <a:off x="269875" y="1090613"/>
            <a:ext cx="17811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 2" pitchFamily="18" charset="2"/>
              <a:buChar char=""/>
              <a:defRPr sz="2000" kern="1200">
                <a:solidFill>
                  <a:srgbClr val="28699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70D4D7"/>
              </a:buClr>
              <a:buFont typeface="幼圆" pitchFamily="49" charset="-122"/>
              <a:buChar char=" "/>
              <a:defRPr sz="16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zypyyb" panose="02010600060101010101" pitchFamily="2" charset="-122"/>
                <a:ea typeface="zypyyb" panose="02010600060101010101" pitchFamily="2" charset="-122"/>
              </a:rPr>
              <a:t>sào zhǒu</a:t>
            </a:r>
            <a:endParaRPr lang="zh-CN" altLang="en-US" sz="2800" b="1" dirty="0">
              <a:solidFill>
                <a:schemeClr val="tx1"/>
              </a:solidFill>
              <a:latin typeface="zypyyb" panose="02010600060101010101" pitchFamily="2" charset="-122"/>
              <a:ea typeface="zypyyb" panose="02010600060101010101" pitchFamily="2" charset="-122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1206500" y="5338763"/>
            <a:ext cx="6194425" cy="6619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这些词语是劳动工具。</a:t>
            </a:r>
          </a:p>
        </p:txBody>
      </p:sp>
      <p:sp>
        <p:nvSpPr>
          <p:cNvPr id="17" name="矩形 15"/>
          <p:cNvSpPr/>
          <p:nvPr/>
        </p:nvSpPr>
        <p:spPr>
          <a:xfrm>
            <a:off x="6024563" y="1090613"/>
            <a:ext cx="9334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57505" indent="-357505" algn="just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 2" pitchFamily="18" charset="2"/>
              <a:buChar char=""/>
              <a:defRPr sz="2000" kern="1200">
                <a:solidFill>
                  <a:srgbClr val="28699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70D4D7"/>
              </a:buClr>
              <a:buFont typeface="幼圆" pitchFamily="49" charset="-122"/>
              <a:buChar char=" "/>
              <a:defRPr sz="16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zypyyb" panose="02010600060101010101" pitchFamily="2" charset="-122"/>
                <a:ea typeface="zypyyb" panose="02010600060101010101" pitchFamily="2" charset="-122"/>
              </a:rPr>
              <a:t>tǒng</a:t>
            </a:r>
            <a:endParaRPr lang="zh-CN" altLang="en-US" sz="2800" b="1" dirty="0">
              <a:solidFill>
                <a:schemeClr val="tx1"/>
              </a:solidFill>
              <a:latin typeface="zypyyb" panose="02010600060101010101" pitchFamily="2" charset="-122"/>
              <a:ea typeface="zypyyb" panose="02010600060101010101" pitchFamily="2" charset="-122"/>
            </a:endParaRPr>
          </a:p>
        </p:txBody>
      </p:sp>
      <p:sp>
        <p:nvSpPr>
          <p:cNvPr id="18" name="矩形 15"/>
          <p:cNvSpPr/>
          <p:nvPr/>
        </p:nvSpPr>
        <p:spPr>
          <a:xfrm>
            <a:off x="7515225" y="1090613"/>
            <a:ext cx="10461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57505" indent="-357505" algn="just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 2" pitchFamily="18" charset="2"/>
              <a:buChar char=""/>
              <a:defRPr sz="2000" kern="1200">
                <a:solidFill>
                  <a:srgbClr val="28699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70D4D7"/>
              </a:buClr>
              <a:buFont typeface="幼圆" pitchFamily="49" charset="-122"/>
              <a:buChar char=" "/>
              <a:defRPr sz="16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zypyyb" panose="02010600060101010101" pitchFamily="2" charset="-122"/>
                <a:ea typeface="zypyyb" panose="02010600060101010101" pitchFamily="2" charset="-122"/>
              </a:rPr>
              <a:t>bò jī</a:t>
            </a:r>
            <a:endParaRPr lang="zh-CN" altLang="en-US" sz="2800" b="1" dirty="0">
              <a:solidFill>
                <a:schemeClr val="tx1"/>
              </a:solidFill>
              <a:latin typeface="zypyyb" panose="02010600060101010101" pitchFamily="2" charset="-122"/>
              <a:ea typeface="zypyyb" panose="02010600060101010101" pitchFamily="2" charset="-122"/>
            </a:endParaRPr>
          </a:p>
        </p:txBody>
      </p:sp>
      <p:pic>
        <p:nvPicPr>
          <p:cNvPr id="36878" name="图片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863" y="2532063"/>
            <a:ext cx="1457325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9" name="图片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5425" y="2532063"/>
            <a:ext cx="1976438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0" name="图片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556"/>
          <a:stretch>
            <a:fillRect/>
          </a:stretch>
        </p:blipFill>
        <p:spPr>
          <a:xfrm>
            <a:off x="3348038" y="2943225"/>
            <a:ext cx="2286000" cy="193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1" name="图片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73" r="13161" b="-1180"/>
          <a:stretch>
            <a:fillRect/>
          </a:stretch>
        </p:blipFill>
        <p:spPr>
          <a:xfrm>
            <a:off x="5581650" y="2792413"/>
            <a:ext cx="1819275" cy="202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2" name="图片 1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30" r="20782"/>
          <a:stretch>
            <a:fillRect/>
          </a:stretch>
        </p:blipFill>
        <p:spPr>
          <a:xfrm>
            <a:off x="7589838" y="2684463"/>
            <a:ext cx="1296987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6132" y="6629400"/>
            <a:ext cx="1219200" cy="1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alpha val="0"/>
                  </a:schemeClr>
                </a:solidFill>
                <a:effectLst/>
                <a:uLnTx/>
                <a:uFillTx/>
                <a:latin typeface="优教通专用字体logo" panose="02000500000000000000" pitchFamily="2" charset="0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1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alpha val="0"/>
                </a:schemeClr>
              </a:solidFill>
              <a:effectLst/>
              <a:uLnTx/>
              <a:uFillTx/>
              <a:latin typeface="优教通专用字体logo" panose="02000500000000000000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60" name="PA_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031288" y="76200"/>
            <a:ext cx="4762" cy="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6635" grpId="0"/>
      <p:bldP spid="26636" grpId="0"/>
      <p:bldP spid="15" grpId="0" animBg="1"/>
      <p:bldP spid="16" grpId="0"/>
      <p:bldP spid="23" grpId="0" animBg="1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对角圆角 3"/>
          <p:cNvSpPr/>
          <p:nvPr/>
        </p:nvSpPr>
        <p:spPr>
          <a:xfrm>
            <a:off x="714375" y="427038"/>
            <a:ext cx="2428875" cy="635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识字加油站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584200" y="1835150"/>
            <a:ext cx="1225550" cy="6619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扫地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4660900" y="1835150"/>
            <a:ext cx="1536700" cy="6619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倒垃圾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2489200" y="1835150"/>
            <a:ext cx="1492250" cy="6619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擦玻璃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6877050" y="1835150"/>
            <a:ext cx="1536700" cy="6619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摆桌椅</a:t>
            </a:r>
          </a:p>
        </p:txBody>
      </p:sp>
      <p:sp>
        <p:nvSpPr>
          <p:cNvPr id="26635" name="矩形 14"/>
          <p:cNvSpPr/>
          <p:nvPr/>
        </p:nvSpPr>
        <p:spPr>
          <a:xfrm>
            <a:off x="2665413" y="1212850"/>
            <a:ext cx="163512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 2" pitchFamily="18" charset="2"/>
              <a:buChar char=""/>
              <a:defRPr sz="2000" kern="1200">
                <a:solidFill>
                  <a:srgbClr val="28699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70D4D7"/>
              </a:buClr>
              <a:buFont typeface="幼圆" pitchFamily="49" charset="-122"/>
              <a:buChar char=" "/>
              <a:defRPr sz="16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zypyyb" panose="02010600060101010101" pitchFamily="2" charset="-122"/>
                <a:ea typeface="zypyyb" panose="02010600060101010101" pitchFamily="2" charset="-122"/>
              </a:rPr>
              <a:t> bō lí</a:t>
            </a:r>
            <a:endParaRPr lang="zh-CN" altLang="en-US" sz="2800" b="1" dirty="0">
              <a:solidFill>
                <a:schemeClr val="tx1"/>
              </a:solidFill>
              <a:latin typeface="zypyyb" panose="02010600060101010101" pitchFamily="2" charset="-122"/>
              <a:ea typeface="zypyyb" panose="02010600060101010101" pitchFamily="2" charset="-122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714375" y="4873625"/>
            <a:ext cx="6535738" cy="6619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这些词语是关于家务劳动的词语。</a:t>
            </a:r>
          </a:p>
        </p:txBody>
      </p:sp>
      <p:sp>
        <p:nvSpPr>
          <p:cNvPr id="18" name="矩形 14"/>
          <p:cNvSpPr/>
          <p:nvPr/>
        </p:nvSpPr>
        <p:spPr>
          <a:xfrm>
            <a:off x="4922838" y="1212850"/>
            <a:ext cx="1633537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 2" pitchFamily="18" charset="2"/>
              <a:buChar char=""/>
              <a:defRPr sz="2000" kern="1200">
                <a:solidFill>
                  <a:srgbClr val="28699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70D4D7"/>
              </a:buClr>
              <a:buFont typeface="幼圆" pitchFamily="49" charset="-122"/>
              <a:buChar char=" "/>
              <a:defRPr sz="16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zypyyb" panose="02010600060101010101" pitchFamily="2" charset="-122"/>
                <a:ea typeface="zypyyb" panose="02010600060101010101" pitchFamily="2" charset="-122"/>
              </a:rPr>
              <a:t> lā jī</a:t>
            </a:r>
            <a:endParaRPr lang="zh-CN" altLang="en-US" sz="2800" b="1" dirty="0">
              <a:solidFill>
                <a:schemeClr val="tx1"/>
              </a:solidFill>
              <a:latin typeface="zypyyb" panose="02010600060101010101" pitchFamily="2" charset="-122"/>
              <a:ea typeface="zypyyb" panose="02010600060101010101" pitchFamily="2" charset="-122"/>
            </a:endParaRPr>
          </a:p>
        </p:txBody>
      </p:sp>
      <p:pic>
        <p:nvPicPr>
          <p:cNvPr id="37898" name="图片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67" b="9525"/>
          <a:stretch>
            <a:fillRect/>
          </a:stretch>
        </p:blipFill>
        <p:spPr>
          <a:xfrm>
            <a:off x="438150" y="2425700"/>
            <a:ext cx="1755775" cy="2068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9" name="图片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5850" y="2316163"/>
            <a:ext cx="207645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0" name="图片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5F9FF"/>
              </a:clrFrom>
              <a:clrTo>
                <a:srgbClr val="F5F9FF">
                  <a:alpha val="0"/>
                </a:srgbClr>
              </a:clrTo>
            </a:clrChange>
          </a:blip>
          <a:srcRect r="2348" b="9167"/>
          <a:stretch>
            <a:fillRect/>
          </a:stretch>
        </p:blipFill>
        <p:spPr>
          <a:xfrm>
            <a:off x="4449763" y="2593975"/>
            <a:ext cx="1958975" cy="2076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1" name="图片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7650" y="2849563"/>
            <a:ext cx="2095500" cy="1743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6132" y="6629400"/>
            <a:ext cx="1219200" cy="1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alpha val="0"/>
                  </a:schemeClr>
                </a:solidFill>
                <a:effectLst/>
                <a:uLnTx/>
                <a:uFillTx/>
                <a:latin typeface="优教通专用字体logo" panose="02000500000000000000" pitchFamily="2" charset="0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1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alpha val="0"/>
                </a:schemeClr>
              </a:solidFill>
              <a:effectLst/>
              <a:uLnTx/>
              <a:uFillTx/>
              <a:latin typeface="优教通专用字体logo" panose="02000500000000000000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303" name="PA_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031288" y="76200"/>
            <a:ext cx="4762" cy="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6635" grpId="0"/>
      <p:bldP spid="23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对角圆角 2"/>
          <p:cNvSpPr/>
          <p:nvPr/>
        </p:nvSpPr>
        <p:spPr>
          <a:xfrm>
            <a:off x="714375" y="427038"/>
            <a:ext cx="2428875" cy="635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识字加油站</a:t>
            </a:r>
          </a:p>
        </p:txBody>
      </p:sp>
      <p:sp>
        <p:nvSpPr>
          <p:cNvPr id="29699" name="文本框 3"/>
          <p:cNvSpPr txBox="1"/>
          <p:nvPr/>
        </p:nvSpPr>
        <p:spPr>
          <a:xfrm>
            <a:off x="990600" y="1343025"/>
            <a:ext cx="6662738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 2" pitchFamily="18" charset="2"/>
              <a:buChar char=""/>
              <a:defRPr sz="2000" kern="1200">
                <a:solidFill>
                  <a:srgbClr val="28699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70D4D7"/>
              </a:buClr>
              <a:buFont typeface="幼圆" pitchFamily="49" charset="-122"/>
              <a:buChar char=" "/>
              <a:defRPr sz="16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我还知道做家务时要用到这些工具。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990600" y="4864100"/>
            <a:ext cx="1668463" cy="6619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纸篓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3690938" y="4864100"/>
            <a:ext cx="1668463" cy="6619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剪刀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6307138" y="4864100"/>
            <a:ext cx="1668463" cy="6619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洗洁精</a:t>
            </a:r>
          </a:p>
        </p:txBody>
      </p:sp>
      <p:pic>
        <p:nvPicPr>
          <p:cNvPr id="38919" name="图片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600" y="2357438"/>
            <a:ext cx="2771775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0" name="图片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3900" y="2322513"/>
            <a:ext cx="325755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1" name="图片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13" y="2233613"/>
            <a:ext cx="1657350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6132" y="6629400"/>
            <a:ext cx="1219200" cy="1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alpha val="0"/>
                  </a:schemeClr>
                </a:solidFill>
                <a:effectLst/>
                <a:uLnTx/>
                <a:uFillTx/>
                <a:latin typeface="优教通专用字体logo" panose="02000500000000000000" pitchFamily="2" charset="0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1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alpha val="0"/>
                </a:schemeClr>
              </a:solidFill>
              <a:effectLst/>
              <a:uLnTx/>
              <a:uFillTx/>
              <a:latin typeface="优教通专用字体logo" panose="02000500000000000000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347" name="PA_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031288" y="76200"/>
            <a:ext cx="4762" cy="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对角圆角 2"/>
          <p:cNvSpPr/>
          <p:nvPr/>
        </p:nvSpPr>
        <p:spPr>
          <a:xfrm>
            <a:off x="714375" y="427038"/>
            <a:ext cx="2428875" cy="635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识字加油站</a:t>
            </a:r>
          </a:p>
        </p:txBody>
      </p:sp>
      <p:sp>
        <p:nvSpPr>
          <p:cNvPr id="29699" name="文本框 3"/>
          <p:cNvSpPr txBox="1"/>
          <p:nvPr/>
        </p:nvSpPr>
        <p:spPr>
          <a:xfrm>
            <a:off x="1795463" y="1352550"/>
            <a:ext cx="4000500" cy="731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 2" pitchFamily="18" charset="2"/>
              <a:buChar char=""/>
              <a:defRPr sz="2000" kern="1200">
                <a:solidFill>
                  <a:srgbClr val="28699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70D4D7"/>
              </a:buClr>
              <a:buFont typeface="幼圆" pitchFamily="49" charset="-122"/>
              <a:buChar char=" "/>
              <a:defRPr sz="16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我还会做许多家务。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863600" y="4660900"/>
            <a:ext cx="1668463" cy="6619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洗衣服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3563938" y="4660900"/>
            <a:ext cx="1668463" cy="6619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叠被子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6180138" y="4660900"/>
            <a:ext cx="1668463" cy="6619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整书柜</a:t>
            </a:r>
          </a:p>
        </p:txBody>
      </p:sp>
      <p:pic>
        <p:nvPicPr>
          <p:cNvPr id="16391" name="图片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"/>
          <a:stretch>
            <a:fillRect/>
          </a:stretch>
        </p:blipFill>
        <p:spPr>
          <a:xfrm>
            <a:off x="714375" y="2343150"/>
            <a:ext cx="2162175" cy="217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图片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9138" y="2317750"/>
            <a:ext cx="2276475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图片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8FCFF"/>
              </a:clrFrom>
              <a:clrTo>
                <a:srgbClr val="F8F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7263" y="2197100"/>
            <a:ext cx="1952625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6132" y="6629400"/>
            <a:ext cx="1219200" cy="1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alpha val="0"/>
                  </a:schemeClr>
                </a:solidFill>
                <a:effectLst/>
                <a:uLnTx/>
                <a:uFillTx/>
                <a:latin typeface="优教通专用字体logo" panose="02000500000000000000" pitchFamily="2" charset="0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1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alpha val="0"/>
                </a:schemeClr>
              </a:solidFill>
              <a:effectLst/>
              <a:uLnTx/>
              <a:uFillTx/>
              <a:latin typeface="优教通专用字体logo" panose="02000500000000000000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6395" name="PA_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031288" y="76200"/>
            <a:ext cx="4762" cy="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对角圆角 4"/>
          <p:cNvSpPr/>
          <p:nvPr/>
        </p:nvSpPr>
        <p:spPr>
          <a:xfrm>
            <a:off x="714375" y="427038"/>
            <a:ext cx="2428875" cy="635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识字加油站</a:t>
            </a:r>
          </a:p>
        </p:txBody>
      </p:sp>
      <p:sp>
        <p:nvSpPr>
          <p:cNvPr id="2" name="心形 1"/>
          <p:cNvSpPr/>
          <p:nvPr/>
        </p:nvSpPr>
        <p:spPr>
          <a:xfrm>
            <a:off x="1268413" y="1589088"/>
            <a:ext cx="1184275" cy="879475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扫</a:t>
            </a:r>
          </a:p>
        </p:txBody>
      </p:sp>
      <p:sp>
        <p:nvSpPr>
          <p:cNvPr id="6" name="心形 5"/>
          <p:cNvSpPr/>
          <p:nvPr/>
        </p:nvSpPr>
        <p:spPr>
          <a:xfrm>
            <a:off x="722313" y="3017838"/>
            <a:ext cx="1184275" cy="882650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簸</a:t>
            </a:r>
          </a:p>
        </p:txBody>
      </p:sp>
      <p:sp>
        <p:nvSpPr>
          <p:cNvPr id="7" name="心形 6"/>
          <p:cNvSpPr/>
          <p:nvPr/>
        </p:nvSpPr>
        <p:spPr>
          <a:xfrm>
            <a:off x="2078038" y="3017838"/>
            <a:ext cx="1185863" cy="881063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箕</a:t>
            </a:r>
          </a:p>
        </p:txBody>
      </p:sp>
      <p:sp>
        <p:nvSpPr>
          <p:cNvPr id="8" name="心形 7"/>
          <p:cNvSpPr/>
          <p:nvPr/>
        </p:nvSpPr>
        <p:spPr>
          <a:xfrm>
            <a:off x="3433763" y="3017838"/>
            <a:ext cx="1184275" cy="881063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玻</a:t>
            </a:r>
          </a:p>
        </p:txBody>
      </p:sp>
      <p:sp>
        <p:nvSpPr>
          <p:cNvPr id="9" name="心形 8"/>
          <p:cNvSpPr/>
          <p:nvPr/>
        </p:nvSpPr>
        <p:spPr>
          <a:xfrm>
            <a:off x="4789488" y="3017838"/>
            <a:ext cx="1184275" cy="881063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璃</a:t>
            </a:r>
          </a:p>
        </p:txBody>
      </p:sp>
      <p:sp>
        <p:nvSpPr>
          <p:cNvPr id="10" name="心形 9"/>
          <p:cNvSpPr/>
          <p:nvPr/>
        </p:nvSpPr>
        <p:spPr>
          <a:xfrm>
            <a:off x="6145213" y="3017838"/>
            <a:ext cx="1184275" cy="881063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垃</a:t>
            </a:r>
          </a:p>
        </p:txBody>
      </p:sp>
      <p:sp>
        <p:nvSpPr>
          <p:cNvPr id="11" name="心形 10"/>
          <p:cNvSpPr/>
          <p:nvPr/>
        </p:nvSpPr>
        <p:spPr>
          <a:xfrm>
            <a:off x="2711450" y="1589088"/>
            <a:ext cx="1184275" cy="879475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帚</a:t>
            </a:r>
          </a:p>
        </p:txBody>
      </p:sp>
      <p:sp>
        <p:nvSpPr>
          <p:cNvPr id="12" name="心形 11"/>
          <p:cNvSpPr/>
          <p:nvPr/>
        </p:nvSpPr>
        <p:spPr>
          <a:xfrm>
            <a:off x="4152900" y="1589088"/>
            <a:ext cx="1184275" cy="879475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抹</a:t>
            </a:r>
          </a:p>
        </p:txBody>
      </p:sp>
      <p:sp>
        <p:nvSpPr>
          <p:cNvPr id="13" name="心形 12"/>
          <p:cNvSpPr/>
          <p:nvPr/>
        </p:nvSpPr>
        <p:spPr>
          <a:xfrm>
            <a:off x="5595938" y="1589088"/>
            <a:ext cx="1184275" cy="879475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拖</a:t>
            </a:r>
          </a:p>
        </p:txBody>
      </p:sp>
      <p:sp>
        <p:nvSpPr>
          <p:cNvPr id="30732" name="文本框 13"/>
          <p:cNvSpPr txBox="1"/>
          <p:nvPr/>
        </p:nvSpPr>
        <p:spPr>
          <a:xfrm>
            <a:off x="3303588" y="4191000"/>
            <a:ext cx="457993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 2" pitchFamily="18" charset="2"/>
              <a:buChar char=""/>
              <a:defRPr sz="2000" kern="1200">
                <a:solidFill>
                  <a:srgbClr val="28699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70D4D7"/>
              </a:buClr>
              <a:buFont typeface="幼圆" pitchFamily="49" charset="-122"/>
              <a:buChar char=" "/>
              <a:defRPr sz="16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读一读，组个词语吧！</a:t>
            </a:r>
          </a:p>
        </p:txBody>
      </p:sp>
      <p:sp>
        <p:nvSpPr>
          <p:cNvPr id="14" name="心形 13"/>
          <p:cNvSpPr/>
          <p:nvPr/>
        </p:nvSpPr>
        <p:spPr>
          <a:xfrm>
            <a:off x="7038975" y="1589088"/>
            <a:ext cx="1184275" cy="879475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桶</a:t>
            </a:r>
          </a:p>
        </p:txBody>
      </p:sp>
      <p:sp>
        <p:nvSpPr>
          <p:cNvPr id="15" name="心形 14"/>
          <p:cNvSpPr/>
          <p:nvPr/>
        </p:nvSpPr>
        <p:spPr>
          <a:xfrm>
            <a:off x="7499350" y="3017838"/>
            <a:ext cx="1184275" cy="879475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圾</a:t>
            </a:r>
          </a:p>
        </p:txBody>
      </p:sp>
      <p:pic>
        <p:nvPicPr>
          <p:cNvPr id="18447" name="图片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88" y="4371975"/>
            <a:ext cx="3048000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6132" y="6629400"/>
            <a:ext cx="1219200" cy="1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alpha val="0"/>
                  </a:schemeClr>
                </a:solidFill>
                <a:effectLst/>
                <a:uLnTx/>
                <a:uFillTx/>
                <a:latin typeface="优教通专用字体logo" panose="02000500000000000000" pitchFamily="2" charset="0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1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alpha val="0"/>
                </a:schemeClr>
              </a:solidFill>
              <a:effectLst/>
              <a:uLnTx/>
              <a:uFillTx/>
              <a:latin typeface="优教通专用字体logo" panose="02000500000000000000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8449" name="PA_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031288" y="76200"/>
            <a:ext cx="4762" cy="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0732" grpId="0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对角圆角 2"/>
          <p:cNvSpPr/>
          <p:nvPr/>
        </p:nvSpPr>
        <p:spPr>
          <a:xfrm>
            <a:off x="714375" y="427038"/>
            <a:ext cx="2428875" cy="635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字词句运用</a:t>
            </a:r>
          </a:p>
        </p:txBody>
      </p:sp>
      <p:sp>
        <p:nvSpPr>
          <p:cNvPr id="32771" name="文本框 4"/>
          <p:cNvSpPr txBox="1"/>
          <p:nvPr/>
        </p:nvSpPr>
        <p:spPr>
          <a:xfrm>
            <a:off x="482600" y="1335088"/>
            <a:ext cx="8723313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 2" pitchFamily="18" charset="2"/>
              <a:buChar char=""/>
              <a:defRPr sz="2000" kern="1200">
                <a:solidFill>
                  <a:srgbClr val="28699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70D4D7"/>
              </a:buClr>
              <a:buFont typeface="幼圆" pitchFamily="49" charset="-122"/>
              <a:buChar char=" "/>
              <a:defRPr sz="16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猜一猜变色字的读音和意思，再查查字典，看猜得对不对。</a:t>
            </a:r>
          </a:p>
        </p:txBody>
      </p:sp>
      <p:pic>
        <p:nvPicPr>
          <p:cNvPr id="20484" name="图片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3938" y="3192463"/>
            <a:ext cx="180975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图片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" r="1076" b="6984"/>
          <a:stretch>
            <a:fillRect/>
          </a:stretch>
        </p:blipFill>
        <p:spPr>
          <a:xfrm>
            <a:off x="6010275" y="2765425"/>
            <a:ext cx="2817813" cy="2125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图片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0F4"/>
              </a:clrFrom>
              <a:clrTo>
                <a:srgbClr val="F6F0F4">
                  <a:alpha val="0"/>
                </a:srgbClr>
              </a:clrTo>
            </a:clrChange>
          </a:blip>
          <a:srcRect l="11215" b="6984"/>
          <a:stretch>
            <a:fillRect/>
          </a:stretch>
        </p:blipFill>
        <p:spPr>
          <a:xfrm>
            <a:off x="2611438" y="4681538"/>
            <a:ext cx="1809750" cy="2127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思想气泡: 云 7"/>
          <p:cNvSpPr/>
          <p:nvPr/>
        </p:nvSpPr>
        <p:spPr>
          <a:xfrm>
            <a:off x="2713038" y="2455863"/>
            <a:ext cx="3811588" cy="1739900"/>
          </a:xfrm>
          <a:prstGeom prst="cloudCallout">
            <a:avLst>
              <a:gd name="adj1" fmla="val -26853"/>
              <a:gd name="adj2" fmla="val 7803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我有识字的好方法！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9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6132" y="6629400"/>
            <a:ext cx="1219200" cy="1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alpha val="0"/>
                  </a:schemeClr>
                </a:solidFill>
                <a:effectLst/>
                <a:uLnTx/>
                <a:uFillTx/>
                <a:latin typeface="优教通专用字体logo" panose="02000500000000000000" pitchFamily="2" charset="0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1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alpha val="0"/>
                </a:schemeClr>
              </a:solidFill>
              <a:effectLst/>
              <a:uLnTx/>
              <a:uFillTx/>
              <a:latin typeface="优教通专用字体logo" panose="02000500000000000000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9" name="PA_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031288" y="76200"/>
            <a:ext cx="4762" cy="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对角圆角 2"/>
          <p:cNvSpPr/>
          <p:nvPr/>
        </p:nvSpPr>
        <p:spPr>
          <a:xfrm>
            <a:off x="714375" y="427038"/>
            <a:ext cx="2428875" cy="635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字词句运用</a:t>
            </a:r>
          </a:p>
        </p:txBody>
      </p:sp>
      <p:sp>
        <p:nvSpPr>
          <p:cNvPr id="32771" name="文本框 4"/>
          <p:cNvSpPr txBox="1"/>
          <p:nvPr/>
        </p:nvSpPr>
        <p:spPr>
          <a:xfrm>
            <a:off x="482600" y="1379538"/>
            <a:ext cx="8723313" cy="1373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 2" pitchFamily="18" charset="2"/>
              <a:buChar char=""/>
              <a:defRPr sz="2000" kern="1200">
                <a:solidFill>
                  <a:srgbClr val="28699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57505" indent="-35750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70D4D7"/>
              </a:buClr>
              <a:buFont typeface="幼圆" pitchFamily="49" charset="-122"/>
              <a:buChar char=" "/>
              <a:defRPr sz="1600" kern="1200">
                <a:solidFill>
                  <a:srgbClr val="7D7D7D"/>
                </a:solidFill>
                <a:latin typeface="幼圆" pitchFamily="49" charset="-122"/>
                <a:ea typeface="幼圆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30000"/>
              </a:lnSpc>
              <a:spcBef>
                <a:spcPct val="0"/>
              </a:spcBef>
              <a:buClrTx/>
              <a:buSzPct val="100000"/>
              <a:buNone/>
            </a:pP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猜一猜变色字的读音和意思，再查查字典，看猜得对不对。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1152525" y="3557588"/>
            <a:ext cx="4989513" cy="6762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这床被子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摸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上去很柔软。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2632075" y="2998788"/>
            <a:ext cx="1022350" cy="4095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zypyyb" panose="02010600060101010101" pitchFamily="2" charset="-122"/>
                <a:ea typeface="zypyyb" panose="02010600060101010101" pitchFamily="2" charset="-122"/>
                <a:cs typeface="+mn-cs"/>
              </a:rPr>
              <a:t>mō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zypyyb" panose="02010600060101010101" pitchFamily="2" charset="-122"/>
              <a:ea typeface="zypyyb" panose="02010600060101010101" pitchFamily="2" charset="-122"/>
              <a:cs typeface="+mn-cs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1152525" y="4383088"/>
            <a:ext cx="4989513" cy="67627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摸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：用手接触或轻轻抚摩。</a:t>
            </a:r>
          </a:p>
        </p:txBody>
      </p:sp>
      <p:pic>
        <p:nvPicPr>
          <p:cNvPr id="22535" name="图片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28" r="-464" b="5080"/>
          <a:stretch>
            <a:fillRect/>
          </a:stretch>
        </p:blipFill>
        <p:spPr>
          <a:xfrm>
            <a:off x="6938963" y="2841625"/>
            <a:ext cx="1343025" cy="187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6132" y="6629400"/>
            <a:ext cx="1219200" cy="10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alpha val="0"/>
                  </a:schemeClr>
                </a:solidFill>
                <a:effectLst/>
                <a:uLnTx/>
                <a:uFillTx/>
                <a:latin typeface="优教通专用字体logo" panose="02000500000000000000" pitchFamily="2" charset="0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1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alpha val="0"/>
                </a:schemeClr>
              </a:solidFill>
              <a:effectLst/>
              <a:uLnTx/>
              <a:uFillTx/>
              <a:latin typeface="优教通专用字体logo" panose="02000500000000000000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2537" name="PA_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031288" y="76200"/>
            <a:ext cx="4762" cy="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6" grpId="0" animBg="1"/>
      <p:bldP spid="9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W8A8C6rCV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tUN6F5qz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W8A8C6rCV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tUN6F5qz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W8A8C6rCV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tUN6F5qz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W8A8C6rCV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tUN6F5qz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W8A8C6rCV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tUN6F5qz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W8A8C6rCV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tUN6F5qz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tUN6F5qz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W8A8C6rCV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tUN6F5qz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W8A8C6rCV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tUN6F5qz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W8A8C6rCV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tUN6F5qz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W8A8C6rCV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tUN6F5qz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W8A8C6rCV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W8A8C6rC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tUN6F5qz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W8A8C6rCV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tUN6F5qz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W8A8C6rCV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tUN6F5qz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W8A8C6rCV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tUN6F5qz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W8A8C6rCV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tUN6F5qz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W8A8C6rCV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tUN6F5qz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tUN6F5qz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W8A8C6rCV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tUN6F5qz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W8A8C6rCV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tUN6F5qz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W8A8C6rCV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tUN6F5qz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W8A8C6rCV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tUN6F5qz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W8A8C6rCV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W8A8C6rCV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tUN6F5qz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W8A8C6rCV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tUN6F5qz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tUN6F5qz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W8A8C6rCV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tUN6F5qz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5W8A8C6rCV"/>
</p:tagLst>
</file>

<file path=ppt/theme/theme1.xml><?xml version="1.0" encoding="utf-8"?>
<a:theme xmlns:a="http://schemas.openxmlformats.org/drawingml/2006/main" name="A000120140530A37PPBG">
  <a:themeElements>
    <a:clrScheme name="自定义 1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358CC1"/>
      </a:accent1>
      <a:accent2>
        <a:srgbClr val="2D9C9F"/>
      </a:accent2>
      <a:accent3>
        <a:srgbClr val="76C8A3"/>
      </a:accent3>
      <a:accent4>
        <a:srgbClr val="9D9394"/>
      </a:accent4>
      <a:accent5>
        <a:srgbClr val="84ADE4"/>
      </a:accent5>
      <a:accent6>
        <a:srgbClr val="FFC000"/>
      </a:accent6>
      <a:hlink>
        <a:srgbClr val="00B0F0"/>
      </a:hlink>
      <a:folHlink>
        <a:srgbClr val="AFB2B4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A000120140530A37PPBG</Template>
  <TotalTime>59</TotalTime>
  <Words>805</Words>
  <Application>Microsoft Office PowerPoint</Application>
  <PresentationFormat>全屏显示(4:3)</PresentationFormat>
  <Paragraphs>185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zypyyb</vt:lpstr>
      <vt:lpstr>等线</vt:lpstr>
      <vt:lpstr>楷体</vt:lpstr>
      <vt:lpstr>宋体</vt:lpstr>
      <vt:lpstr>微软雅黑</vt:lpstr>
      <vt:lpstr>优教通专用字体logo</vt:lpstr>
      <vt:lpstr>幼圆</vt:lpstr>
      <vt:lpstr>Arial</vt:lpstr>
      <vt:lpstr>Arial Black</vt:lpstr>
      <vt:lpstr>Calibri</vt:lpstr>
      <vt:lpstr>Wingdings 2</vt:lpstr>
      <vt:lpstr>A000120140530A37PPBG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tw</cp:lastModifiedBy>
  <cp:revision>155</cp:revision>
  <dcterms:created xsi:type="dcterms:W3CDTF">2017-07-18T14:30:00Z</dcterms:created>
  <dcterms:modified xsi:type="dcterms:W3CDTF">2019-05-23T01:04:53Z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