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67" r:id="rId13"/>
    <p:sldId id="368" r:id="rId14"/>
    <p:sldId id="369" r:id="rId15"/>
    <p:sldId id="359" r:id="rId16"/>
    <p:sldId id="286" r:id="rId17"/>
    <p:sldId id="258" r:id="rId18"/>
    <p:sldId id="361" r:id="rId19"/>
    <p:sldId id="362" r:id="rId20"/>
    <p:sldId id="363" r:id="rId21"/>
    <p:sldId id="364" r:id="rId22"/>
    <p:sldId id="383" r:id="rId23"/>
    <p:sldId id="366" r:id="rId24"/>
    <p:sldId id="372" r:id="rId25"/>
    <p:sldId id="373" r:id="rId26"/>
    <p:sldId id="370" r:id="rId27"/>
    <p:sldId id="374" r:id="rId28"/>
    <p:sldId id="375" r:id="rId29"/>
    <p:sldId id="376" r:id="rId30"/>
    <p:sldId id="384" r:id="rId31"/>
    <p:sldId id="377" r:id="rId32"/>
    <p:sldId id="371" r:id="rId33"/>
    <p:sldId id="304" r:id="rId34"/>
    <p:sldId id="307" r:id="rId35"/>
    <p:sldId id="311" r:id="rId36"/>
    <p:sldId id="379" r:id="rId37"/>
    <p:sldId id="380" r:id="rId38"/>
    <p:sldId id="381" r:id="rId39"/>
    <p:sldId id="382" r:id="rId40"/>
    <p:sldId id="260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7A6F3D-6CE3-4E3B-ADDB-08F10563F242}">
          <p14:sldIdLst>
            <p14:sldId id="259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67"/>
            <p14:sldId id="368"/>
            <p14:sldId id="369"/>
            <p14:sldId id="359"/>
            <p14:sldId id="286"/>
            <p14:sldId id="258"/>
            <p14:sldId id="361"/>
            <p14:sldId id="362"/>
            <p14:sldId id="363"/>
            <p14:sldId id="364"/>
            <p14:sldId id="383"/>
            <p14:sldId id="366"/>
            <p14:sldId id="372"/>
            <p14:sldId id="373"/>
            <p14:sldId id="370"/>
            <p14:sldId id="374"/>
            <p14:sldId id="375"/>
            <p14:sldId id="376"/>
            <p14:sldId id="384"/>
            <p14:sldId id="377"/>
            <p14:sldId id="371"/>
            <p14:sldId id="304"/>
            <p14:sldId id="307"/>
            <p14:sldId id="311"/>
            <p14:sldId id="379"/>
            <p14:sldId id="380"/>
            <p14:sldId id="381"/>
            <p14:sldId id="382"/>
            <p14:sldId id="260"/>
          </p14:sldIdLst>
        </p14:section>
        <p14:section name="无标题节" id="{B5E77BC9-8B58-4649-845F-2ADDF3E15F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07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3819F"/>
    <a:srgbClr val="8AD8C9"/>
    <a:srgbClr val="C2BD00"/>
    <a:srgbClr val="FEDD69"/>
    <a:srgbClr val="F59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56" y="72"/>
      </p:cViewPr>
      <p:guideLst>
        <p:guide orient="horz" pos="207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1394" y="-213147"/>
            <a:ext cx="12554787" cy="38267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81394" y="3268663"/>
            <a:ext cx="12554787" cy="38267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3819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7950" y="1600200"/>
            <a:ext cx="8416101" cy="334168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1697" y="1185863"/>
            <a:ext cx="6628606" cy="2852737"/>
          </a:xfrm>
        </p:spPr>
        <p:txBody>
          <a:bodyPr anchor="b"/>
          <a:lstStyle>
            <a:lvl1pPr algn="ctr">
              <a:defRPr sz="4400">
                <a:solidFill>
                  <a:srgbClr val="F3819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445124" y="4065588"/>
            <a:ext cx="5301753" cy="1500187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solidFill>
                  <a:srgbClr val="F3819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844517" y="735153"/>
            <a:ext cx="8502967" cy="524890"/>
            <a:chOff x="2297891" y="795769"/>
            <a:chExt cx="7521023" cy="46427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466462" y="795769"/>
              <a:ext cx="1352452" cy="46427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>
              <a:off x="2297891" y="795769"/>
              <a:ext cx="1352452" cy="464274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6420-223B-4BAA-8F2E-83C09DE63E34}" type="datetimeFigureOut">
              <a:rPr lang="zh-CN" altLang="en-US" smtClean="0"/>
              <a:t>2019/2/20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54AC7-8B74-4520-B1EE-E45E3D31081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99" name="图片 2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25" y="-17145"/>
            <a:ext cx="12188190" cy="688911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tiff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tif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tiff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tiff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tiff"/><Relationship Id="rId4" Type="http://schemas.openxmlformats.org/officeDocument/2006/relationships/image" Target="../media/image2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tiff"/><Relationship Id="rId4" Type="http://schemas.openxmlformats.org/officeDocument/2006/relationships/image" Target="../media/image3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tiff"/><Relationship Id="rId4" Type="http://schemas.openxmlformats.org/officeDocument/2006/relationships/image" Target="../media/image3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tiff"/><Relationship Id="rId4" Type="http://schemas.openxmlformats.org/officeDocument/2006/relationships/image" Target="../media/image3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2875" y="199390"/>
            <a:ext cx="10515600" cy="1325563"/>
          </a:xfrm>
          <a:effectLst>
            <a:outerShdw blurRad="1244600" dist="50800" dir="5400000" algn="ctr" rotWithShape="0">
              <a:srgbClr val="000000">
                <a:alpha val="18000"/>
              </a:srgbClr>
            </a:outerShdw>
            <a:softEdge rad="165100"/>
          </a:effectLst>
        </p:spPr>
        <p:txBody>
          <a:bodyPr/>
          <a:lstStyle/>
          <a:p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</a:rPr>
              <a:t>开满鲜花的小路</a:t>
            </a:r>
          </a:p>
        </p:txBody>
      </p:sp>
      <p:sp>
        <p:nvSpPr>
          <p:cNvPr id="6" name="矩形 5"/>
          <p:cNvSpPr/>
          <p:nvPr/>
        </p:nvSpPr>
        <p:spPr>
          <a:xfrm>
            <a:off x="142875" y="1691005"/>
            <a:ext cx="636333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初读课文要求</a:t>
            </a: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：</a:t>
            </a:r>
          </a:p>
        </p:txBody>
      </p:sp>
      <p:sp>
        <p:nvSpPr>
          <p:cNvPr id="7" name="矩形 6"/>
          <p:cNvSpPr/>
          <p:nvPr/>
        </p:nvSpPr>
        <p:spPr>
          <a:xfrm>
            <a:off x="142875" y="2997835"/>
            <a:ext cx="866521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1 </a:t>
            </a: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读准字音，读通句子。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2 </a:t>
            </a: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课文一共有几个自然段？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3 </a:t>
            </a:r>
            <a:r>
              <a: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课文讲了一个什么故事？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199390"/>
            <a:ext cx="3961765" cy="6249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默读要求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7330" y="2336800"/>
            <a:ext cx="94202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快速浏览课文</a:t>
            </a:r>
            <a:r>
              <a:rPr lang="en-US" altLang="zh-CN" sz="3200"/>
              <a:t>1-6</a:t>
            </a:r>
            <a:r>
              <a:rPr lang="zh-CN" altLang="en-US" sz="3200"/>
              <a:t>自然段，找一找带有</a:t>
            </a:r>
            <a:r>
              <a:rPr lang="en-US" altLang="zh-CN" sz="3200"/>
              <a:t>“</a:t>
            </a:r>
            <a:r>
              <a:rPr lang="zh-CN" altLang="en-US" sz="3200"/>
              <a:t>包裹</a:t>
            </a:r>
            <a:r>
              <a:rPr lang="en-US" altLang="zh-CN" sz="3200"/>
              <a:t>”</a:t>
            </a:r>
            <a:r>
              <a:rPr lang="zh-CN" altLang="en-US" sz="3200"/>
              <a:t>的短语或者句子。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2305" y="2419985"/>
            <a:ext cx="31413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送包裹单               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91935" y="757555"/>
            <a:ext cx="254000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领包裹 </a:t>
            </a:r>
            <a:endParaRPr lang="zh-CN" altLang="en-US" sz="40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打开包裹  </a:t>
            </a:r>
          </a:p>
          <a:p>
            <a:pPr fontAlgn="auto">
              <a:lnSpc>
                <a:spcPct val="150000"/>
              </a:lnSpc>
            </a:pPr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拿着包裹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03040" y="2738120"/>
            <a:ext cx="18592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寄包裹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49105" y="2307590"/>
            <a:ext cx="26212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包裹破了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8530" y="4252595"/>
            <a:ext cx="2347595" cy="11988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小狗                      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88455" y="4343400"/>
            <a:ext cx="2347595" cy="119888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鼹鼠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03650" y="4343400"/>
            <a:ext cx="2347595" cy="119888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长颈鹿               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258935" y="4343400"/>
            <a:ext cx="2801620" cy="1198880"/>
          </a:xfrm>
          <a:prstGeom prst="rect">
            <a:avLst/>
          </a:prstGeom>
          <a:solidFill>
            <a:srgbClr val="C2BD00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松鼠太太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58545" y="1897380"/>
            <a:ext cx="1057148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400"/>
              <a:t>邮递员黄狗    鼹鼠先生    长颈鹿大叔   </a:t>
            </a:r>
          </a:p>
          <a:p>
            <a:pPr fontAlgn="auto">
              <a:lnSpc>
                <a:spcPct val="150000"/>
              </a:lnSpc>
            </a:pPr>
            <a:r>
              <a:rPr lang="zh-CN" altLang="en-US" sz="4400"/>
              <a:t>  刺猬太太    寄包裹   邮局   破了  漏  懊丧</a:t>
            </a:r>
            <a:endParaRPr lang="en-US" altLang="zh-CN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effectLst>
            <a:outerShdw blurRad="1244600" dist="50800" dir="5400000" algn="ctr" rotWithShape="0">
              <a:srgbClr val="000000">
                <a:alpha val="18000"/>
              </a:srgbClr>
            </a:outerShdw>
            <a:softEdge rad="165100"/>
          </a:effectLst>
        </p:spPr>
        <p:txBody>
          <a:bodyPr/>
          <a:lstStyle/>
          <a:p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</a:rPr>
              <a:t>开满鲜花的小路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03580" y="1593850"/>
            <a:ext cx="11076305" cy="21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懊丧</a:t>
            </a:r>
            <a:r>
              <a:rPr lang="zh-CN" altLang="en-US" sz="4400">
                <a:latin typeface="楷体_GB2312" panose="02010609030101010101" charset="-122"/>
                <a:ea typeface="楷体_GB2312" panose="02010609030101010101" charset="-122"/>
              </a:rPr>
              <a:t>：因事情不如意而情绪低落，精神不振。</a:t>
            </a:r>
          </a:p>
          <a:p>
            <a:endParaRPr lang="zh-CN" altLang="en-US" sz="4400">
              <a:latin typeface="楷体_GB2312" panose="02010609030101010101" charset="-122"/>
              <a:ea typeface="楷体_GB2312" panose="02010609030101010101" charset="-122"/>
            </a:endParaRPr>
          </a:p>
          <a:p>
            <a:endParaRPr lang="zh-CN" altLang="en-US" sz="48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8200" y="4651375"/>
            <a:ext cx="107162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    </a:t>
            </a:r>
            <a:r>
              <a:rPr lang="zh-CN" altLang="en-US" sz="48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原来，包裹破了，里面的东西不见了。看来都漏在来时的路上啦！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7540" y="3009265"/>
            <a:ext cx="1091692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鼹鼠先生因为什么而懊丧？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8200" y="187960"/>
            <a:ext cx="10515600" cy="1325563"/>
          </a:xfrm>
          <a:effectLst>
            <a:outerShdw blurRad="1244600" dist="50800" dir="5400000" algn="ctr" rotWithShape="0">
              <a:srgbClr val="000000">
                <a:alpha val="18000"/>
              </a:srgbClr>
            </a:outerShdw>
            <a:softEdge rad="165100"/>
          </a:effectLst>
        </p:spPr>
        <p:txBody>
          <a:bodyPr/>
          <a:lstStyle/>
          <a:p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</a:rPr>
              <a:t>我会说句子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-370205" y="2512695"/>
            <a:ext cx="107359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en-US" sz="4800">
                <a:latin typeface="楷体_GB2312" panose="02010609030101010101" charset="-122"/>
                <a:ea typeface="楷体_GB2312" panose="02010609030101010101" charset="-122"/>
              </a:rPr>
              <a:t>你在什么时候会感到懊丧呢？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" y="4525645"/>
            <a:ext cx="4187825" cy="23082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8200" y="1513840"/>
            <a:ext cx="11105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楷体_GB2312" panose="02010609030101010101" charset="-122"/>
                <a:ea typeface="楷体_GB2312" panose="02010609030101010101" charset="-122"/>
              </a:rPr>
              <a:t>因为包裹里的东西不见了，鼹鼠先生很懊丧。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        </a:t>
            </a: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76860" y="3669665"/>
            <a:ext cx="11144250" cy="1198880"/>
            <a:chOff x="436" y="5779"/>
            <a:chExt cx="17550" cy="1888"/>
          </a:xfrm>
        </p:grpSpPr>
        <p:sp>
          <p:nvSpPr>
            <p:cNvPr id="7" name="文本框 6"/>
            <p:cNvSpPr txBox="1"/>
            <p:nvPr/>
          </p:nvSpPr>
          <p:spPr>
            <a:xfrm>
              <a:off x="436" y="5779"/>
              <a:ext cx="1755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练习：</a:t>
              </a:r>
            </a:p>
            <a:p>
              <a:r>
                <a:rPr lang="zh-CN" altLang="en-US" sz="4400">
                  <a:solidFill>
                    <a:srgbClr val="FF0000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  因为</a:t>
              </a:r>
              <a:r>
                <a:rPr lang="zh-CN" altLang="en-US" sz="4400">
                  <a:solidFill>
                    <a:srgbClr val="FF0000"/>
                  </a:solidFill>
                  <a:sym typeface="+mn-ea"/>
                </a:rPr>
                <a:t>                              </a:t>
              </a:r>
              <a:r>
                <a:rPr lang="zh-CN" altLang="en-US" sz="4400">
                  <a:solidFill>
                    <a:srgbClr val="FF0000"/>
                  </a:solidFill>
                  <a:latin typeface="楷体_GB2312" panose="02010609030101010101" charset="-122"/>
                  <a:ea typeface="楷体_GB2312" panose="02010609030101010101" charset="-122"/>
                  <a:sym typeface="+mn-ea"/>
                </a:rPr>
                <a:t>  ，我很懊丧。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 flipV="1">
              <a:off x="3146" y="7365"/>
              <a:ext cx="8131" cy="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155315"/>
            <a:ext cx="10515600" cy="1325563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原来，包裹破了，里面的东西不见了。看来都漏在来时的路上啦！鼹鼠先生很</a:t>
            </a:r>
            <a:r>
              <a:rPr lang="zh-CN" altLang="en-US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</a:rPr>
              <a:t>懊丧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85360" y="1109345"/>
            <a:ext cx="2893695" cy="11068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4400">
                <a:solidFill>
                  <a:srgbClr val="FF0000"/>
                </a:solidFill>
              </a:rPr>
              <a:t> </a:t>
            </a:r>
            <a:r>
              <a:rPr lang="en-US" altLang="zh-CN" sz="4400">
                <a:solidFill>
                  <a:schemeClr val="tx1"/>
                </a:solidFill>
              </a:rPr>
              <a:t> </a:t>
            </a:r>
            <a:r>
              <a:rPr lang="zh-CN" altLang="en-US" sz="4400">
                <a:solidFill>
                  <a:schemeClr val="tx1"/>
                </a:solidFill>
              </a:rPr>
              <a:t>懊  丧</a:t>
            </a:r>
            <a:r>
              <a:rPr lang="zh-CN" altLang="en-US" sz="4400">
                <a:solidFill>
                  <a:srgbClr val="FF0000"/>
                </a:solidFill>
              </a:rPr>
              <a:t> </a:t>
            </a:r>
            <a:r>
              <a:rPr lang="zh-CN" altLang="en-US" sz="44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>
                <a:latin typeface="楷体_GB2312" panose="02010609030101010101" charset="-122"/>
                <a:ea typeface="楷体_GB2312" panose="02010609030101010101" charset="-122"/>
              </a:rPr>
              <a:t>我会读词语</a:t>
            </a:r>
          </a:p>
        </p:txBody>
      </p:sp>
      <p:sp>
        <p:nvSpPr>
          <p:cNvPr id="3" name="矩形 2"/>
          <p:cNvSpPr/>
          <p:nvPr/>
        </p:nvSpPr>
        <p:spPr>
          <a:xfrm>
            <a:off x="6600851" y="1631476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鼹鼠</a:t>
            </a:r>
          </a:p>
        </p:txBody>
      </p:sp>
      <p:sp>
        <p:nvSpPr>
          <p:cNvPr id="5" name="矩形 4"/>
          <p:cNvSpPr/>
          <p:nvPr/>
        </p:nvSpPr>
        <p:spPr>
          <a:xfrm>
            <a:off x="6896761" y="2830272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懊丧</a:t>
            </a:r>
          </a:p>
        </p:txBody>
      </p:sp>
      <p:sp>
        <p:nvSpPr>
          <p:cNvPr id="6" name="矩形 5"/>
          <p:cNvSpPr/>
          <p:nvPr/>
        </p:nvSpPr>
        <p:spPr>
          <a:xfrm>
            <a:off x="6600825" y="4029075"/>
            <a:ext cx="42113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花朵簇簇</a:t>
            </a:r>
          </a:p>
        </p:txBody>
      </p:sp>
      <p:sp>
        <p:nvSpPr>
          <p:cNvPr id="7" name="矩形 6"/>
          <p:cNvSpPr/>
          <p:nvPr/>
        </p:nvSpPr>
        <p:spPr>
          <a:xfrm>
            <a:off x="6814846" y="5194230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礼物</a:t>
            </a:r>
          </a:p>
        </p:txBody>
      </p:sp>
      <p:sp>
        <p:nvSpPr>
          <p:cNvPr id="11" name="椭圆 10"/>
          <p:cNvSpPr/>
          <p:nvPr/>
        </p:nvSpPr>
        <p:spPr>
          <a:xfrm>
            <a:off x="10755313" y="5969364"/>
            <a:ext cx="521896" cy="521896"/>
          </a:xfrm>
          <a:prstGeom prst="ellipse">
            <a:avLst/>
          </a:prstGeom>
          <a:solidFill>
            <a:srgbClr val="F59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 Light" panose="020B0502040204020203" charset="-122"/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10905304" y="6096448"/>
            <a:ext cx="268905" cy="296451"/>
            <a:chOff x="5772150" y="3068638"/>
            <a:chExt cx="650876" cy="717550"/>
          </a:xfrm>
          <a:solidFill>
            <a:schemeClr val="bg1"/>
          </a:solidFill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5880100" y="3179763"/>
              <a:ext cx="436563" cy="606425"/>
            </a:xfrm>
            <a:custGeom>
              <a:avLst/>
              <a:gdLst>
                <a:gd name="T0" fmla="*/ 57 w 114"/>
                <a:gd name="T1" fmla="*/ 0 h 159"/>
                <a:gd name="T2" fmla="*/ 0 w 114"/>
                <a:gd name="T3" fmla="*/ 55 h 159"/>
                <a:gd name="T4" fmla="*/ 14 w 114"/>
                <a:gd name="T5" fmla="*/ 95 h 159"/>
                <a:gd name="T6" fmla="*/ 19 w 114"/>
                <a:gd name="T7" fmla="*/ 107 h 159"/>
                <a:gd name="T8" fmla="*/ 30 w 114"/>
                <a:gd name="T9" fmla="*/ 126 h 159"/>
                <a:gd name="T10" fmla="*/ 31 w 114"/>
                <a:gd name="T11" fmla="*/ 141 h 159"/>
                <a:gd name="T12" fmla="*/ 31 w 114"/>
                <a:gd name="T13" fmla="*/ 141 h 159"/>
                <a:gd name="T14" fmla="*/ 43 w 114"/>
                <a:gd name="T15" fmla="*/ 153 h 159"/>
                <a:gd name="T16" fmla="*/ 47 w 114"/>
                <a:gd name="T17" fmla="*/ 158 h 159"/>
                <a:gd name="T18" fmla="*/ 51 w 114"/>
                <a:gd name="T19" fmla="*/ 159 h 159"/>
                <a:gd name="T20" fmla="*/ 63 w 114"/>
                <a:gd name="T21" fmla="*/ 159 h 159"/>
                <a:gd name="T22" fmla="*/ 67 w 114"/>
                <a:gd name="T23" fmla="*/ 158 h 159"/>
                <a:gd name="T24" fmla="*/ 71 w 114"/>
                <a:gd name="T25" fmla="*/ 153 h 159"/>
                <a:gd name="T26" fmla="*/ 83 w 114"/>
                <a:gd name="T27" fmla="*/ 141 h 159"/>
                <a:gd name="T28" fmla="*/ 84 w 114"/>
                <a:gd name="T29" fmla="*/ 126 h 159"/>
                <a:gd name="T30" fmla="*/ 95 w 114"/>
                <a:gd name="T31" fmla="*/ 107 h 159"/>
                <a:gd name="T32" fmla="*/ 100 w 114"/>
                <a:gd name="T33" fmla="*/ 95 h 159"/>
                <a:gd name="T34" fmla="*/ 114 w 114"/>
                <a:gd name="T35" fmla="*/ 55 h 159"/>
                <a:gd name="T36" fmla="*/ 57 w 114"/>
                <a:gd name="T37" fmla="*/ 0 h 159"/>
                <a:gd name="T38" fmla="*/ 88 w 114"/>
                <a:gd name="T39" fmla="*/ 87 h 159"/>
                <a:gd name="T40" fmla="*/ 80 w 114"/>
                <a:gd name="T41" fmla="*/ 107 h 159"/>
                <a:gd name="T42" fmla="*/ 75 w 114"/>
                <a:gd name="T43" fmla="*/ 115 h 159"/>
                <a:gd name="T44" fmla="*/ 39 w 114"/>
                <a:gd name="T45" fmla="*/ 115 h 159"/>
                <a:gd name="T46" fmla="*/ 34 w 114"/>
                <a:gd name="T47" fmla="*/ 107 h 159"/>
                <a:gd name="T48" fmla="*/ 26 w 114"/>
                <a:gd name="T49" fmla="*/ 87 h 159"/>
                <a:gd name="T50" fmla="*/ 14 w 114"/>
                <a:gd name="T51" fmla="*/ 55 h 159"/>
                <a:gd name="T52" fmla="*/ 57 w 114"/>
                <a:gd name="T53" fmla="*/ 14 h 159"/>
                <a:gd name="T54" fmla="*/ 100 w 114"/>
                <a:gd name="T55" fmla="*/ 55 h 159"/>
                <a:gd name="T56" fmla="*/ 88 w 114"/>
                <a:gd name="T57" fmla="*/ 8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59">
                  <a:moveTo>
                    <a:pt x="57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75"/>
                    <a:pt x="8" y="87"/>
                    <a:pt x="14" y="95"/>
                  </a:cubicBezTo>
                  <a:cubicBezTo>
                    <a:pt x="17" y="101"/>
                    <a:pt x="19" y="104"/>
                    <a:pt x="19" y="107"/>
                  </a:cubicBezTo>
                  <a:cubicBezTo>
                    <a:pt x="19" y="114"/>
                    <a:pt x="23" y="121"/>
                    <a:pt x="30" y="126"/>
                  </a:cubicBezTo>
                  <a:cubicBezTo>
                    <a:pt x="30" y="130"/>
                    <a:pt x="31" y="141"/>
                    <a:pt x="31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4"/>
                    <a:pt x="33" y="150"/>
                    <a:pt x="43" y="153"/>
                  </a:cubicBezTo>
                  <a:cubicBezTo>
                    <a:pt x="44" y="155"/>
                    <a:pt x="46" y="156"/>
                    <a:pt x="47" y="158"/>
                  </a:cubicBezTo>
                  <a:cubicBezTo>
                    <a:pt x="49" y="159"/>
                    <a:pt x="50" y="159"/>
                    <a:pt x="51" y="159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4" y="159"/>
                    <a:pt x="65" y="159"/>
                    <a:pt x="67" y="158"/>
                  </a:cubicBezTo>
                  <a:cubicBezTo>
                    <a:pt x="68" y="156"/>
                    <a:pt x="70" y="155"/>
                    <a:pt x="71" y="153"/>
                  </a:cubicBezTo>
                  <a:cubicBezTo>
                    <a:pt x="82" y="150"/>
                    <a:pt x="83" y="144"/>
                    <a:pt x="83" y="141"/>
                  </a:cubicBezTo>
                  <a:cubicBezTo>
                    <a:pt x="83" y="141"/>
                    <a:pt x="84" y="130"/>
                    <a:pt x="84" y="126"/>
                  </a:cubicBezTo>
                  <a:cubicBezTo>
                    <a:pt x="91" y="121"/>
                    <a:pt x="95" y="114"/>
                    <a:pt x="95" y="107"/>
                  </a:cubicBezTo>
                  <a:cubicBezTo>
                    <a:pt x="95" y="104"/>
                    <a:pt x="97" y="101"/>
                    <a:pt x="100" y="95"/>
                  </a:cubicBezTo>
                  <a:cubicBezTo>
                    <a:pt x="106" y="87"/>
                    <a:pt x="114" y="75"/>
                    <a:pt x="114" y="55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88" y="87"/>
                  </a:moveTo>
                  <a:cubicBezTo>
                    <a:pt x="84" y="93"/>
                    <a:pt x="80" y="99"/>
                    <a:pt x="80" y="107"/>
                  </a:cubicBezTo>
                  <a:cubicBezTo>
                    <a:pt x="80" y="111"/>
                    <a:pt x="77" y="113"/>
                    <a:pt x="75" y="115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37" y="113"/>
                    <a:pt x="34" y="111"/>
                    <a:pt x="34" y="107"/>
                  </a:cubicBezTo>
                  <a:cubicBezTo>
                    <a:pt x="34" y="99"/>
                    <a:pt x="30" y="93"/>
                    <a:pt x="26" y="87"/>
                  </a:cubicBezTo>
                  <a:cubicBezTo>
                    <a:pt x="20" y="79"/>
                    <a:pt x="14" y="71"/>
                    <a:pt x="14" y="55"/>
                  </a:cubicBezTo>
                  <a:cubicBezTo>
                    <a:pt x="14" y="33"/>
                    <a:pt x="33" y="14"/>
                    <a:pt x="57" y="14"/>
                  </a:cubicBezTo>
                  <a:cubicBezTo>
                    <a:pt x="81" y="14"/>
                    <a:pt x="100" y="33"/>
                    <a:pt x="100" y="55"/>
                  </a:cubicBezTo>
                  <a:cubicBezTo>
                    <a:pt x="100" y="71"/>
                    <a:pt x="94" y="79"/>
                    <a:pt x="88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083300" y="3068638"/>
              <a:ext cx="30163" cy="68263"/>
            </a:xfrm>
            <a:custGeom>
              <a:avLst/>
              <a:gdLst>
                <a:gd name="T0" fmla="*/ 4 w 8"/>
                <a:gd name="T1" fmla="*/ 18 h 18"/>
                <a:gd name="T2" fmla="*/ 8 w 8"/>
                <a:gd name="T3" fmla="*/ 14 h 18"/>
                <a:gd name="T4" fmla="*/ 8 w 8"/>
                <a:gd name="T5" fmla="*/ 4 h 18"/>
                <a:gd name="T6" fmla="*/ 4 w 8"/>
                <a:gd name="T7" fmla="*/ 0 h 18"/>
                <a:gd name="T8" fmla="*/ 0 w 8"/>
                <a:gd name="T9" fmla="*/ 4 h 18"/>
                <a:gd name="T10" fmla="*/ 0 w 8"/>
                <a:gd name="T11" fmla="*/ 14 h 18"/>
                <a:gd name="T12" fmla="*/ 4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6" y="18"/>
                    <a:pt x="8" y="16"/>
                    <a:pt x="8" y="1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926138" y="3106738"/>
              <a:ext cx="53975" cy="68263"/>
            </a:xfrm>
            <a:custGeom>
              <a:avLst/>
              <a:gdLst>
                <a:gd name="T0" fmla="*/ 7 w 14"/>
                <a:gd name="T1" fmla="*/ 16 h 18"/>
                <a:gd name="T2" fmla="*/ 10 w 14"/>
                <a:gd name="T3" fmla="*/ 18 h 18"/>
                <a:gd name="T4" fmla="*/ 12 w 14"/>
                <a:gd name="T5" fmla="*/ 17 h 18"/>
                <a:gd name="T6" fmla="*/ 13 w 14"/>
                <a:gd name="T7" fmla="*/ 12 h 18"/>
                <a:gd name="T8" fmla="*/ 7 w 14"/>
                <a:gd name="T9" fmla="*/ 3 h 18"/>
                <a:gd name="T10" fmla="*/ 2 w 14"/>
                <a:gd name="T11" fmla="*/ 1 h 18"/>
                <a:gd name="T12" fmla="*/ 1 w 14"/>
                <a:gd name="T13" fmla="*/ 6 h 18"/>
                <a:gd name="T14" fmla="*/ 7 w 14"/>
                <a:gd name="T1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7" y="16"/>
                  </a:moveTo>
                  <a:cubicBezTo>
                    <a:pt x="7" y="17"/>
                    <a:pt x="8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3" y="16"/>
                    <a:pt x="14" y="14"/>
                    <a:pt x="13" y="1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0" y="5"/>
                    <a:pt x="1" y="6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5811838" y="3221038"/>
              <a:ext cx="68263" cy="49213"/>
            </a:xfrm>
            <a:custGeom>
              <a:avLst/>
              <a:gdLst>
                <a:gd name="T0" fmla="*/ 16 w 18"/>
                <a:gd name="T1" fmla="*/ 7 h 13"/>
                <a:gd name="T2" fmla="*/ 6 w 18"/>
                <a:gd name="T3" fmla="*/ 1 h 13"/>
                <a:gd name="T4" fmla="*/ 1 w 18"/>
                <a:gd name="T5" fmla="*/ 3 h 13"/>
                <a:gd name="T6" fmla="*/ 3 w 18"/>
                <a:gd name="T7" fmla="*/ 7 h 13"/>
                <a:gd name="T8" fmla="*/ 12 w 18"/>
                <a:gd name="T9" fmla="*/ 13 h 13"/>
                <a:gd name="T10" fmla="*/ 14 w 18"/>
                <a:gd name="T11" fmla="*/ 13 h 13"/>
                <a:gd name="T12" fmla="*/ 17 w 18"/>
                <a:gd name="T13" fmla="*/ 12 h 13"/>
                <a:gd name="T14" fmla="*/ 16 w 18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16" y="7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5" y="13"/>
                    <a:pt x="16" y="13"/>
                    <a:pt x="17" y="12"/>
                  </a:cubicBezTo>
                  <a:cubicBezTo>
                    <a:pt x="18" y="10"/>
                    <a:pt x="17" y="8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5772150" y="3378201"/>
              <a:ext cx="69850" cy="30163"/>
            </a:xfrm>
            <a:custGeom>
              <a:avLst/>
              <a:gdLst>
                <a:gd name="T0" fmla="*/ 18 w 18"/>
                <a:gd name="T1" fmla="*/ 4 h 8"/>
                <a:gd name="T2" fmla="*/ 14 w 18"/>
                <a:gd name="T3" fmla="*/ 0 h 8"/>
                <a:gd name="T4" fmla="*/ 4 w 18"/>
                <a:gd name="T5" fmla="*/ 0 h 8"/>
                <a:gd name="T6" fmla="*/ 0 w 18"/>
                <a:gd name="T7" fmla="*/ 4 h 8"/>
                <a:gd name="T8" fmla="*/ 4 w 18"/>
                <a:gd name="T9" fmla="*/ 8 h 8"/>
                <a:gd name="T10" fmla="*/ 14 w 18"/>
                <a:gd name="T11" fmla="*/ 8 h 8"/>
                <a:gd name="T12" fmla="*/ 18 w 1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8" y="4"/>
                  </a:moveTo>
                  <a:cubicBezTo>
                    <a:pt x="18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811838" y="3511551"/>
              <a:ext cx="68263" cy="49213"/>
            </a:xfrm>
            <a:custGeom>
              <a:avLst/>
              <a:gdLst>
                <a:gd name="T0" fmla="*/ 12 w 18"/>
                <a:gd name="T1" fmla="*/ 1 h 13"/>
                <a:gd name="T2" fmla="*/ 3 w 18"/>
                <a:gd name="T3" fmla="*/ 7 h 13"/>
                <a:gd name="T4" fmla="*/ 1 w 18"/>
                <a:gd name="T5" fmla="*/ 12 h 13"/>
                <a:gd name="T6" fmla="*/ 5 w 18"/>
                <a:gd name="T7" fmla="*/ 13 h 13"/>
                <a:gd name="T8" fmla="*/ 6 w 18"/>
                <a:gd name="T9" fmla="*/ 13 h 13"/>
                <a:gd name="T10" fmla="*/ 16 w 18"/>
                <a:gd name="T11" fmla="*/ 7 h 13"/>
                <a:gd name="T12" fmla="*/ 17 w 18"/>
                <a:gd name="T13" fmla="*/ 2 h 13"/>
                <a:gd name="T14" fmla="*/ 12 w 18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12" y="1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0"/>
                    <a:pt x="1" y="12"/>
                  </a:cubicBezTo>
                  <a:cubicBezTo>
                    <a:pt x="2" y="13"/>
                    <a:pt x="3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8" y="4"/>
                    <a:pt x="17" y="2"/>
                  </a:cubicBezTo>
                  <a:cubicBezTo>
                    <a:pt x="16" y="1"/>
                    <a:pt x="14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316663" y="3511551"/>
              <a:ext cx="68263" cy="49213"/>
            </a:xfrm>
            <a:custGeom>
              <a:avLst/>
              <a:gdLst>
                <a:gd name="T0" fmla="*/ 15 w 18"/>
                <a:gd name="T1" fmla="*/ 7 h 13"/>
                <a:gd name="T2" fmla="*/ 6 w 18"/>
                <a:gd name="T3" fmla="*/ 1 h 13"/>
                <a:gd name="T4" fmla="*/ 1 w 18"/>
                <a:gd name="T5" fmla="*/ 2 h 13"/>
                <a:gd name="T6" fmla="*/ 2 w 18"/>
                <a:gd name="T7" fmla="*/ 7 h 13"/>
                <a:gd name="T8" fmla="*/ 12 w 18"/>
                <a:gd name="T9" fmla="*/ 13 h 13"/>
                <a:gd name="T10" fmla="*/ 13 w 18"/>
                <a:gd name="T11" fmla="*/ 13 h 13"/>
                <a:gd name="T12" fmla="*/ 17 w 18"/>
                <a:gd name="T13" fmla="*/ 12 h 13"/>
                <a:gd name="T14" fmla="*/ 15 w 18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15" y="7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5" y="13"/>
                    <a:pt x="16" y="13"/>
                    <a:pt x="17" y="12"/>
                  </a:cubicBezTo>
                  <a:cubicBezTo>
                    <a:pt x="18" y="10"/>
                    <a:pt x="17" y="8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6354763" y="3378201"/>
              <a:ext cx="68263" cy="30163"/>
            </a:xfrm>
            <a:custGeom>
              <a:avLst/>
              <a:gdLst>
                <a:gd name="T0" fmla="*/ 14 w 18"/>
                <a:gd name="T1" fmla="*/ 0 h 8"/>
                <a:gd name="T2" fmla="*/ 4 w 18"/>
                <a:gd name="T3" fmla="*/ 0 h 8"/>
                <a:gd name="T4" fmla="*/ 4 w 18"/>
                <a:gd name="T5" fmla="*/ 0 h 8"/>
                <a:gd name="T6" fmla="*/ 0 w 18"/>
                <a:gd name="T7" fmla="*/ 4 h 8"/>
                <a:gd name="T8" fmla="*/ 4 w 18"/>
                <a:gd name="T9" fmla="*/ 8 h 8"/>
                <a:gd name="T10" fmla="*/ 14 w 18"/>
                <a:gd name="T11" fmla="*/ 8 h 8"/>
                <a:gd name="T12" fmla="*/ 14 w 18"/>
                <a:gd name="T13" fmla="*/ 8 h 8"/>
                <a:gd name="T14" fmla="*/ 18 w 18"/>
                <a:gd name="T15" fmla="*/ 4 h 8"/>
                <a:gd name="T16" fmla="*/ 14 w 1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6316663" y="3221038"/>
              <a:ext cx="68263" cy="49213"/>
            </a:xfrm>
            <a:custGeom>
              <a:avLst/>
              <a:gdLst>
                <a:gd name="T0" fmla="*/ 4 w 18"/>
                <a:gd name="T1" fmla="*/ 13 h 13"/>
                <a:gd name="T2" fmla="*/ 6 w 18"/>
                <a:gd name="T3" fmla="*/ 13 h 13"/>
                <a:gd name="T4" fmla="*/ 15 w 18"/>
                <a:gd name="T5" fmla="*/ 7 h 13"/>
                <a:gd name="T6" fmla="*/ 17 w 18"/>
                <a:gd name="T7" fmla="*/ 3 h 13"/>
                <a:gd name="T8" fmla="*/ 12 w 18"/>
                <a:gd name="T9" fmla="*/ 1 h 13"/>
                <a:gd name="T10" fmla="*/ 2 w 18"/>
                <a:gd name="T11" fmla="*/ 7 h 13"/>
                <a:gd name="T12" fmla="*/ 1 w 18"/>
                <a:gd name="T13" fmla="*/ 12 h 13"/>
                <a:gd name="T14" fmla="*/ 4 w 1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4" y="13"/>
                  </a:moveTo>
                  <a:cubicBezTo>
                    <a:pt x="5" y="13"/>
                    <a:pt x="5" y="13"/>
                    <a:pt x="6" y="1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8" y="4"/>
                    <a:pt x="17" y="3"/>
                  </a:cubicBezTo>
                  <a:cubicBezTo>
                    <a:pt x="16" y="1"/>
                    <a:pt x="13" y="0"/>
                    <a:pt x="1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216650" y="3106738"/>
              <a:ext cx="53975" cy="68263"/>
            </a:xfrm>
            <a:custGeom>
              <a:avLst/>
              <a:gdLst>
                <a:gd name="T0" fmla="*/ 2 w 14"/>
                <a:gd name="T1" fmla="*/ 17 h 18"/>
                <a:gd name="T2" fmla="*/ 4 w 14"/>
                <a:gd name="T3" fmla="*/ 18 h 18"/>
                <a:gd name="T4" fmla="*/ 7 w 14"/>
                <a:gd name="T5" fmla="*/ 16 h 18"/>
                <a:gd name="T6" fmla="*/ 13 w 14"/>
                <a:gd name="T7" fmla="*/ 6 h 18"/>
                <a:gd name="T8" fmla="*/ 12 w 14"/>
                <a:gd name="T9" fmla="*/ 1 h 18"/>
                <a:gd name="T10" fmla="*/ 7 w 14"/>
                <a:gd name="T11" fmla="*/ 3 h 18"/>
                <a:gd name="T12" fmla="*/ 1 w 14"/>
                <a:gd name="T13" fmla="*/ 12 h 18"/>
                <a:gd name="T14" fmla="*/ 2 w 14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2" y="17"/>
                  </a:moveTo>
                  <a:cubicBezTo>
                    <a:pt x="3" y="17"/>
                    <a:pt x="4" y="18"/>
                    <a:pt x="4" y="18"/>
                  </a:cubicBezTo>
                  <a:cubicBezTo>
                    <a:pt x="6" y="18"/>
                    <a:pt x="7" y="17"/>
                    <a:pt x="7" y="1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3" y="2"/>
                    <a:pt x="12" y="1"/>
                  </a:cubicBezTo>
                  <a:cubicBezTo>
                    <a:pt x="10" y="0"/>
                    <a:pt x="8" y="1"/>
                    <a:pt x="7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1" y="16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6064250" y="3278188"/>
              <a:ext cx="68263" cy="214313"/>
            </a:xfrm>
            <a:custGeom>
              <a:avLst/>
              <a:gdLst>
                <a:gd name="T0" fmla="*/ 4 w 18"/>
                <a:gd name="T1" fmla="*/ 52 h 56"/>
                <a:gd name="T2" fmla="*/ 9 w 18"/>
                <a:gd name="T3" fmla="*/ 56 h 56"/>
                <a:gd name="T4" fmla="*/ 14 w 18"/>
                <a:gd name="T5" fmla="*/ 52 h 56"/>
                <a:gd name="T6" fmla="*/ 17 w 18"/>
                <a:gd name="T7" fmla="*/ 26 h 56"/>
                <a:gd name="T8" fmla="*/ 18 w 18"/>
                <a:gd name="T9" fmla="*/ 21 h 56"/>
                <a:gd name="T10" fmla="*/ 18 w 18"/>
                <a:gd name="T11" fmla="*/ 8 h 56"/>
                <a:gd name="T12" fmla="*/ 9 w 18"/>
                <a:gd name="T13" fmla="*/ 0 h 56"/>
                <a:gd name="T14" fmla="*/ 0 w 18"/>
                <a:gd name="T15" fmla="*/ 8 h 56"/>
                <a:gd name="T16" fmla="*/ 0 w 18"/>
                <a:gd name="T17" fmla="*/ 21 h 56"/>
                <a:gd name="T18" fmla="*/ 1 w 18"/>
                <a:gd name="T19" fmla="*/ 26 h 56"/>
                <a:gd name="T20" fmla="*/ 4 w 18"/>
                <a:gd name="T21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6">
                  <a:moveTo>
                    <a:pt x="4" y="52"/>
                  </a:moveTo>
                  <a:cubicBezTo>
                    <a:pt x="5" y="55"/>
                    <a:pt x="6" y="56"/>
                    <a:pt x="9" y="56"/>
                  </a:cubicBezTo>
                  <a:cubicBezTo>
                    <a:pt x="12" y="56"/>
                    <a:pt x="13" y="55"/>
                    <a:pt x="14" y="5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4"/>
                    <a:pt x="18" y="23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2"/>
                    <a:pt x="15" y="0"/>
                    <a:pt x="9" y="0"/>
                  </a:cubicBezTo>
                  <a:cubicBezTo>
                    <a:pt x="3" y="0"/>
                    <a:pt x="0" y="2"/>
                    <a:pt x="0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4"/>
                    <a:pt x="1" y="26"/>
                  </a:cubicBezTo>
                  <a:lnTo>
                    <a:pt x="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6064250" y="3517901"/>
              <a:ext cx="68263" cy="69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6814710" y="5346938"/>
            <a:ext cx="291612" cy="209728"/>
            <a:chOff x="1620838" y="211138"/>
            <a:chExt cx="8943975" cy="6432550"/>
          </a:xfrm>
          <a:solidFill>
            <a:schemeClr val="bg1"/>
          </a:solidFill>
        </p:grpSpPr>
        <p:sp>
          <p:nvSpPr>
            <p:cNvPr id="31" name="Freeform 42"/>
            <p:cNvSpPr/>
            <p:nvPr/>
          </p:nvSpPr>
          <p:spPr bwMode="auto">
            <a:xfrm>
              <a:off x="4154488" y="2728913"/>
              <a:ext cx="3894138" cy="1674813"/>
            </a:xfrm>
            <a:custGeom>
              <a:avLst/>
              <a:gdLst>
                <a:gd name="T0" fmla="*/ 516 w 1037"/>
                <a:gd name="T1" fmla="*/ 0 h 446"/>
                <a:gd name="T2" fmla="*/ 0 w 1037"/>
                <a:gd name="T3" fmla="*/ 446 h 446"/>
                <a:gd name="T4" fmla="*/ 151 w 1037"/>
                <a:gd name="T5" fmla="*/ 446 h 446"/>
                <a:gd name="T6" fmla="*/ 516 w 1037"/>
                <a:gd name="T7" fmla="*/ 149 h 446"/>
                <a:gd name="T8" fmla="*/ 843 w 1037"/>
                <a:gd name="T9" fmla="*/ 343 h 446"/>
                <a:gd name="T10" fmla="*/ 739 w 1037"/>
                <a:gd name="T11" fmla="*/ 446 h 446"/>
                <a:gd name="T12" fmla="*/ 814 w 1037"/>
                <a:gd name="T13" fmla="*/ 446 h 446"/>
                <a:gd name="T14" fmla="*/ 881 w 1037"/>
                <a:gd name="T15" fmla="*/ 446 h 446"/>
                <a:gd name="T16" fmla="*/ 1032 w 1037"/>
                <a:gd name="T17" fmla="*/ 446 h 446"/>
                <a:gd name="T18" fmla="*/ 1037 w 1037"/>
                <a:gd name="T19" fmla="*/ 446 h 446"/>
                <a:gd name="T20" fmla="*/ 1037 w 1037"/>
                <a:gd name="T21" fmla="*/ 149 h 446"/>
                <a:gd name="T22" fmla="*/ 951 w 1037"/>
                <a:gd name="T23" fmla="*/ 234 h 446"/>
                <a:gd name="T24" fmla="*/ 516 w 1037"/>
                <a:gd name="T25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7" h="446">
                  <a:moveTo>
                    <a:pt x="516" y="0"/>
                  </a:moveTo>
                  <a:cubicBezTo>
                    <a:pt x="254" y="0"/>
                    <a:pt x="37" y="194"/>
                    <a:pt x="0" y="446"/>
                  </a:cubicBezTo>
                  <a:cubicBezTo>
                    <a:pt x="151" y="446"/>
                    <a:pt x="151" y="446"/>
                    <a:pt x="151" y="446"/>
                  </a:cubicBezTo>
                  <a:cubicBezTo>
                    <a:pt x="186" y="277"/>
                    <a:pt x="336" y="149"/>
                    <a:pt x="516" y="149"/>
                  </a:cubicBezTo>
                  <a:cubicBezTo>
                    <a:pt x="657" y="149"/>
                    <a:pt x="780" y="227"/>
                    <a:pt x="843" y="343"/>
                  </a:cubicBezTo>
                  <a:cubicBezTo>
                    <a:pt x="739" y="446"/>
                    <a:pt x="739" y="446"/>
                    <a:pt x="739" y="446"/>
                  </a:cubicBezTo>
                  <a:cubicBezTo>
                    <a:pt x="814" y="446"/>
                    <a:pt x="814" y="446"/>
                    <a:pt x="814" y="446"/>
                  </a:cubicBezTo>
                  <a:cubicBezTo>
                    <a:pt x="881" y="446"/>
                    <a:pt x="881" y="446"/>
                    <a:pt x="881" y="446"/>
                  </a:cubicBezTo>
                  <a:cubicBezTo>
                    <a:pt x="1032" y="446"/>
                    <a:pt x="1032" y="446"/>
                    <a:pt x="1032" y="446"/>
                  </a:cubicBezTo>
                  <a:cubicBezTo>
                    <a:pt x="1037" y="446"/>
                    <a:pt x="1037" y="446"/>
                    <a:pt x="1037" y="446"/>
                  </a:cubicBezTo>
                  <a:cubicBezTo>
                    <a:pt x="1037" y="149"/>
                    <a:pt x="1037" y="149"/>
                    <a:pt x="1037" y="149"/>
                  </a:cubicBezTo>
                  <a:cubicBezTo>
                    <a:pt x="951" y="234"/>
                    <a:pt x="951" y="234"/>
                    <a:pt x="951" y="234"/>
                  </a:cubicBezTo>
                  <a:cubicBezTo>
                    <a:pt x="858" y="93"/>
                    <a:pt x="698" y="0"/>
                    <a:pt x="5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4135438" y="4964113"/>
              <a:ext cx="3894138" cy="1679575"/>
            </a:xfrm>
            <a:custGeom>
              <a:avLst/>
              <a:gdLst>
                <a:gd name="T0" fmla="*/ 521 w 1037"/>
                <a:gd name="T1" fmla="*/ 298 h 447"/>
                <a:gd name="T2" fmla="*/ 194 w 1037"/>
                <a:gd name="T3" fmla="*/ 104 h 447"/>
                <a:gd name="T4" fmla="*/ 298 w 1037"/>
                <a:gd name="T5" fmla="*/ 0 h 447"/>
                <a:gd name="T6" fmla="*/ 156 w 1037"/>
                <a:gd name="T7" fmla="*/ 0 h 447"/>
                <a:gd name="T8" fmla="*/ 5 w 1037"/>
                <a:gd name="T9" fmla="*/ 0 h 447"/>
                <a:gd name="T10" fmla="*/ 0 w 1037"/>
                <a:gd name="T11" fmla="*/ 0 h 447"/>
                <a:gd name="T12" fmla="*/ 0 w 1037"/>
                <a:gd name="T13" fmla="*/ 75 h 447"/>
                <a:gd name="T14" fmla="*/ 0 w 1037"/>
                <a:gd name="T15" fmla="*/ 223 h 447"/>
                <a:gd name="T16" fmla="*/ 0 w 1037"/>
                <a:gd name="T17" fmla="*/ 298 h 447"/>
                <a:gd name="T18" fmla="*/ 86 w 1037"/>
                <a:gd name="T19" fmla="*/ 212 h 447"/>
                <a:gd name="T20" fmla="*/ 521 w 1037"/>
                <a:gd name="T21" fmla="*/ 447 h 447"/>
                <a:gd name="T22" fmla="*/ 1037 w 1037"/>
                <a:gd name="T23" fmla="*/ 0 h 447"/>
                <a:gd name="T24" fmla="*/ 886 w 1037"/>
                <a:gd name="T25" fmla="*/ 0 h 447"/>
                <a:gd name="T26" fmla="*/ 521 w 1037"/>
                <a:gd name="T27" fmla="*/ 2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7" h="447">
                  <a:moveTo>
                    <a:pt x="521" y="298"/>
                  </a:moveTo>
                  <a:cubicBezTo>
                    <a:pt x="380" y="298"/>
                    <a:pt x="257" y="219"/>
                    <a:pt x="194" y="104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86" y="212"/>
                    <a:pt x="86" y="212"/>
                    <a:pt x="86" y="212"/>
                  </a:cubicBezTo>
                  <a:cubicBezTo>
                    <a:pt x="179" y="353"/>
                    <a:pt x="339" y="447"/>
                    <a:pt x="521" y="447"/>
                  </a:cubicBezTo>
                  <a:cubicBezTo>
                    <a:pt x="783" y="447"/>
                    <a:pt x="1000" y="253"/>
                    <a:pt x="1037" y="0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51" y="170"/>
                    <a:pt x="701" y="298"/>
                    <a:pt x="52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1620838" y="211138"/>
              <a:ext cx="8943975" cy="5591175"/>
            </a:xfrm>
            <a:custGeom>
              <a:avLst/>
              <a:gdLst>
                <a:gd name="T0" fmla="*/ 2053 w 2382"/>
                <a:gd name="T1" fmla="*/ 611 h 1488"/>
                <a:gd name="T2" fmla="*/ 1600 w 2382"/>
                <a:gd name="T3" fmla="*/ 298 h 1488"/>
                <a:gd name="T4" fmla="*/ 1463 w 2382"/>
                <a:gd name="T5" fmla="*/ 318 h 1488"/>
                <a:gd name="T6" fmla="*/ 893 w 2382"/>
                <a:gd name="T7" fmla="*/ 0 h 1488"/>
                <a:gd name="T8" fmla="*/ 224 w 2382"/>
                <a:gd name="T9" fmla="*/ 655 h 1488"/>
                <a:gd name="T10" fmla="*/ 0 w 2382"/>
                <a:gd name="T11" fmla="*/ 1042 h 1488"/>
                <a:gd name="T12" fmla="*/ 447 w 2382"/>
                <a:gd name="T13" fmla="*/ 1488 h 1488"/>
                <a:gd name="T14" fmla="*/ 521 w 2382"/>
                <a:gd name="T15" fmla="*/ 1488 h 1488"/>
                <a:gd name="T16" fmla="*/ 521 w 2382"/>
                <a:gd name="T17" fmla="*/ 1340 h 1488"/>
                <a:gd name="T18" fmla="*/ 447 w 2382"/>
                <a:gd name="T19" fmla="*/ 1340 h 1488"/>
                <a:gd name="T20" fmla="*/ 149 w 2382"/>
                <a:gd name="T21" fmla="*/ 1042 h 1488"/>
                <a:gd name="T22" fmla="*/ 379 w 2382"/>
                <a:gd name="T23" fmla="*/ 752 h 1488"/>
                <a:gd name="T24" fmla="*/ 372 w 2382"/>
                <a:gd name="T25" fmla="*/ 670 h 1488"/>
                <a:gd name="T26" fmla="*/ 893 w 2382"/>
                <a:gd name="T27" fmla="*/ 149 h 1488"/>
                <a:gd name="T28" fmla="*/ 1392 w 2382"/>
                <a:gd name="T29" fmla="*/ 519 h 1488"/>
                <a:gd name="T30" fmla="*/ 1600 w 2382"/>
                <a:gd name="T31" fmla="*/ 447 h 1488"/>
                <a:gd name="T32" fmla="*/ 1933 w 2382"/>
                <a:gd name="T33" fmla="*/ 744 h 1488"/>
                <a:gd name="T34" fmla="*/ 1935 w 2382"/>
                <a:gd name="T35" fmla="*/ 744 h 1488"/>
                <a:gd name="T36" fmla="*/ 2233 w 2382"/>
                <a:gd name="T37" fmla="*/ 1042 h 1488"/>
                <a:gd name="T38" fmla="*/ 1935 w 2382"/>
                <a:gd name="T39" fmla="*/ 1340 h 1488"/>
                <a:gd name="T40" fmla="*/ 1844 w 2382"/>
                <a:gd name="T41" fmla="*/ 1340 h 1488"/>
                <a:gd name="T42" fmla="*/ 1791 w 2382"/>
                <a:gd name="T43" fmla="*/ 1488 h 1488"/>
                <a:gd name="T44" fmla="*/ 1935 w 2382"/>
                <a:gd name="T45" fmla="*/ 1488 h 1488"/>
                <a:gd name="T46" fmla="*/ 2382 w 2382"/>
                <a:gd name="T47" fmla="*/ 1042 h 1488"/>
                <a:gd name="T48" fmla="*/ 2053 w 2382"/>
                <a:gd name="T49" fmla="*/ 611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2" h="1488">
                  <a:moveTo>
                    <a:pt x="2053" y="611"/>
                  </a:moveTo>
                  <a:cubicBezTo>
                    <a:pt x="1984" y="428"/>
                    <a:pt x="1807" y="298"/>
                    <a:pt x="1600" y="298"/>
                  </a:cubicBezTo>
                  <a:cubicBezTo>
                    <a:pt x="1553" y="298"/>
                    <a:pt x="1507" y="305"/>
                    <a:pt x="1463" y="318"/>
                  </a:cubicBezTo>
                  <a:cubicBezTo>
                    <a:pt x="1345" y="127"/>
                    <a:pt x="1134" y="0"/>
                    <a:pt x="893" y="0"/>
                  </a:cubicBezTo>
                  <a:cubicBezTo>
                    <a:pt x="528" y="0"/>
                    <a:pt x="232" y="292"/>
                    <a:pt x="224" y="655"/>
                  </a:cubicBezTo>
                  <a:cubicBezTo>
                    <a:pt x="90" y="733"/>
                    <a:pt x="0" y="877"/>
                    <a:pt x="0" y="1042"/>
                  </a:cubicBezTo>
                  <a:cubicBezTo>
                    <a:pt x="0" y="1288"/>
                    <a:pt x="200" y="1488"/>
                    <a:pt x="447" y="1488"/>
                  </a:cubicBezTo>
                  <a:cubicBezTo>
                    <a:pt x="521" y="1488"/>
                    <a:pt x="521" y="1488"/>
                    <a:pt x="521" y="1488"/>
                  </a:cubicBezTo>
                  <a:cubicBezTo>
                    <a:pt x="521" y="1340"/>
                    <a:pt x="521" y="1340"/>
                    <a:pt x="521" y="1340"/>
                  </a:cubicBezTo>
                  <a:cubicBezTo>
                    <a:pt x="447" y="1340"/>
                    <a:pt x="447" y="1340"/>
                    <a:pt x="447" y="1340"/>
                  </a:cubicBezTo>
                  <a:cubicBezTo>
                    <a:pt x="283" y="1340"/>
                    <a:pt x="149" y="1206"/>
                    <a:pt x="149" y="1042"/>
                  </a:cubicBezTo>
                  <a:cubicBezTo>
                    <a:pt x="149" y="901"/>
                    <a:pt x="247" y="783"/>
                    <a:pt x="379" y="752"/>
                  </a:cubicBezTo>
                  <a:cubicBezTo>
                    <a:pt x="375" y="725"/>
                    <a:pt x="372" y="698"/>
                    <a:pt x="372" y="670"/>
                  </a:cubicBezTo>
                  <a:cubicBezTo>
                    <a:pt x="372" y="382"/>
                    <a:pt x="606" y="149"/>
                    <a:pt x="893" y="149"/>
                  </a:cubicBezTo>
                  <a:cubicBezTo>
                    <a:pt x="1129" y="149"/>
                    <a:pt x="1327" y="305"/>
                    <a:pt x="1392" y="519"/>
                  </a:cubicBezTo>
                  <a:cubicBezTo>
                    <a:pt x="1449" y="474"/>
                    <a:pt x="1521" y="447"/>
                    <a:pt x="1600" y="447"/>
                  </a:cubicBezTo>
                  <a:cubicBezTo>
                    <a:pt x="1773" y="447"/>
                    <a:pt x="1915" y="577"/>
                    <a:pt x="1933" y="744"/>
                  </a:cubicBezTo>
                  <a:cubicBezTo>
                    <a:pt x="1935" y="744"/>
                    <a:pt x="1935" y="744"/>
                    <a:pt x="1935" y="744"/>
                  </a:cubicBezTo>
                  <a:cubicBezTo>
                    <a:pt x="2099" y="744"/>
                    <a:pt x="2233" y="878"/>
                    <a:pt x="2233" y="1042"/>
                  </a:cubicBezTo>
                  <a:cubicBezTo>
                    <a:pt x="2233" y="1206"/>
                    <a:pt x="2100" y="1340"/>
                    <a:pt x="1935" y="1340"/>
                  </a:cubicBezTo>
                  <a:cubicBezTo>
                    <a:pt x="1844" y="1340"/>
                    <a:pt x="1844" y="1340"/>
                    <a:pt x="1844" y="1340"/>
                  </a:cubicBezTo>
                  <a:cubicBezTo>
                    <a:pt x="1832" y="1392"/>
                    <a:pt x="1814" y="1442"/>
                    <a:pt x="1791" y="1488"/>
                  </a:cubicBezTo>
                  <a:cubicBezTo>
                    <a:pt x="1935" y="1488"/>
                    <a:pt x="1935" y="1488"/>
                    <a:pt x="1935" y="1488"/>
                  </a:cubicBezTo>
                  <a:cubicBezTo>
                    <a:pt x="2182" y="1488"/>
                    <a:pt x="2382" y="1288"/>
                    <a:pt x="2382" y="1042"/>
                  </a:cubicBezTo>
                  <a:cubicBezTo>
                    <a:pt x="2382" y="836"/>
                    <a:pt x="2242" y="663"/>
                    <a:pt x="2053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450905" y="6046834"/>
            <a:ext cx="521896" cy="521896"/>
          </a:xfrm>
          <a:prstGeom prst="ellipse">
            <a:avLst/>
          </a:prstGeom>
          <a:solidFill>
            <a:srgbClr val="C2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 Light" panose="020B0502040204020203" charset="-122"/>
            </a:endParaRPr>
          </a:p>
        </p:txBody>
      </p:sp>
      <p:sp>
        <p:nvSpPr>
          <p:cNvPr id="38" name="KSO_Shape"/>
          <p:cNvSpPr>
            <a:spLocks noChangeAspect="1"/>
          </p:cNvSpPr>
          <p:nvPr/>
        </p:nvSpPr>
        <p:spPr>
          <a:xfrm>
            <a:off x="1215833" y="2371000"/>
            <a:ext cx="246021" cy="229209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Freeform 7"/>
          <p:cNvSpPr/>
          <p:nvPr/>
        </p:nvSpPr>
        <p:spPr bwMode="auto">
          <a:xfrm>
            <a:off x="1198330" y="3385705"/>
            <a:ext cx="265296" cy="181518"/>
          </a:xfrm>
          <a:custGeom>
            <a:avLst/>
            <a:gdLst>
              <a:gd name="T0" fmla="*/ 58 w 64"/>
              <a:gd name="T1" fmla="*/ 24 h 44"/>
              <a:gd name="T2" fmla="*/ 60 w 64"/>
              <a:gd name="T3" fmla="*/ 16 h 44"/>
              <a:gd name="T4" fmla="*/ 44 w 64"/>
              <a:gd name="T5" fmla="*/ 0 h 44"/>
              <a:gd name="T6" fmla="*/ 29 w 64"/>
              <a:gd name="T7" fmla="*/ 12 h 44"/>
              <a:gd name="T8" fmla="*/ 20 w 64"/>
              <a:gd name="T9" fmla="*/ 8 h 44"/>
              <a:gd name="T10" fmla="*/ 8 w 64"/>
              <a:gd name="T11" fmla="*/ 20 h 44"/>
              <a:gd name="T12" fmla="*/ 9 w 64"/>
              <a:gd name="T13" fmla="*/ 24 h 44"/>
              <a:gd name="T14" fmla="*/ 8 w 64"/>
              <a:gd name="T15" fmla="*/ 24 h 44"/>
              <a:gd name="T16" fmla="*/ 0 w 64"/>
              <a:gd name="T17" fmla="*/ 34 h 44"/>
              <a:gd name="T18" fmla="*/ 8 w 64"/>
              <a:gd name="T19" fmla="*/ 44 h 44"/>
              <a:gd name="T20" fmla="*/ 56 w 64"/>
              <a:gd name="T21" fmla="*/ 44 h 44"/>
              <a:gd name="T22" fmla="*/ 64 w 64"/>
              <a:gd name="T23" fmla="*/ 34 h 44"/>
              <a:gd name="T24" fmla="*/ 58 w 64"/>
              <a:gd name="T25" fmla="*/ 2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44">
                <a:moveTo>
                  <a:pt x="58" y="24"/>
                </a:moveTo>
                <a:cubicBezTo>
                  <a:pt x="59" y="22"/>
                  <a:pt x="60" y="19"/>
                  <a:pt x="60" y="16"/>
                </a:cubicBezTo>
                <a:cubicBezTo>
                  <a:pt x="60" y="7"/>
                  <a:pt x="53" y="0"/>
                  <a:pt x="44" y="0"/>
                </a:cubicBezTo>
                <a:cubicBezTo>
                  <a:pt x="37" y="0"/>
                  <a:pt x="31" y="5"/>
                  <a:pt x="29" y="12"/>
                </a:cubicBezTo>
                <a:cubicBezTo>
                  <a:pt x="26" y="9"/>
                  <a:pt x="23" y="8"/>
                  <a:pt x="20" y="8"/>
                </a:cubicBezTo>
                <a:cubicBezTo>
                  <a:pt x="13" y="8"/>
                  <a:pt x="8" y="13"/>
                  <a:pt x="8" y="20"/>
                </a:cubicBezTo>
                <a:cubicBezTo>
                  <a:pt x="8" y="21"/>
                  <a:pt x="8" y="23"/>
                  <a:pt x="9" y="24"/>
                </a:cubicBezTo>
                <a:cubicBezTo>
                  <a:pt x="9" y="24"/>
                  <a:pt x="8" y="24"/>
                  <a:pt x="8" y="24"/>
                </a:cubicBezTo>
                <a:cubicBezTo>
                  <a:pt x="4" y="24"/>
                  <a:pt x="0" y="30"/>
                  <a:pt x="0" y="34"/>
                </a:cubicBezTo>
                <a:cubicBezTo>
                  <a:pt x="0" y="38"/>
                  <a:pt x="4" y="44"/>
                  <a:pt x="8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60" y="44"/>
                  <a:pt x="64" y="38"/>
                  <a:pt x="64" y="34"/>
                </a:cubicBezTo>
                <a:cubicBezTo>
                  <a:pt x="64" y="30"/>
                  <a:pt x="61" y="25"/>
                  <a:pt x="58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Freeform 190"/>
          <p:cNvSpPr>
            <a:spLocks noEditPoints="1"/>
          </p:cNvSpPr>
          <p:nvPr/>
        </p:nvSpPr>
        <p:spPr bwMode="auto">
          <a:xfrm>
            <a:off x="590497" y="6184701"/>
            <a:ext cx="247792" cy="246163"/>
          </a:xfrm>
          <a:custGeom>
            <a:avLst/>
            <a:gdLst>
              <a:gd name="T0" fmla="*/ 25 w 64"/>
              <a:gd name="T1" fmla="*/ 51 h 64"/>
              <a:gd name="T2" fmla="*/ 22 w 64"/>
              <a:gd name="T3" fmla="*/ 48 h 64"/>
              <a:gd name="T4" fmla="*/ 21 w 64"/>
              <a:gd name="T5" fmla="*/ 41 h 64"/>
              <a:gd name="T6" fmla="*/ 21 w 64"/>
              <a:gd name="T7" fmla="*/ 29 h 64"/>
              <a:gd name="T8" fmla="*/ 38 w 64"/>
              <a:gd name="T9" fmla="*/ 29 h 64"/>
              <a:gd name="T10" fmla="*/ 38 w 64"/>
              <a:gd name="T11" fmla="*/ 17 h 64"/>
              <a:gd name="T12" fmla="*/ 21 w 64"/>
              <a:gd name="T13" fmla="*/ 17 h 64"/>
              <a:gd name="T14" fmla="*/ 21 w 64"/>
              <a:gd name="T15" fmla="*/ 0 h 64"/>
              <a:gd name="T16" fmla="*/ 14 w 64"/>
              <a:gd name="T17" fmla="*/ 0 h 64"/>
              <a:gd name="T18" fmla="*/ 12 w 64"/>
              <a:gd name="T19" fmla="*/ 7 h 64"/>
              <a:gd name="T20" fmla="*/ 7 w 64"/>
              <a:gd name="T21" fmla="*/ 14 h 64"/>
              <a:gd name="T22" fmla="*/ 0 w 64"/>
              <a:gd name="T23" fmla="*/ 18 h 64"/>
              <a:gd name="T24" fmla="*/ 0 w 64"/>
              <a:gd name="T25" fmla="*/ 29 h 64"/>
              <a:gd name="T26" fmla="*/ 8 w 64"/>
              <a:gd name="T27" fmla="*/ 29 h 64"/>
              <a:gd name="T28" fmla="*/ 8 w 64"/>
              <a:gd name="T29" fmla="*/ 47 h 64"/>
              <a:gd name="T30" fmla="*/ 9 w 64"/>
              <a:gd name="T31" fmla="*/ 54 h 64"/>
              <a:gd name="T32" fmla="*/ 13 w 64"/>
              <a:gd name="T33" fmla="*/ 59 h 64"/>
              <a:gd name="T34" fmla="*/ 18 w 64"/>
              <a:gd name="T35" fmla="*/ 63 h 64"/>
              <a:gd name="T36" fmla="*/ 25 w 64"/>
              <a:gd name="T37" fmla="*/ 64 h 64"/>
              <a:gd name="T38" fmla="*/ 33 w 64"/>
              <a:gd name="T39" fmla="*/ 63 h 64"/>
              <a:gd name="T40" fmla="*/ 42 w 64"/>
              <a:gd name="T41" fmla="*/ 60 h 64"/>
              <a:gd name="T42" fmla="*/ 42 w 64"/>
              <a:gd name="T43" fmla="*/ 49 h 64"/>
              <a:gd name="T44" fmla="*/ 30 w 64"/>
              <a:gd name="T45" fmla="*/ 53 h 64"/>
              <a:gd name="T46" fmla="*/ 25 w 64"/>
              <a:gd name="T47" fmla="*/ 51 h 64"/>
              <a:gd name="T48" fmla="*/ 55 w 64"/>
              <a:gd name="T49" fmla="*/ 47 h 64"/>
              <a:gd name="T50" fmla="*/ 47 w 64"/>
              <a:gd name="T51" fmla="*/ 55 h 64"/>
              <a:gd name="T52" fmla="*/ 55 w 64"/>
              <a:gd name="T53" fmla="*/ 64 h 64"/>
              <a:gd name="T54" fmla="*/ 64 w 64"/>
              <a:gd name="T55" fmla="*/ 55 h 64"/>
              <a:gd name="T56" fmla="*/ 55 w 64"/>
              <a:gd name="T57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" h="64">
                <a:moveTo>
                  <a:pt x="25" y="51"/>
                </a:moveTo>
                <a:cubicBezTo>
                  <a:pt x="24" y="50"/>
                  <a:pt x="23" y="50"/>
                  <a:pt x="22" y="48"/>
                </a:cubicBezTo>
                <a:cubicBezTo>
                  <a:pt x="22" y="47"/>
                  <a:pt x="21" y="45"/>
                  <a:pt x="21" y="41"/>
                </a:cubicBezTo>
                <a:cubicBezTo>
                  <a:pt x="21" y="29"/>
                  <a:pt x="21" y="29"/>
                  <a:pt x="21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17"/>
                  <a:pt x="38" y="17"/>
                  <a:pt x="38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0"/>
                  <a:pt x="21" y="0"/>
                  <a:pt x="2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4"/>
                  <a:pt x="13" y="5"/>
                  <a:pt x="12" y="7"/>
                </a:cubicBezTo>
                <a:cubicBezTo>
                  <a:pt x="11" y="9"/>
                  <a:pt x="9" y="12"/>
                  <a:pt x="7" y="14"/>
                </a:cubicBezTo>
                <a:cubicBezTo>
                  <a:pt x="6" y="16"/>
                  <a:pt x="3" y="17"/>
                  <a:pt x="0" y="18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50"/>
                  <a:pt x="8" y="53"/>
                  <a:pt x="9" y="54"/>
                </a:cubicBezTo>
                <a:cubicBezTo>
                  <a:pt x="10" y="56"/>
                  <a:pt x="11" y="58"/>
                  <a:pt x="13" y="59"/>
                </a:cubicBezTo>
                <a:cubicBezTo>
                  <a:pt x="15" y="61"/>
                  <a:pt x="18" y="63"/>
                  <a:pt x="18" y="63"/>
                </a:cubicBezTo>
                <a:cubicBezTo>
                  <a:pt x="18" y="63"/>
                  <a:pt x="22" y="64"/>
                  <a:pt x="25" y="64"/>
                </a:cubicBezTo>
                <a:cubicBezTo>
                  <a:pt x="28" y="64"/>
                  <a:pt x="30" y="64"/>
                  <a:pt x="33" y="63"/>
                </a:cubicBezTo>
                <a:cubicBezTo>
                  <a:pt x="35" y="62"/>
                  <a:pt x="39" y="61"/>
                  <a:pt x="42" y="60"/>
                </a:cubicBezTo>
                <a:cubicBezTo>
                  <a:pt x="42" y="49"/>
                  <a:pt x="42" y="49"/>
                  <a:pt x="42" y="49"/>
                </a:cubicBezTo>
                <a:cubicBezTo>
                  <a:pt x="38" y="51"/>
                  <a:pt x="34" y="53"/>
                  <a:pt x="30" y="53"/>
                </a:cubicBezTo>
                <a:cubicBezTo>
                  <a:pt x="28" y="53"/>
                  <a:pt x="26" y="52"/>
                  <a:pt x="25" y="51"/>
                </a:cubicBezTo>
                <a:close/>
                <a:moveTo>
                  <a:pt x="55" y="47"/>
                </a:moveTo>
                <a:cubicBezTo>
                  <a:pt x="50" y="47"/>
                  <a:pt x="47" y="51"/>
                  <a:pt x="47" y="55"/>
                </a:cubicBezTo>
                <a:cubicBezTo>
                  <a:pt x="47" y="60"/>
                  <a:pt x="50" y="64"/>
                  <a:pt x="55" y="64"/>
                </a:cubicBezTo>
                <a:cubicBezTo>
                  <a:pt x="60" y="64"/>
                  <a:pt x="64" y="60"/>
                  <a:pt x="64" y="55"/>
                </a:cubicBezTo>
                <a:cubicBezTo>
                  <a:pt x="64" y="51"/>
                  <a:pt x="60" y="47"/>
                  <a:pt x="5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99398" y="1621951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邮递员</a:t>
            </a:r>
          </a:p>
        </p:txBody>
      </p:sp>
      <p:sp>
        <p:nvSpPr>
          <p:cNvPr id="43" name="矩形 42"/>
          <p:cNvSpPr/>
          <p:nvPr/>
        </p:nvSpPr>
        <p:spPr>
          <a:xfrm>
            <a:off x="1726398" y="2830272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破了</a:t>
            </a:r>
          </a:p>
        </p:txBody>
      </p:sp>
      <p:sp>
        <p:nvSpPr>
          <p:cNvPr id="44" name="矩形 43"/>
          <p:cNvSpPr/>
          <p:nvPr/>
        </p:nvSpPr>
        <p:spPr>
          <a:xfrm>
            <a:off x="1677503" y="4092896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刺猬</a:t>
            </a:r>
          </a:p>
        </p:txBody>
      </p:sp>
      <p:sp>
        <p:nvSpPr>
          <p:cNvPr id="45" name="矩形 44"/>
          <p:cNvSpPr/>
          <p:nvPr/>
        </p:nvSpPr>
        <p:spPr>
          <a:xfrm>
            <a:off x="1805138" y="5292020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花籽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2" grpId="0"/>
      <p:bldP spid="43" grpId="0"/>
      <p:bldP spid="44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29920" y="258445"/>
            <a:ext cx="10515600" cy="1325563"/>
          </a:xfrm>
        </p:spPr>
        <p:txBody>
          <a:bodyPr/>
          <a:lstStyle/>
          <a:p>
            <a:r>
              <a:rPr lang="zh-CN" altLang="en-US" sz="6000" dirty="0">
                <a:latin typeface="楷体_GB2312" panose="02010609030101010101" charset="-122"/>
                <a:ea typeface="楷体_GB2312" panose="02010609030101010101" charset="-122"/>
              </a:rPr>
              <a:t>我会读生字</a:t>
            </a:r>
          </a:p>
        </p:txBody>
      </p:sp>
      <p:grpSp>
        <p:nvGrpSpPr>
          <p:cNvPr id="23554" name="组合 25602"/>
          <p:cNvGrpSpPr>
            <a:grpSpLocks noChangeAspect="1"/>
          </p:cNvGrpSpPr>
          <p:nvPr/>
        </p:nvGrpSpPr>
        <p:grpSpPr>
          <a:xfrm>
            <a:off x="3880485" y="2006600"/>
            <a:ext cx="1600200" cy="1600200"/>
            <a:chOff x="0" y="0"/>
            <a:chExt cx="1632" cy="1440"/>
          </a:xfrm>
        </p:grpSpPr>
        <p:sp>
          <p:nvSpPr>
            <p:cNvPr id="23555" name="矩形 25603"/>
            <p:cNvSpPr>
              <a:spLocks noChangeAspect="1"/>
            </p:cNvSpPr>
            <p:nvPr/>
          </p:nvSpPr>
          <p:spPr>
            <a:xfrm>
              <a:off x="0" y="0"/>
              <a:ext cx="1632" cy="14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556" name="直接连接符 25604"/>
            <p:cNvSpPr>
              <a:spLocks noChangeAspect="1"/>
            </p:cNvSpPr>
            <p:nvPr/>
          </p:nvSpPr>
          <p:spPr>
            <a:xfrm>
              <a:off x="0" y="720"/>
              <a:ext cx="1632" cy="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23557" name="直接连接符 25605"/>
            <p:cNvSpPr>
              <a:spLocks noChangeAspect="1"/>
            </p:cNvSpPr>
            <p:nvPr/>
          </p:nvSpPr>
          <p:spPr>
            <a:xfrm>
              <a:off x="816" y="0"/>
              <a:ext cx="0" cy="144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3" name="组合 25602"/>
          <p:cNvGrpSpPr>
            <a:grpSpLocks noChangeAspect="1"/>
          </p:cNvGrpSpPr>
          <p:nvPr/>
        </p:nvGrpSpPr>
        <p:grpSpPr>
          <a:xfrm>
            <a:off x="6280785" y="2006600"/>
            <a:ext cx="1600200" cy="1600200"/>
            <a:chOff x="0" y="0"/>
            <a:chExt cx="1632" cy="1440"/>
          </a:xfrm>
        </p:grpSpPr>
        <p:sp>
          <p:nvSpPr>
            <p:cNvPr id="14" name="矩形 25603"/>
            <p:cNvSpPr>
              <a:spLocks noChangeAspect="1"/>
            </p:cNvSpPr>
            <p:nvPr/>
          </p:nvSpPr>
          <p:spPr>
            <a:xfrm>
              <a:off x="0" y="0"/>
              <a:ext cx="1632" cy="14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直接连接符 25604"/>
            <p:cNvSpPr>
              <a:spLocks noChangeAspect="1"/>
            </p:cNvSpPr>
            <p:nvPr/>
          </p:nvSpPr>
          <p:spPr>
            <a:xfrm>
              <a:off x="0" y="720"/>
              <a:ext cx="1632" cy="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16" name="直接连接符 25605"/>
            <p:cNvSpPr>
              <a:spLocks noChangeAspect="1"/>
            </p:cNvSpPr>
            <p:nvPr/>
          </p:nvSpPr>
          <p:spPr>
            <a:xfrm>
              <a:off x="816" y="0"/>
              <a:ext cx="0" cy="144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17" name="组合 25602"/>
          <p:cNvGrpSpPr>
            <a:grpSpLocks noChangeAspect="1"/>
          </p:cNvGrpSpPr>
          <p:nvPr/>
        </p:nvGrpSpPr>
        <p:grpSpPr>
          <a:xfrm>
            <a:off x="8741410" y="2006600"/>
            <a:ext cx="1600200" cy="1600200"/>
            <a:chOff x="0" y="0"/>
            <a:chExt cx="1632" cy="1440"/>
          </a:xfrm>
        </p:grpSpPr>
        <p:sp>
          <p:nvSpPr>
            <p:cNvPr id="18" name="矩形 25603"/>
            <p:cNvSpPr>
              <a:spLocks noChangeAspect="1"/>
            </p:cNvSpPr>
            <p:nvPr/>
          </p:nvSpPr>
          <p:spPr>
            <a:xfrm>
              <a:off x="0" y="0"/>
              <a:ext cx="1632" cy="14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直接连接符 25604"/>
            <p:cNvSpPr>
              <a:spLocks noChangeAspect="1"/>
            </p:cNvSpPr>
            <p:nvPr/>
          </p:nvSpPr>
          <p:spPr>
            <a:xfrm>
              <a:off x="0" y="720"/>
              <a:ext cx="1632" cy="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20" name="直接连接符 25605"/>
            <p:cNvSpPr>
              <a:spLocks noChangeAspect="1"/>
            </p:cNvSpPr>
            <p:nvPr/>
          </p:nvSpPr>
          <p:spPr>
            <a:xfrm>
              <a:off x="816" y="0"/>
              <a:ext cx="0" cy="144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21" name="组合 25602"/>
          <p:cNvGrpSpPr>
            <a:grpSpLocks noChangeAspect="1"/>
          </p:cNvGrpSpPr>
          <p:nvPr/>
        </p:nvGrpSpPr>
        <p:grpSpPr>
          <a:xfrm>
            <a:off x="1544955" y="2022475"/>
            <a:ext cx="1600200" cy="1600200"/>
            <a:chOff x="0" y="0"/>
            <a:chExt cx="1632" cy="1440"/>
          </a:xfrm>
        </p:grpSpPr>
        <p:sp>
          <p:nvSpPr>
            <p:cNvPr id="22" name="矩形 25603"/>
            <p:cNvSpPr>
              <a:spLocks noChangeAspect="1"/>
            </p:cNvSpPr>
            <p:nvPr/>
          </p:nvSpPr>
          <p:spPr>
            <a:xfrm>
              <a:off x="0" y="0"/>
              <a:ext cx="1632" cy="14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直接连接符 25604"/>
            <p:cNvSpPr>
              <a:spLocks noChangeAspect="1"/>
            </p:cNvSpPr>
            <p:nvPr/>
          </p:nvSpPr>
          <p:spPr>
            <a:xfrm>
              <a:off x="0" y="720"/>
              <a:ext cx="1632" cy="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24" name="直接连接符 25605"/>
            <p:cNvSpPr>
              <a:spLocks noChangeAspect="1"/>
            </p:cNvSpPr>
            <p:nvPr/>
          </p:nvSpPr>
          <p:spPr>
            <a:xfrm>
              <a:off x="816" y="0"/>
              <a:ext cx="0" cy="144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25" name="组合 25602"/>
          <p:cNvGrpSpPr>
            <a:grpSpLocks noChangeAspect="1"/>
          </p:cNvGrpSpPr>
          <p:nvPr/>
        </p:nvGrpSpPr>
        <p:grpSpPr>
          <a:xfrm>
            <a:off x="217170" y="4257040"/>
            <a:ext cx="1600200" cy="1600200"/>
            <a:chOff x="0" y="0"/>
            <a:chExt cx="1632" cy="1440"/>
          </a:xfrm>
        </p:grpSpPr>
        <p:sp>
          <p:nvSpPr>
            <p:cNvPr id="26" name="矩形 25603"/>
            <p:cNvSpPr>
              <a:spLocks noChangeAspect="1"/>
            </p:cNvSpPr>
            <p:nvPr/>
          </p:nvSpPr>
          <p:spPr>
            <a:xfrm>
              <a:off x="0" y="0"/>
              <a:ext cx="1632" cy="14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直接连接符 25604"/>
            <p:cNvSpPr>
              <a:spLocks noChangeAspect="1"/>
            </p:cNvSpPr>
            <p:nvPr/>
          </p:nvSpPr>
          <p:spPr>
            <a:xfrm>
              <a:off x="0" y="720"/>
              <a:ext cx="1632" cy="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28" name="直接连接符 25605"/>
            <p:cNvSpPr>
              <a:spLocks noChangeAspect="1"/>
            </p:cNvSpPr>
            <p:nvPr/>
          </p:nvSpPr>
          <p:spPr>
            <a:xfrm>
              <a:off x="816" y="0"/>
              <a:ext cx="0" cy="144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29" name="组合 25602"/>
          <p:cNvGrpSpPr>
            <a:grpSpLocks noChangeAspect="1"/>
          </p:cNvGrpSpPr>
          <p:nvPr/>
        </p:nvGrpSpPr>
        <p:grpSpPr>
          <a:xfrm>
            <a:off x="2617470" y="4257040"/>
            <a:ext cx="1600200" cy="1600200"/>
            <a:chOff x="0" y="0"/>
            <a:chExt cx="1632" cy="1440"/>
          </a:xfrm>
        </p:grpSpPr>
        <p:sp>
          <p:nvSpPr>
            <p:cNvPr id="30" name="矩形 25603"/>
            <p:cNvSpPr>
              <a:spLocks noChangeAspect="1"/>
            </p:cNvSpPr>
            <p:nvPr/>
          </p:nvSpPr>
          <p:spPr>
            <a:xfrm>
              <a:off x="0" y="0"/>
              <a:ext cx="1632" cy="14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直接连接符 25604"/>
            <p:cNvSpPr>
              <a:spLocks noChangeAspect="1"/>
            </p:cNvSpPr>
            <p:nvPr/>
          </p:nvSpPr>
          <p:spPr>
            <a:xfrm>
              <a:off x="0" y="720"/>
              <a:ext cx="1632" cy="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32" name="直接连接符 25605"/>
            <p:cNvSpPr>
              <a:spLocks noChangeAspect="1"/>
            </p:cNvSpPr>
            <p:nvPr/>
          </p:nvSpPr>
          <p:spPr>
            <a:xfrm>
              <a:off x="816" y="0"/>
              <a:ext cx="0" cy="144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33" name="组合 25602"/>
          <p:cNvGrpSpPr>
            <a:grpSpLocks noChangeAspect="1"/>
          </p:cNvGrpSpPr>
          <p:nvPr/>
        </p:nvGrpSpPr>
        <p:grpSpPr>
          <a:xfrm>
            <a:off x="4937760" y="4257040"/>
            <a:ext cx="1600200" cy="1600200"/>
            <a:chOff x="0" y="0"/>
            <a:chExt cx="1632" cy="1440"/>
          </a:xfrm>
        </p:grpSpPr>
        <p:sp>
          <p:nvSpPr>
            <p:cNvPr id="34" name="矩形 25603"/>
            <p:cNvSpPr>
              <a:spLocks noChangeAspect="1"/>
            </p:cNvSpPr>
            <p:nvPr/>
          </p:nvSpPr>
          <p:spPr>
            <a:xfrm>
              <a:off x="0" y="0"/>
              <a:ext cx="1632" cy="14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直接连接符 25604"/>
            <p:cNvSpPr>
              <a:spLocks noChangeAspect="1"/>
            </p:cNvSpPr>
            <p:nvPr/>
          </p:nvSpPr>
          <p:spPr>
            <a:xfrm>
              <a:off x="0" y="720"/>
              <a:ext cx="1632" cy="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36" name="直接连接符 25605"/>
            <p:cNvSpPr>
              <a:spLocks noChangeAspect="1"/>
            </p:cNvSpPr>
            <p:nvPr/>
          </p:nvSpPr>
          <p:spPr>
            <a:xfrm>
              <a:off x="816" y="0"/>
              <a:ext cx="0" cy="144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37" name="组合 25602"/>
          <p:cNvGrpSpPr>
            <a:grpSpLocks noChangeAspect="1"/>
          </p:cNvGrpSpPr>
          <p:nvPr/>
        </p:nvGrpSpPr>
        <p:grpSpPr>
          <a:xfrm>
            <a:off x="7369810" y="4257040"/>
            <a:ext cx="1600200" cy="1600200"/>
            <a:chOff x="0" y="0"/>
            <a:chExt cx="1632" cy="1440"/>
          </a:xfrm>
        </p:grpSpPr>
        <p:sp>
          <p:nvSpPr>
            <p:cNvPr id="38" name="矩形 25603"/>
            <p:cNvSpPr>
              <a:spLocks noChangeAspect="1"/>
            </p:cNvSpPr>
            <p:nvPr/>
          </p:nvSpPr>
          <p:spPr>
            <a:xfrm>
              <a:off x="0" y="0"/>
              <a:ext cx="1632" cy="14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直接连接符 25604"/>
            <p:cNvSpPr>
              <a:spLocks noChangeAspect="1"/>
            </p:cNvSpPr>
            <p:nvPr/>
          </p:nvSpPr>
          <p:spPr>
            <a:xfrm>
              <a:off x="0" y="720"/>
              <a:ext cx="1632" cy="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40" name="直接连接符 25605"/>
            <p:cNvSpPr>
              <a:spLocks noChangeAspect="1"/>
            </p:cNvSpPr>
            <p:nvPr/>
          </p:nvSpPr>
          <p:spPr>
            <a:xfrm>
              <a:off x="816" y="0"/>
              <a:ext cx="0" cy="144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grpSp>
        <p:nvGrpSpPr>
          <p:cNvPr id="41" name="组合 25602"/>
          <p:cNvGrpSpPr>
            <a:grpSpLocks noChangeAspect="1"/>
          </p:cNvGrpSpPr>
          <p:nvPr/>
        </p:nvGrpSpPr>
        <p:grpSpPr>
          <a:xfrm>
            <a:off x="9826625" y="4257040"/>
            <a:ext cx="1600200" cy="1600200"/>
            <a:chOff x="0" y="0"/>
            <a:chExt cx="1632" cy="1440"/>
          </a:xfrm>
        </p:grpSpPr>
        <p:sp>
          <p:nvSpPr>
            <p:cNvPr id="42" name="矩形 25603"/>
            <p:cNvSpPr>
              <a:spLocks noChangeAspect="1"/>
            </p:cNvSpPr>
            <p:nvPr/>
          </p:nvSpPr>
          <p:spPr>
            <a:xfrm>
              <a:off x="0" y="0"/>
              <a:ext cx="1632" cy="144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直接连接符 25604"/>
            <p:cNvSpPr>
              <a:spLocks noChangeAspect="1"/>
            </p:cNvSpPr>
            <p:nvPr/>
          </p:nvSpPr>
          <p:spPr>
            <a:xfrm>
              <a:off x="0" y="720"/>
              <a:ext cx="1632" cy="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44" name="直接连接符 25605"/>
            <p:cNvSpPr>
              <a:spLocks noChangeAspect="1"/>
            </p:cNvSpPr>
            <p:nvPr/>
          </p:nvSpPr>
          <p:spPr>
            <a:xfrm>
              <a:off x="816" y="0"/>
              <a:ext cx="0" cy="1440"/>
            </a:xfrm>
            <a:prstGeom prst="line">
              <a:avLst/>
            </a:prstGeom>
            <a:ln w="12700" cap="rnd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</p:sp>
      </p:grpSp>
      <p:sp>
        <p:nvSpPr>
          <p:cNvPr id="45" name="文本框 44"/>
          <p:cNvSpPr txBox="1"/>
          <p:nvPr/>
        </p:nvSpPr>
        <p:spPr>
          <a:xfrm>
            <a:off x="3973830" y="2122170"/>
            <a:ext cx="17125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楷体_GB2312" panose="02010609030101010101" charset="-122"/>
                <a:ea typeface="楷体_GB2312" panose="02010609030101010101" charset="-122"/>
              </a:rPr>
              <a:t>邮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386195" y="2038350"/>
            <a:ext cx="15887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楷体_GB2312" panose="02010609030101010101" charset="-122"/>
                <a:ea typeface="楷体_GB2312" panose="02010609030101010101" charset="-122"/>
              </a:rPr>
              <a:t>递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8882380" y="2038350"/>
            <a:ext cx="15728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楷体_GB2312" panose="02010609030101010101" charset="-122"/>
                <a:ea typeface="楷体_GB2312" panose="02010609030101010101" charset="-122"/>
              </a:rPr>
              <a:t>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663700" y="2038350"/>
            <a:ext cx="16059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楷体_GB2312" panose="02010609030101010101" charset="-122"/>
                <a:ea typeface="楷体_GB2312" panose="02010609030101010101" charset="-122"/>
              </a:rPr>
              <a:t>鲜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77495" y="4371340"/>
            <a:ext cx="159766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楷体_GB2312" panose="02010609030101010101" charset="-122"/>
                <a:ea typeface="楷体_GB2312" panose="02010609030101010101" charset="-122"/>
              </a:rPr>
              <a:t>原</a:t>
            </a:r>
          </a:p>
          <a:p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2748915" y="4371340"/>
            <a:ext cx="15970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楷体_GB2312" panose="02010609030101010101" charset="-122"/>
                <a:ea typeface="楷体_GB2312" panose="02010609030101010101" charset="-122"/>
              </a:rPr>
              <a:t>叔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097145" y="4288790"/>
            <a:ext cx="15811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楷体_GB2312" panose="02010609030101010101" charset="-122"/>
                <a:ea typeface="楷体_GB2312" panose="02010609030101010101" charset="-122"/>
              </a:rPr>
              <a:t>局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478395" y="4288790"/>
            <a:ext cx="16878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楷体_GB2312" panose="02010609030101010101" charset="-122"/>
                <a:ea typeface="楷体_GB2312" panose="02010609030101010101" charset="-122"/>
              </a:rPr>
              <a:t>堆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9904095" y="4288790"/>
            <a:ext cx="15227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楷体_GB2312" panose="02010609030101010101" charset="-122"/>
                <a:ea typeface="楷体_GB2312" panose="02010609030101010101" charset="-122"/>
              </a:rPr>
              <a:t>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717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-19050"/>
            <a:ext cx="5314950" cy="616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3" descr="递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425" y="965200"/>
            <a:ext cx="4762500" cy="333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4" descr="KT递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863" y="4378325"/>
            <a:ext cx="4957762" cy="53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819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75" y="23813"/>
            <a:ext cx="5267325" cy="604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3" descr="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388" y="787400"/>
            <a:ext cx="4760912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4" descr="KT员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4298950"/>
            <a:ext cx="4360862" cy="604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570480" y="2271395"/>
            <a:ext cx="64935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/>
              <a:t> </a:t>
            </a:r>
            <a:r>
              <a:rPr lang="zh-CN" altLang="en-US" sz="4000">
                <a:solidFill>
                  <a:srgbClr val="FF0000"/>
                </a:solidFill>
              </a:rPr>
              <a:t>鼹(yǎn)鼠(shǔ) </a:t>
            </a:r>
            <a:r>
              <a:rPr lang="zh-CN" altLang="en-US" sz="4000"/>
              <a:t>  懊</a:t>
            </a:r>
            <a:r>
              <a:rPr lang="zh-CN" altLang="en-US" sz="4000">
                <a:solidFill>
                  <a:srgbClr val="FF0000"/>
                </a:solidFill>
              </a:rPr>
              <a:t>丧(sàng) </a:t>
            </a:r>
          </a:p>
          <a:p>
            <a:endParaRPr lang="zh-CN" altLang="en-US" sz="4000"/>
          </a:p>
          <a:p>
            <a:r>
              <a:rPr lang="zh-CN" altLang="en-US" sz="4000"/>
              <a:t> 长(cháng)</a:t>
            </a:r>
            <a:r>
              <a:rPr lang="zh-CN" altLang="en-US" sz="4000">
                <a:solidFill>
                  <a:srgbClr val="FF0000"/>
                </a:solidFill>
              </a:rPr>
              <a:t>颈(jǐng)</a:t>
            </a:r>
            <a:r>
              <a:rPr lang="zh-CN" altLang="en-US" sz="4000"/>
              <a:t>鹿(lù)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9218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-47625"/>
            <a:ext cx="5248275" cy="616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3" descr="原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50" y="893763"/>
            <a:ext cx="4762500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4" descr="KT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175" y="4268788"/>
            <a:ext cx="4556125" cy="571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1126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63" y="36513"/>
            <a:ext cx="5086350" cy="610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4" descr="局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50" y="941388"/>
            <a:ext cx="4760913" cy="333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5" descr="KT局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463" y="4298950"/>
            <a:ext cx="4057650" cy="58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>
                <a:latin typeface="楷体_GB2312" panose="02010609030101010101" charset="-122"/>
                <a:ea typeface="楷体_GB2312" panose="02010609030101010101" charset="-122"/>
              </a:rPr>
              <a:t>我会读词语</a:t>
            </a:r>
          </a:p>
        </p:txBody>
      </p:sp>
      <p:sp>
        <p:nvSpPr>
          <p:cNvPr id="3" name="矩形 2"/>
          <p:cNvSpPr/>
          <p:nvPr/>
        </p:nvSpPr>
        <p:spPr>
          <a:xfrm>
            <a:off x="6600851" y="1631476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鼹鼠</a:t>
            </a:r>
          </a:p>
        </p:txBody>
      </p:sp>
      <p:sp>
        <p:nvSpPr>
          <p:cNvPr id="5" name="矩形 4"/>
          <p:cNvSpPr/>
          <p:nvPr/>
        </p:nvSpPr>
        <p:spPr>
          <a:xfrm>
            <a:off x="6896761" y="2830272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懊丧</a:t>
            </a:r>
          </a:p>
        </p:txBody>
      </p:sp>
      <p:sp>
        <p:nvSpPr>
          <p:cNvPr id="6" name="矩形 5"/>
          <p:cNvSpPr/>
          <p:nvPr/>
        </p:nvSpPr>
        <p:spPr>
          <a:xfrm>
            <a:off x="6600825" y="4029075"/>
            <a:ext cx="421132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花朵簇簇</a:t>
            </a:r>
          </a:p>
        </p:txBody>
      </p:sp>
      <p:sp>
        <p:nvSpPr>
          <p:cNvPr id="7" name="矩形 6"/>
          <p:cNvSpPr/>
          <p:nvPr/>
        </p:nvSpPr>
        <p:spPr>
          <a:xfrm>
            <a:off x="6814846" y="5194230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礼物</a:t>
            </a:r>
          </a:p>
        </p:txBody>
      </p:sp>
      <p:sp>
        <p:nvSpPr>
          <p:cNvPr id="11" name="椭圆 10"/>
          <p:cNvSpPr/>
          <p:nvPr/>
        </p:nvSpPr>
        <p:spPr>
          <a:xfrm>
            <a:off x="10755313" y="5969364"/>
            <a:ext cx="521896" cy="521896"/>
          </a:xfrm>
          <a:prstGeom prst="ellipse">
            <a:avLst/>
          </a:prstGeom>
          <a:solidFill>
            <a:srgbClr val="F59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 Light" panose="020B0502040204020203" charset="-122"/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10905304" y="6096448"/>
            <a:ext cx="268905" cy="296451"/>
            <a:chOff x="5772150" y="3068638"/>
            <a:chExt cx="650876" cy="717550"/>
          </a:xfrm>
          <a:solidFill>
            <a:schemeClr val="bg1"/>
          </a:solidFill>
        </p:grpSpPr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5880100" y="3179763"/>
              <a:ext cx="436563" cy="606425"/>
            </a:xfrm>
            <a:custGeom>
              <a:avLst/>
              <a:gdLst>
                <a:gd name="T0" fmla="*/ 57 w 114"/>
                <a:gd name="T1" fmla="*/ 0 h 159"/>
                <a:gd name="T2" fmla="*/ 0 w 114"/>
                <a:gd name="T3" fmla="*/ 55 h 159"/>
                <a:gd name="T4" fmla="*/ 14 w 114"/>
                <a:gd name="T5" fmla="*/ 95 h 159"/>
                <a:gd name="T6" fmla="*/ 19 w 114"/>
                <a:gd name="T7" fmla="*/ 107 h 159"/>
                <a:gd name="T8" fmla="*/ 30 w 114"/>
                <a:gd name="T9" fmla="*/ 126 h 159"/>
                <a:gd name="T10" fmla="*/ 31 w 114"/>
                <a:gd name="T11" fmla="*/ 141 h 159"/>
                <a:gd name="T12" fmla="*/ 31 w 114"/>
                <a:gd name="T13" fmla="*/ 141 h 159"/>
                <a:gd name="T14" fmla="*/ 43 w 114"/>
                <a:gd name="T15" fmla="*/ 153 h 159"/>
                <a:gd name="T16" fmla="*/ 47 w 114"/>
                <a:gd name="T17" fmla="*/ 158 h 159"/>
                <a:gd name="T18" fmla="*/ 51 w 114"/>
                <a:gd name="T19" fmla="*/ 159 h 159"/>
                <a:gd name="T20" fmla="*/ 63 w 114"/>
                <a:gd name="T21" fmla="*/ 159 h 159"/>
                <a:gd name="T22" fmla="*/ 67 w 114"/>
                <a:gd name="T23" fmla="*/ 158 h 159"/>
                <a:gd name="T24" fmla="*/ 71 w 114"/>
                <a:gd name="T25" fmla="*/ 153 h 159"/>
                <a:gd name="T26" fmla="*/ 83 w 114"/>
                <a:gd name="T27" fmla="*/ 141 h 159"/>
                <a:gd name="T28" fmla="*/ 84 w 114"/>
                <a:gd name="T29" fmla="*/ 126 h 159"/>
                <a:gd name="T30" fmla="*/ 95 w 114"/>
                <a:gd name="T31" fmla="*/ 107 h 159"/>
                <a:gd name="T32" fmla="*/ 100 w 114"/>
                <a:gd name="T33" fmla="*/ 95 h 159"/>
                <a:gd name="T34" fmla="*/ 114 w 114"/>
                <a:gd name="T35" fmla="*/ 55 h 159"/>
                <a:gd name="T36" fmla="*/ 57 w 114"/>
                <a:gd name="T37" fmla="*/ 0 h 159"/>
                <a:gd name="T38" fmla="*/ 88 w 114"/>
                <a:gd name="T39" fmla="*/ 87 h 159"/>
                <a:gd name="T40" fmla="*/ 80 w 114"/>
                <a:gd name="T41" fmla="*/ 107 h 159"/>
                <a:gd name="T42" fmla="*/ 75 w 114"/>
                <a:gd name="T43" fmla="*/ 115 h 159"/>
                <a:gd name="T44" fmla="*/ 39 w 114"/>
                <a:gd name="T45" fmla="*/ 115 h 159"/>
                <a:gd name="T46" fmla="*/ 34 w 114"/>
                <a:gd name="T47" fmla="*/ 107 h 159"/>
                <a:gd name="T48" fmla="*/ 26 w 114"/>
                <a:gd name="T49" fmla="*/ 87 h 159"/>
                <a:gd name="T50" fmla="*/ 14 w 114"/>
                <a:gd name="T51" fmla="*/ 55 h 159"/>
                <a:gd name="T52" fmla="*/ 57 w 114"/>
                <a:gd name="T53" fmla="*/ 14 h 159"/>
                <a:gd name="T54" fmla="*/ 100 w 114"/>
                <a:gd name="T55" fmla="*/ 55 h 159"/>
                <a:gd name="T56" fmla="*/ 88 w 114"/>
                <a:gd name="T57" fmla="*/ 8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159">
                  <a:moveTo>
                    <a:pt x="57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75"/>
                    <a:pt x="8" y="87"/>
                    <a:pt x="14" y="95"/>
                  </a:cubicBezTo>
                  <a:cubicBezTo>
                    <a:pt x="17" y="101"/>
                    <a:pt x="19" y="104"/>
                    <a:pt x="19" y="107"/>
                  </a:cubicBezTo>
                  <a:cubicBezTo>
                    <a:pt x="19" y="114"/>
                    <a:pt x="23" y="121"/>
                    <a:pt x="30" y="126"/>
                  </a:cubicBezTo>
                  <a:cubicBezTo>
                    <a:pt x="30" y="130"/>
                    <a:pt x="31" y="141"/>
                    <a:pt x="31" y="141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4"/>
                    <a:pt x="33" y="150"/>
                    <a:pt x="43" y="153"/>
                  </a:cubicBezTo>
                  <a:cubicBezTo>
                    <a:pt x="44" y="155"/>
                    <a:pt x="46" y="156"/>
                    <a:pt x="47" y="158"/>
                  </a:cubicBezTo>
                  <a:cubicBezTo>
                    <a:pt x="49" y="159"/>
                    <a:pt x="50" y="159"/>
                    <a:pt x="51" y="159"/>
                  </a:cubicBezTo>
                  <a:cubicBezTo>
                    <a:pt x="63" y="159"/>
                    <a:pt x="63" y="159"/>
                    <a:pt x="63" y="159"/>
                  </a:cubicBezTo>
                  <a:cubicBezTo>
                    <a:pt x="64" y="159"/>
                    <a:pt x="65" y="159"/>
                    <a:pt x="67" y="158"/>
                  </a:cubicBezTo>
                  <a:cubicBezTo>
                    <a:pt x="68" y="156"/>
                    <a:pt x="70" y="155"/>
                    <a:pt x="71" y="153"/>
                  </a:cubicBezTo>
                  <a:cubicBezTo>
                    <a:pt x="82" y="150"/>
                    <a:pt x="83" y="144"/>
                    <a:pt x="83" y="141"/>
                  </a:cubicBezTo>
                  <a:cubicBezTo>
                    <a:pt x="83" y="141"/>
                    <a:pt x="84" y="130"/>
                    <a:pt x="84" y="126"/>
                  </a:cubicBezTo>
                  <a:cubicBezTo>
                    <a:pt x="91" y="121"/>
                    <a:pt x="95" y="114"/>
                    <a:pt x="95" y="107"/>
                  </a:cubicBezTo>
                  <a:cubicBezTo>
                    <a:pt x="95" y="104"/>
                    <a:pt x="97" y="101"/>
                    <a:pt x="100" y="95"/>
                  </a:cubicBezTo>
                  <a:cubicBezTo>
                    <a:pt x="106" y="87"/>
                    <a:pt x="114" y="75"/>
                    <a:pt x="114" y="55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88" y="87"/>
                  </a:moveTo>
                  <a:cubicBezTo>
                    <a:pt x="84" y="93"/>
                    <a:pt x="80" y="99"/>
                    <a:pt x="80" y="107"/>
                  </a:cubicBezTo>
                  <a:cubicBezTo>
                    <a:pt x="80" y="111"/>
                    <a:pt x="77" y="113"/>
                    <a:pt x="75" y="115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37" y="113"/>
                    <a:pt x="34" y="111"/>
                    <a:pt x="34" y="107"/>
                  </a:cubicBezTo>
                  <a:cubicBezTo>
                    <a:pt x="34" y="99"/>
                    <a:pt x="30" y="93"/>
                    <a:pt x="26" y="87"/>
                  </a:cubicBezTo>
                  <a:cubicBezTo>
                    <a:pt x="20" y="79"/>
                    <a:pt x="14" y="71"/>
                    <a:pt x="14" y="55"/>
                  </a:cubicBezTo>
                  <a:cubicBezTo>
                    <a:pt x="14" y="33"/>
                    <a:pt x="33" y="14"/>
                    <a:pt x="57" y="14"/>
                  </a:cubicBezTo>
                  <a:cubicBezTo>
                    <a:pt x="81" y="14"/>
                    <a:pt x="100" y="33"/>
                    <a:pt x="100" y="55"/>
                  </a:cubicBezTo>
                  <a:cubicBezTo>
                    <a:pt x="100" y="71"/>
                    <a:pt x="94" y="79"/>
                    <a:pt x="88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6083300" y="3068638"/>
              <a:ext cx="30163" cy="68263"/>
            </a:xfrm>
            <a:custGeom>
              <a:avLst/>
              <a:gdLst>
                <a:gd name="T0" fmla="*/ 4 w 8"/>
                <a:gd name="T1" fmla="*/ 18 h 18"/>
                <a:gd name="T2" fmla="*/ 8 w 8"/>
                <a:gd name="T3" fmla="*/ 14 h 18"/>
                <a:gd name="T4" fmla="*/ 8 w 8"/>
                <a:gd name="T5" fmla="*/ 4 h 18"/>
                <a:gd name="T6" fmla="*/ 4 w 8"/>
                <a:gd name="T7" fmla="*/ 0 h 18"/>
                <a:gd name="T8" fmla="*/ 0 w 8"/>
                <a:gd name="T9" fmla="*/ 4 h 18"/>
                <a:gd name="T10" fmla="*/ 0 w 8"/>
                <a:gd name="T11" fmla="*/ 14 h 18"/>
                <a:gd name="T12" fmla="*/ 4 w 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4" y="18"/>
                  </a:moveTo>
                  <a:cubicBezTo>
                    <a:pt x="6" y="18"/>
                    <a:pt x="8" y="16"/>
                    <a:pt x="8" y="1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926138" y="3106738"/>
              <a:ext cx="53975" cy="68263"/>
            </a:xfrm>
            <a:custGeom>
              <a:avLst/>
              <a:gdLst>
                <a:gd name="T0" fmla="*/ 7 w 14"/>
                <a:gd name="T1" fmla="*/ 16 h 18"/>
                <a:gd name="T2" fmla="*/ 10 w 14"/>
                <a:gd name="T3" fmla="*/ 18 h 18"/>
                <a:gd name="T4" fmla="*/ 12 w 14"/>
                <a:gd name="T5" fmla="*/ 17 h 18"/>
                <a:gd name="T6" fmla="*/ 13 w 14"/>
                <a:gd name="T7" fmla="*/ 12 h 18"/>
                <a:gd name="T8" fmla="*/ 7 w 14"/>
                <a:gd name="T9" fmla="*/ 3 h 18"/>
                <a:gd name="T10" fmla="*/ 2 w 14"/>
                <a:gd name="T11" fmla="*/ 1 h 18"/>
                <a:gd name="T12" fmla="*/ 1 w 14"/>
                <a:gd name="T13" fmla="*/ 6 h 18"/>
                <a:gd name="T14" fmla="*/ 7 w 14"/>
                <a:gd name="T1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7" y="16"/>
                  </a:moveTo>
                  <a:cubicBezTo>
                    <a:pt x="7" y="17"/>
                    <a:pt x="8" y="18"/>
                    <a:pt x="10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3" y="16"/>
                    <a:pt x="14" y="14"/>
                    <a:pt x="13" y="1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4" y="0"/>
                    <a:pt x="2" y="1"/>
                  </a:cubicBezTo>
                  <a:cubicBezTo>
                    <a:pt x="1" y="2"/>
                    <a:pt x="0" y="5"/>
                    <a:pt x="1" y="6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5811838" y="3221038"/>
              <a:ext cx="68263" cy="49213"/>
            </a:xfrm>
            <a:custGeom>
              <a:avLst/>
              <a:gdLst>
                <a:gd name="T0" fmla="*/ 16 w 18"/>
                <a:gd name="T1" fmla="*/ 7 h 13"/>
                <a:gd name="T2" fmla="*/ 6 w 18"/>
                <a:gd name="T3" fmla="*/ 1 h 13"/>
                <a:gd name="T4" fmla="*/ 1 w 18"/>
                <a:gd name="T5" fmla="*/ 3 h 13"/>
                <a:gd name="T6" fmla="*/ 3 w 18"/>
                <a:gd name="T7" fmla="*/ 7 h 13"/>
                <a:gd name="T8" fmla="*/ 12 w 18"/>
                <a:gd name="T9" fmla="*/ 13 h 13"/>
                <a:gd name="T10" fmla="*/ 14 w 18"/>
                <a:gd name="T11" fmla="*/ 13 h 13"/>
                <a:gd name="T12" fmla="*/ 17 w 18"/>
                <a:gd name="T13" fmla="*/ 12 h 13"/>
                <a:gd name="T14" fmla="*/ 16 w 18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16" y="7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5" y="13"/>
                    <a:pt x="16" y="13"/>
                    <a:pt x="17" y="12"/>
                  </a:cubicBezTo>
                  <a:cubicBezTo>
                    <a:pt x="18" y="10"/>
                    <a:pt x="17" y="8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5772150" y="3378201"/>
              <a:ext cx="69850" cy="30163"/>
            </a:xfrm>
            <a:custGeom>
              <a:avLst/>
              <a:gdLst>
                <a:gd name="T0" fmla="*/ 18 w 18"/>
                <a:gd name="T1" fmla="*/ 4 h 8"/>
                <a:gd name="T2" fmla="*/ 14 w 18"/>
                <a:gd name="T3" fmla="*/ 0 h 8"/>
                <a:gd name="T4" fmla="*/ 4 w 18"/>
                <a:gd name="T5" fmla="*/ 0 h 8"/>
                <a:gd name="T6" fmla="*/ 0 w 18"/>
                <a:gd name="T7" fmla="*/ 4 h 8"/>
                <a:gd name="T8" fmla="*/ 4 w 18"/>
                <a:gd name="T9" fmla="*/ 8 h 8"/>
                <a:gd name="T10" fmla="*/ 14 w 18"/>
                <a:gd name="T11" fmla="*/ 8 h 8"/>
                <a:gd name="T12" fmla="*/ 18 w 1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8" y="4"/>
                  </a:moveTo>
                  <a:cubicBezTo>
                    <a:pt x="18" y="2"/>
                    <a:pt x="16" y="0"/>
                    <a:pt x="1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811838" y="3511551"/>
              <a:ext cx="68263" cy="49213"/>
            </a:xfrm>
            <a:custGeom>
              <a:avLst/>
              <a:gdLst>
                <a:gd name="T0" fmla="*/ 12 w 18"/>
                <a:gd name="T1" fmla="*/ 1 h 13"/>
                <a:gd name="T2" fmla="*/ 3 w 18"/>
                <a:gd name="T3" fmla="*/ 7 h 13"/>
                <a:gd name="T4" fmla="*/ 1 w 18"/>
                <a:gd name="T5" fmla="*/ 12 h 13"/>
                <a:gd name="T6" fmla="*/ 5 w 18"/>
                <a:gd name="T7" fmla="*/ 13 h 13"/>
                <a:gd name="T8" fmla="*/ 6 w 18"/>
                <a:gd name="T9" fmla="*/ 13 h 13"/>
                <a:gd name="T10" fmla="*/ 16 w 18"/>
                <a:gd name="T11" fmla="*/ 7 h 13"/>
                <a:gd name="T12" fmla="*/ 17 w 18"/>
                <a:gd name="T13" fmla="*/ 2 h 13"/>
                <a:gd name="T14" fmla="*/ 12 w 18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12" y="1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0" y="10"/>
                    <a:pt x="1" y="12"/>
                  </a:cubicBezTo>
                  <a:cubicBezTo>
                    <a:pt x="2" y="13"/>
                    <a:pt x="3" y="13"/>
                    <a:pt x="5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8" y="4"/>
                    <a:pt x="17" y="2"/>
                  </a:cubicBezTo>
                  <a:cubicBezTo>
                    <a:pt x="16" y="1"/>
                    <a:pt x="14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316663" y="3511551"/>
              <a:ext cx="68263" cy="49213"/>
            </a:xfrm>
            <a:custGeom>
              <a:avLst/>
              <a:gdLst>
                <a:gd name="T0" fmla="*/ 15 w 18"/>
                <a:gd name="T1" fmla="*/ 7 h 13"/>
                <a:gd name="T2" fmla="*/ 6 w 18"/>
                <a:gd name="T3" fmla="*/ 1 h 13"/>
                <a:gd name="T4" fmla="*/ 1 w 18"/>
                <a:gd name="T5" fmla="*/ 2 h 13"/>
                <a:gd name="T6" fmla="*/ 2 w 18"/>
                <a:gd name="T7" fmla="*/ 7 h 13"/>
                <a:gd name="T8" fmla="*/ 12 w 18"/>
                <a:gd name="T9" fmla="*/ 13 h 13"/>
                <a:gd name="T10" fmla="*/ 13 w 18"/>
                <a:gd name="T11" fmla="*/ 13 h 13"/>
                <a:gd name="T12" fmla="*/ 17 w 18"/>
                <a:gd name="T13" fmla="*/ 12 h 13"/>
                <a:gd name="T14" fmla="*/ 15 w 18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15" y="7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3" y="13"/>
                    <a:pt x="13" y="13"/>
                  </a:cubicBezTo>
                  <a:cubicBezTo>
                    <a:pt x="15" y="13"/>
                    <a:pt x="16" y="13"/>
                    <a:pt x="17" y="12"/>
                  </a:cubicBezTo>
                  <a:cubicBezTo>
                    <a:pt x="18" y="10"/>
                    <a:pt x="17" y="8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6354763" y="3378201"/>
              <a:ext cx="68263" cy="30163"/>
            </a:xfrm>
            <a:custGeom>
              <a:avLst/>
              <a:gdLst>
                <a:gd name="T0" fmla="*/ 14 w 18"/>
                <a:gd name="T1" fmla="*/ 0 h 8"/>
                <a:gd name="T2" fmla="*/ 4 w 18"/>
                <a:gd name="T3" fmla="*/ 0 h 8"/>
                <a:gd name="T4" fmla="*/ 4 w 18"/>
                <a:gd name="T5" fmla="*/ 0 h 8"/>
                <a:gd name="T6" fmla="*/ 0 w 18"/>
                <a:gd name="T7" fmla="*/ 4 h 8"/>
                <a:gd name="T8" fmla="*/ 4 w 18"/>
                <a:gd name="T9" fmla="*/ 8 h 8"/>
                <a:gd name="T10" fmla="*/ 14 w 18"/>
                <a:gd name="T11" fmla="*/ 8 h 8"/>
                <a:gd name="T12" fmla="*/ 14 w 18"/>
                <a:gd name="T13" fmla="*/ 8 h 8"/>
                <a:gd name="T14" fmla="*/ 18 w 18"/>
                <a:gd name="T15" fmla="*/ 4 h 8"/>
                <a:gd name="T16" fmla="*/ 14 w 18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8">
                  <a:moveTo>
                    <a:pt x="1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8" y="6"/>
                    <a:pt x="18" y="4"/>
                  </a:cubicBezTo>
                  <a:cubicBezTo>
                    <a:pt x="18" y="2"/>
                    <a:pt x="16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6316663" y="3221038"/>
              <a:ext cx="68263" cy="49213"/>
            </a:xfrm>
            <a:custGeom>
              <a:avLst/>
              <a:gdLst>
                <a:gd name="T0" fmla="*/ 4 w 18"/>
                <a:gd name="T1" fmla="*/ 13 h 13"/>
                <a:gd name="T2" fmla="*/ 6 w 18"/>
                <a:gd name="T3" fmla="*/ 13 h 13"/>
                <a:gd name="T4" fmla="*/ 15 w 18"/>
                <a:gd name="T5" fmla="*/ 7 h 13"/>
                <a:gd name="T6" fmla="*/ 17 w 18"/>
                <a:gd name="T7" fmla="*/ 3 h 13"/>
                <a:gd name="T8" fmla="*/ 12 w 18"/>
                <a:gd name="T9" fmla="*/ 1 h 13"/>
                <a:gd name="T10" fmla="*/ 2 w 18"/>
                <a:gd name="T11" fmla="*/ 7 h 13"/>
                <a:gd name="T12" fmla="*/ 1 w 18"/>
                <a:gd name="T13" fmla="*/ 12 h 13"/>
                <a:gd name="T14" fmla="*/ 4 w 1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4" y="13"/>
                  </a:moveTo>
                  <a:cubicBezTo>
                    <a:pt x="5" y="13"/>
                    <a:pt x="5" y="13"/>
                    <a:pt x="6" y="13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8" y="4"/>
                    <a:pt x="17" y="3"/>
                  </a:cubicBezTo>
                  <a:cubicBezTo>
                    <a:pt x="16" y="1"/>
                    <a:pt x="13" y="0"/>
                    <a:pt x="12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216650" y="3106738"/>
              <a:ext cx="53975" cy="68263"/>
            </a:xfrm>
            <a:custGeom>
              <a:avLst/>
              <a:gdLst>
                <a:gd name="T0" fmla="*/ 2 w 14"/>
                <a:gd name="T1" fmla="*/ 17 h 18"/>
                <a:gd name="T2" fmla="*/ 4 w 14"/>
                <a:gd name="T3" fmla="*/ 18 h 18"/>
                <a:gd name="T4" fmla="*/ 7 w 14"/>
                <a:gd name="T5" fmla="*/ 16 h 18"/>
                <a:gd name="T6" fmla="*/ 13 w 14"/>
                <a:gd name="T7" fmla="*/ 6 h 18"/>
                <a:gd name="T8" fmla="*/ 12 w 14"/>
                <a:gd name="T9" fmla="*/ 1 h 18"/>
                <a:gd name="T10" fmla="*/ 7 w 14"/>
                <a:gd name="T11" fmla="*/ 3 h 18"/>
                <a:gd name="T12" fmla="*/ 1 w 14"/>
                <a:gd name="T13" fmla="*/ 12 h 18"/>
                <a:gd name="T14" fmla="*/ 2 w 14"/>
                <a:gd name="T1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2" y="17"/>
                  </a:moveTo>
                  <a:cubicBezTo>
                    <a:pt x="3" y="17"/>
                    <a:pt x="4" y="18"/>
                    <a:pt x="4" y="18"/>
                  </a:cubicBezTo>
                  <a:cubicBezTo>
                    <a:pt x="6" y="18"/>
                    <a:pt x="7" y="17"/>
                    <a:pt x="7" y="1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3" y="2"/>
                    <a:pt x="12" y="1"/>
                  </a:cubicBezTo>
                  <a:cubicBezTo>
                    <a:pt x="10" y="0"/>
                    <a:pt x="8" y="1"/>
                    <a:pt x="7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1" y="16"/>
                    <a:pt x="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6064250" y="3278188"/>
              <a:ext cx="68263" cy="214313"/>
            </a:xfrm>
            <a:custGeom>
              <a:avLst/>
              <a:gdLst>
                <a:gd name="T0" fmla="*/ 4 w 18"/>
                <a:gd name="T1" fmla="*/ 52 h 56"/>
                <a:gd name="T2" fmla="*/ 9 w 18"/>
                <a:gd name="T3" fmla="*/ 56 h 56"/>
                <a:gd name="T4" fmla="*/ 14 w 18"/>
                <a:gd name="T5" fmla="*/ 52 h 56"/>
                <a:gd name="T6" fmla="*/ 17 w 18"/>
                <a:gd name="T7" fmla="*/ 26 h 56"/>
                <a:gd name="T8" fmla="*/ 18 w 18"/>
                <a:gd name="T9" fmla="*/ 21 h 56"/>
                <a:gd name="T10" fmla="*/ 18 w 18"/>
                <a:gd name="T11" fmla="*/ 8 h 56"/>
                <a:gd name="T12" fmla="*/ 9 w 18"/>
                <a:gd name="T13" fmla="*/ 0 h 56"/>
                <a:gd name="T14" fmla="*/ 0 w 18"/>
                <a:gd name="T15" fmla="*/ 8 h 56"/>
                <a:gd name="T16" fmla="*/ 0 w 18"/>
                <a:gd name="T17" fmla="*/ 21 h 56"/>
                <a:gd name="T18" fmla="*/ 1 w 18"/>
                <a:gd name="T19" fmla="*/ 26 h 56"/>
                <a:gd name="T20" fmla="*/ 4 w 18"/>
                <a:gd name="T21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6">
                  <a:moveTo>
                    <a:pt x="4" y="52"/>
                  </a:moveTo>
                  <a:cubicBezTo>
                    <a:pt x="5" y="55"/>
                    <a:pt x="6" y="56"/>
                    <a:pt x="9" y="56"/>
                  </a:cubicBezTo>
                  <a:cubicBezTo>
                    <a:pt x="12" y="56"/>
                    <a:pt x="13" y="55"/>
                    <a:pt x="14" y="52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4"/>
                    <a:pt x="18" y="23"/>
                    <a:pt x="18" y="2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2"/>
                    <a:pt x="15" y="0"/>
                    <a:pt x="9" y="0"/>
                  </a:cubicBezTo>
                  <a:cubicBezTo>
                    <a:pt x="3" y="0"/>
                    <a:pt x="0" y="2"/>
                    <a:pt x="0" y="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4"/>
                    <a:pt x="1" y="26"/>
                  </a:cubicBezTo>
                  <a:lnTo>
                    <a:pt x="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6064250" y="3517901"/>
              <a:ext cx="68263" cy="698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6814710" y="5346938"/>
            <a:ext cx="291612" cy="209728"/>
            <a:chOff x="1620838" y="211138"/>
            <a:chExt cx="8943975" cy="6432550"/>
          </a:xfrm>
          <a:solidFill>
            <a:schemeClr val="bg1"/>
          </a:solidFill>
        </p:grpSpPr>
        <p:sp>
          <p:nvSpPr>
            <p:cNvPr id="31" name="Freeform 42"/>
            <p:cNvSpPr/>
            <p:nvPr/>
          </p:nvSpPr>
          <p:spPr bwMode="auto">
            <a:xfrm>
              <a:off x="4154488" y="2728913"/>
              <a:ext cx="3894138" cy="1674813"/>
            </a:xfrm>
            <a:custGeom>
              <a:avLst/>
              <a:gdLst>
                <a:gd name="T0" fmla="*/ 516 w 1037"/>
                <a:gd name="T1" fmla="*/ 0 h 446"/>
                <a:gd name="T2" fmla="*/ 0 w 1037"/>
                <a:gd name="T3" fmla="*/ 446 h 446"/>
                <a:gd name="T4" fmla="*/ 151 w 1037"/>
                <a:gd name="T5" fmla="*/ 446 h 446"/>
                <a:gd name="T6" fmla="*/ 516 w 1037"/>
                <a:gd name="T7" fmla="*/ 149 h 446"/>
                <a:gd name="T8" fmla="*/ 843 w 1037"/>
                <a:gd name="T9" fmla="*/ 343 h 446"/>
                <a:gd name="T10" fmla="*/ 739 w 1037"/>
                <a:gd name="T11" fmla="*/ 446 h 446"/>
                <a:gd name="T12" fmla="*/ 814 w 1037"/>
                <a:gd name="T13" fmla="*/ 446 h 446"/>
                <a:gd name="T14" fmla="*/ 881 w 1037"/>
                <a:gd name="T15" fmla="*/ 446 h 446"/>
                <a:gd name="T16" fmla="*/ 1032 w 1037"/>
                <a:gd name="T17" fmla="*/ 446 h 446"/>
                <a:gd name="T18" fmla="*/ 1037 w 1037"/>
                <a:gd name="T19" fmla="*/ 446 h 446"/>
                <a:gd name="T20" fmla="*/ 1037 w 1037"/>
                <a:gd name="T21" fmla="*/ 149 h 446"/>
                <a:gd name="T22" fmla="*/ 951 w 1037"/>
                <a:gd name="T23" fmla="*/ 234 h 446"/>
                <a:gd name="T24" fmla="*/ 516 w 1037"/>
                <a:gd name="T25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7" h="446">
                  <a:moveTo>
                    <a:pt x="516" y="0"/>
                  </a:moveTo>
                  <a:cubicBezTo>
                    <a:pt x="254" y="0"/>
                    <a:pt x="37" y="194"/>
                    <a:pt x="0" y="446"/>
                  </a:cubicBezTo>
                  <a:cubicBezTo>
                    <a:pt x="151" y="446"/>
                    <a:pt x="151" y="446"/>
                    <a:pt x="151" y="446"/>
                  </a:cubicBezTo>
                  <a:cubicBezTo>
                    <a:pt x="186" y="277"/>
                    <a:pt x="336" y="149"/>
                    <a:pt x="516" y="149"/>
                  </a:cubicBezTo>
                  <a:cubicBezTo>
                    <a:pt x="657" y="149"/>
                    <a:pt x="780" y="227"/>
                    <a:pt x="843" y="343"/>
                  </a:cubicBezTo>
                  <a:cubicBezTo>
                    <a:pt x="739" y="446"/>
                    <a:pt x="739" y="446"/>
                    <a:pt x="739" y="446"/>
                  </a:cubicBezTo>
                  <a:cubicBezTo>
                    <a:pt x="814" y="446"/>
                    <a:pt x="814" y="446"/>
                    <a:pt x="814" y="446"/>
                  </a:cubicBezTo>
                  <a:cubicBezTo>
                    <a:pt x="881" y="446"/>
                    <a:pt x="881" y="446"/>
                    <a:pt x="881" y="446"/>
                  </a:cubicBezTo>
                  <a:cubicBezTo>
                    <a:pt x="1032" y="446"/>
                    <a:pt x="1032" y="446"/>
                    <a:pt x="1032" y="446"/>
                  </a:cubicBezTo>
                  <a:cubicBezTo>
                    <a:pt x="1037" y="446"/>
                    <a:pt x="1037" y="446"/>
                    <a:pt x="1037" y="446"/>
                  </a:cubicBezTo>
                  <a:cubicBezTo>
                    <a:pt x="1037" y="149"/>
                    <a:pt x="1037" y="149"/>
                    <a:pt x="1037" y="149"/>
                  </a:cubicBezTo>
                  <a:cubicBezTo>
                    <a:pt x="951" y="234"/>
                    <a:pt x="951" y="234"/>
                    <a:pt x="951" y="234"/>
                  </a:cubicBezTo>
                  <a:cubicBezTo>
                    <a:pt x="858" y="93"/>
                    <a:pt x="698" y="0"/>
                    <a:pt x="5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4135438" y="4964113"/>
              <a:ext cx="3894138" cy="1679575"/>
            </a:xfrm>
            <a:custGeom>
              <a:avLst/>
              <a:gdLst>
                <a:gd name="T0" fmla="*/ 521 w 1037"/>
                <a:gd name="T1" fmla="*/ 298 h 447"/>
                <a:gd name="T2" fmla="*/ 194 w 1037"/>
                <a:gd name="T3" fmla="*/ 104 h 447"/>
                <a:gd name="T4" fmla="*/ 298 w 1037"/>
                <a:gd name="T5" fmla="*/ 0 h 447"/>
                <a:gd name="T6" fmla="*/ 156 w 1037"/>
                <a:gd name="T7" fmla="*/ 0 h 447"/>
                <a:gd name="T8" fmla="*/ 5 w 1037"/>
                <a:gd name="T9" fmla="*/ 0 h 447"/>
                <a:gd name="T10" fmla="*/ 0 w 1037"/>
                <a:gd name="T11" fmla="*/ 0 h 447"/>
                <a:gd name="T12" fmla="*/ 0 w 1037"/>
                <a:gd name="T13" fmla="*/ 75 h 447"/>
                <a:gd name="T14" fmla="*/ 0 w 1037"/>
                <a:gd name="T15" fmla="*/ 223 h 447"/>
                <a:gd name="T16" fmla="*/ 0 w 1037"/>
                <a:gd name="T17" fmla="*/ 298 h 447"/>
                <a:gd name="T18" fmla="*/ 86 w 1037"/>
                <a:gd name="T19" fmla="*/ 212 h 447"/>
                <a:gd name="T20" fmla="*/ 521 w 1037"/>
                <a:gd name="T21" fmla="*/ 447 h 447"/>
                <a:gd name="T22" fmla="*/ 1037 w 1037"/>
                <a:gd name="T23" fmla="*/ 0 h 447"/>
                <a:gd name="T24" fmla="*/ 886 w 1037"/>
                <a:gd name="T25" fmla="*/ 0 h 447"/>
                <a:gd name="T26" fmla="*/ 521 w 1037"/>
                <a:gd name="T27" fmla="*/ 298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7" h="447">
                  <a:moveTo>
                    <a:pt x="521" y="298"/>
                  </a:moveTo>
                  <a:cubicBezTo>
                    <a:pt x="380" y="298"/>
                    <a:pt x="257" y="219"/>
                    <a:pt x="194" y="104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86" y="212"/>
                    <a:pt x="86" y="212"/>
                    <a:pt x="86" y="212"/>
                  </a:cubicBezTo>
                  <a:cubicBezTo>
                    <a:pt x="179" y="353"/>
                    <a:pt x="339" y="447"/>
                    <a:pt x="521" y="447"/>
                  </a:cubicBezTo>
                  <a:cubicBezTo>
                    <a:pt x="783" y="447"/>
                    <a:pt x="1000" y="253"/>
                    <a:pt x="1037" y="0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51" y="170"/>
                    <a:pt x="701" y="298"/>
                    <a:pt x="521" y="2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1620838" y="211138"/>
              <a:ext cx="8943975" cy="5591175"/>
            </a:xfrm>
            <a:custGeom>
              <a:avLst/>
              <a:gdLst>
                <a:gd name="T0" fmla="*/ 2053 w 2382"/>
                <a:gd name="T1" fmla="*/ 611 h 1488"/>
                <a:gd name="T2" fmla="*/ 1600 w 2382"/>
                <a:gd name="T3" fmla="*/ 298 h 1488"/>
                <a:gd name="T4" fmla="*/ 1463 w 2382"/>
                <a:gd name="T5" fmla="*/ 318 h 1488"/>
                <a:gd name="T6" fmla="*/ 893 w 2382"/>
                <a:gd name="T7" fmla="*/ 0 h 1488"/>
                <a:gd name="T8" fmla="*/ 224 w 2382"/>
                <a:gd name="T9" fmla="*/ 655 h 1488"/>
                <a:gd name="T10" fmla="*/ 0 w 2382"/>
                <a:gd name="T11" fmla="*/ 1042 h 1488"/>
                <a:gd name="T12" fmla="*/ 447 w 2382"/>
                <a:gd name="T13" fmla="*/ 1488 h 1488"/>
                <a:gd name="T14" fmla="*/ 521 w 2382"/>
                <a:gd name="T15" fmla="*/ 1488 h 1488"/>
                <a:gd name="T16" fmla="*/ 521 w 2382"/>
                <a:gd name="T17" fmla="*/ 1340 h 1488"/>
                <a:gd name="T18" fmla="*/ 447 w 2382"/>
                <a:gd name="T19" fmla="*/ 1340 h 1488"/>
                <a:gd name="T20" fmla="*/ 149 w 2382"/>
                <a:gd name="T21" fmla="*/ 1042 h 1488"/>
                <a:gd name="T22" fmla="*/ 379 w 2382"/>
                <a:gd name="T23" fmla="*/ 752 h 1488"/>
                <a:gd name="T24" fmla="*/ 372 w 2382"/>
                <a:gd name="T25" fmla="*/ 670 h 1488"/>
                <a:gd name="T26" fmla="*/ 893 w 2382"/>
                <a:gd name="T27" fmla="*/ 149 h 1488"/>
                <a:gd name="T28" fmla="*/ 1392 w 2382"/>
                <a:gd name="T29" fmla="*/ 519 h 1488"/>
                <a:gd name="T30" fmla="*/ 1600 w 2382"/>
                <a:gd name="T31" fmla="*/ 447 h 1488"/>
                <a:gd name="T32" fmla="*/ 1933 w 2382"/>
                <a:gd name="T33" fmla="*/ 744 h 1488"/>
                <a:gd name="T34" fmla="*/ 1935 w 2382"/>
                <a:gd name="T35" fmla="*/ 744 h 1488"/>
                <a:gd name="T36" fmla="*/ 2233 w 2382"/>
                <a:gd name="T37" fmla="*/ 1042 h 1488"/>
                <a:gd name="T38" fmla="*/ 1935 w 2382"/>
                <a:gd name="T39" fmla="*/ 1340 h 1488"/>
                <a:gd name="T40" fmla="*/ 1844 w 2382"/>
                <a:gd name="T41" fmla="*/ 1340 h 1488"/>
                <a:gd name="T42" fmla="*/ 1791 w 2382"/>
                <a:gd name="T43" fmla="*/ 1488 h 1488"/>
                <a:gd name="T44" fmla="*/ 1935 w 2382"/>
                <a:gd name="T45" fmla="*/ 1488 h 1488"/>
                <a:gd name="T46" fmla="*/ 2382 w 2382"/>
                <a:gd name="T47" fmla="*/ 1042 h 1488"/>
                <a:gd name="T48" fmla="*/ 2053 w 2382"/>
                <a:gd name="T49" fmla="*/ 611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2" h="1488">
                  <a:moveTo>
                    <a:pt x="2053" y="611"/>
                  </a:moveTo>
                  <a:cubicBezTo>
                    <a:pt x="1984" y="428"/>
                    <a:pt x="1807" y="298"/>
                    <a:pt x="1600" y="298"/>
                  </a:cubicBezTo>
                  <a:cubicBezTo>
                    <a:pt x="1553" y="298"/>
                    <a:pt x="1507" y="305"/>
                    <a:pt x="1463" y="318"/>
                  </a:cubicBezTo>
                  <a:cubicBezTo>
                    <a:pt x="1345" y="127"/>
                    <a:pt x="1134" y="0"/>
                    <a:pt x="893" y="0"/>
                  </a:cubicBezTo>
                  <a:cubicBezTo>
                    <a:pt x="528" y="0"/>
                    <a:pt x="232" y="292"/>
                    <a:pt x="224" y="655"/>
                  </a:cubicBezTo>
                  <a:cubicBezTo>
                    <a:pt x="90" y="733"/>
                    <a:pt x="0" y="877"/>
                    <a:pt x="0" y="1042"/>
                  </a:cubicBezTo>
                  <a:cubicBezTo>
                    <a:pt x="0" y="1288"/>
                    <a:pt x="200" y="1488"/>
                    <a:pt x="447" y="1488"/>
                  </a:cubicBezTo>
                  <a:cubicBezTo>
                    <a:pt x="521" y="1488"/>
                    <a:pt x="521" y="1488"/>
                    <a:pt x="521" y="1488"/>
                  </a:cubicBezTo>
                  <a:cubicBezTo>
                    <a:pt x="521" y="1340"/>
                    <a:pt x="521" y="1340"/>
                    <a:pt x="521" y="1340"/>
                  </a:cubicBezTo>
                  <a:cubicBezTo>
                    <a:pt x="447" y="1340"/>
                    <a:pt x="447" y="1340"/>
                    <a:pt x="447" y="1340"/>
                  </a:cubicBezTo>
                  <a:cubicBezTo>
                    <a:pt x="283" y="1340"/>
                    <a:pt x="149" y="1206"/>
                    <a:pt x="149" y="1042"/>
                  </a:cubicBezTo>
                  <a:cubicBezTo>
                    <a:pt x="149" y="901"/>
                    <a:pt x="247" y="783"/>
                    <a:pt x="379" y="752"/>
                  </a:cubicBezTo>
                  <a:cubicBezTo>
                    <a:pt x="375" y="725"/>
                    <a:pt x="372" y="698"/>
                    <a:pt x="372" y="670"/>
                  </a:cubicBezTo>
                  <a:cubicBezTo>
                    <a:pt x="372" y="382"/>
                    <a:pt x="606" y="149"/>
                    <a:pt x="893" y="149"/>
                  </a:cubicBezTo>
                  <a:cubicBezTo>
                    <a:pt x="1129" y="149"/>
                    <a:pt x="1327" y="305"/>
                    <a:pt x="1392" y="519"/>
                  </a:cubicBezTo>
                  <a:cubicBezTo>
                    <a:pt x="1449" y="474"/>
                    <a:pt x="1521" y="447"/>
                    <a:pt x="1600" y="447"/>
                  </a:cubicBezTo>
                  <a:cubicBezTo>
                    <a:pt x="1773" y="447"/>
                    <a:pt x="1915" y="577"/>
                    <a:pt x="1933" y="744"/>
                  </a:cubicBezTo>
                  <a:cubicBezTo>
                    <a:pt x="1935" y="744"/>
                    <a:pt x="1935" y="744"/>
                    <a:pt x="1935" y="744"/>
                  </a:cubicBezTo>
                  <a:cubicBezTo>
                    <a:pt x="2099" y="744"/>
                    <a:pt x="2233" y="878"/>
                    <a:pt x="2233" y="1042"/>
                  </a:cubicBezTo>
                  <a:cubicBezTo>
                    <a:pt x="2233" y="1206"/>
                    <a:pt x="2100" y="1340"/>
                    <a:pt x="1935" y="1340"/>
                  </a:cubicBezTo>
                  <a:cubicBezTo>
                    <a:pt x="1844" y="1340"/>
                    <a:pt x="1844" y="1340"/>
                    <a:pt x="1844" y="1340"/>
                  </a:cubicBezTo>
                  <a:cubicBezTo>
                    <a:pt x="1832" y="1392"/>
                    <a:pt x="1814" y="1442"/>
                    <a:pt x="1791" y="1488"/>
                  </a:cubicBezTo>
                  <a:cubicBezTo>
                    <a:pt x="1935" y="1488"/>
                    <a:pt x="1935" y="1488"/>
                    <a:pt x="1935" y="1488"/>
                  </a:cubicBezTo>
                  <a:cubicBezTo>
                    <a:pt x="2182" y="1488"/>
                    <a:pt x="2382" y="1288"/>
                    <a:pt x="2382" y="1042"/>
                  </a:cubicBezTo>
                  <a:cubicBezTo>
                    <a:pt x="2382" y="836"/>
                    <a:pt x="2242" y="663"/>
                    <a:pt x="2053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450905" y="6046834"/>
            <a:ext cx="521896" cy="521896"/>
          </a:xfrm>
          <a:prstGeom prst="ellipse">
            <a:avLst/>
          </a:prstGeom>
          <a:solidFill>
            <a:srgbClr val="C2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 Light" panose="020B0502040204020203" charset="-122"/>
            </a:endParaRPr>
          </a:p>
        </p:txBody>
      </p:sp>
      <p:sp>
        <p:nvSpPr>
          <p:cNvPr id="38" name="KSO_Shape"/>
          <p:cNvSpPr>
            <a:spLocks noChangeAspect="1"/>
          </p:cNvSpPr>
          <p:nvPr/>
        </p:nvSpPr>
        <p:spPr>
          <a:xfrm>
            <a:off x="1215833" y="2371000"/>
            <a:ext cx="246021" cy="229209"/>
          </a:xfrm>
          <a:custGeom>
            <a:avLst/>
            <a:gdLst/>
            <a:ahLst/>
            <a:cxnLst/>
            <a:rect l="l" t="t" r="r" b="b"/>
            <a:pathLst>
              <a:path w="969654" h="903534">
                <a:moveTo>
                  <a:pt x="813088" y="487443"/>
                </a:moveTo>
                <a:cubicBezTo>
                  <a:pt x="793206" y="487443"/>
                  <a:pt x="777088" y="503561"/>
                  <a:pt x="777088" y="523443"/>
                </a:cubicBezTo>
                <a:cubicBezTo>
                  <a:pt x="777088" y="543325"/>
                  <a:pt x="793206" y="559443"/>
                  <a:pt x="813088" y="559443"/>
                </a:cubicBezTo>
                <a:cubicBezTo>
                  <a:pt x="832970" y="559443"/>
                  <a:pt x="849088" y="543325"/>
                  <a:pt x="849088" y="523443"/>
                </a:cubicBezTo>
                <a:cubicBezTo>
                  <a:pt x="849088" y="503561"/>
                  <a:pt x="832970" y="487443"/>
                  <a:pt x="813088" y="487443"/>
                </a:cubicBezTo>
                <a:close/>
                <a:moveTo>
                  <a:pt x="606961" y="487443"/>
                </a:moveTo>
                <a:cubicBezTo>
                  <a:pt x="587079" y="487443"/>
                  <a:pt x="570961" y="503561"/>
                  <a:pt x="570961" y="523443"/>
                </a:cubicBezTo>
                <a:cubicBezTo>
                  <a:pt x="570961" y="543325"/>
                  <a:pt x="587079" y="559443"/>
                  <a:pt x="606961" y="559443"/>
                </a:cubicBezTo>
                <a:cubicBezTo>
                  <a:pt x="626843" y="559443"/>
                  <a:pt x="642961" y="543325"/>
                  <a:pt x="642961" y="523443"/>
                </a:cubicBezTo>
                <a:cubicBezTo>
                  <a:pt x="642961" y="503561"/>
                  <a:pt x="626843" y="487443"/>
                  <a:pt x="606961" y="487443"/>
                </a:cubicBezTo>
                <a:close/>
                <a:moveTo>
                  <a:pt x="691345" y="336511"/>
                </a:moveTo>
                <a:cubicBezTo>
                  <a:pt x="769490" y="335080"/>
                  <a:pt x="847112" y="364668"/>
                  <a:pt x="901758" y="422110"/>
                </a:cubicBezTo>
                <a:cubicBezTo>
                  <a:pt x="999759" y="525126"/>
                  <a:pt x="990612" y="681640"/>
                  <a:pt x="881173" y="774306"/>
                </a:cubicBezTo>
                <a:lnTo>
                  <a:pt x="905846" y="903534"/>
                </a:lnTo>
                <a:lnTo>
                  <a:pt x="792422" y="824563"/>
                </a:lnTo>
                <a:cubicBezTo>
                  <a:pt x="666952" y="867914"/>
                  <a:pt x="525982" y="820668"/>
                  <a:pt x="459770" y="713074"/>
                </a:cubicBezTo>
                <a:cubicBezTo>
                  <a:pt x="386891" y="594648"/>
                  <a:pt x="429055" y="444146"/>
                  <a:pt x="554971" y="373268"/>
                </a:cubicBezTo>
                <a:cubicBezTo>
                  <a:pt x="597384" y="349394"/>
                  <a:pt x="644458" y="337369"/>
                  <a:pt x="691345" y="336511"/>
                </a:cubicBezTo>
                <a:close/>
                <a:moveTo>
                  <a:pt x="547874" y="187267"/>
                </a:moveTo>
                <a:cubicBezTo>
                  <a:pt x="518051" y="187267"/>
                  <a:pt x="493874" y="211444"/>
                  <a:pt x="493874" y="241267"/>
                </a:cubicBezTo>
                <a:cubicBezTo>
                  <a:pt x="493874" y="271090"/>
                  <a:pt x="518051" y="295267"/>
                  <a:pt x="547874" y="295267"/>
                </a:cubicBezTo>
                <a:cubicBezTo>
                  <a:pt x="577697" y="295267"/>
                  <a:pt x="601874" y="271090"/>
                  <a:pt x="601874" y="241267"/>
                </a:cubicBezTo>
                <a:cubicBezTo>
                  <a:pt x="601874" y="211444"/>
                  <a:pt x="577697" y="187267"/>
                  <a:pt x="547874" y="187267"/>
                </a:cubicBezTo>
                <a:close/>
                <a:moveTo>
                  <a:pt x="294449" y="187267"/>
                </a:moveTo>
                <a:cubicBezTo>
                  <a:pt x="264626" y="187267"/>
                  <a:pt x="240449" y="211444"/>
                  <a:pt x="240449" y="241267"/>
                </a:cubicBezTo>
                <a:cubicBezTo>
                  <a:pt x="240449" y="271090"/>
                  <a:pt x="264626" y="295267"/>
                  <a:pt x="294449" y="295267"/>
                </a:cubicBezTo>
                <a:cubicBezTo>
                  <a:pt x="324272" y="295267"/>
                  <a:pt x="348449" y="271090"/>
                  <a:pt x="348449" y="241267"/>
                </a:cubicBezTo>
                <a:cubicBezTo>
                  <a:pt x="348449" y="211444"/>
                  <a:pt x="324272" y="187267"/>
                  <a:pt x="294449" y="187267"/>
                </a:cubicBezTo>
                <a:close/>
                <a:moveTo>
                  <a:pt x="408549" y="168"/>
                </a:moveTo>
                <a:cubicBezTo>
                  <a:pt x="456533" y="-1113"/>
                  <a:pt x="505397" y="4870"/>
                  <a:pt x="553141" y="18800"/>
                </a:cubicBezTo>
                <a:cubicBezTo>
                  <a:pt x="730896" y="70663"/>
                  <a:pt x="843952" y="217556"/>
                  <a:pt x="840274" y="375462"/>
                </a:cubicBezTo>
                <a:cubicBezTo>
                  <a:pt x="754752" y="310337"/>
                  <a:pt x="632797" y="302687"/>
                  <a:pt x="535419" y="357502"/>
                </a:cubicBezTo>
                <a:cubicBezTo>
                  <a:pt x="409503" y="428380"/>
                  <a:pt x="367339" y="578882"/>
                  <a:pt x="440218" y="697308"/>
                </a:cubicBezTo>
                <a:cubicBezTo>
                  <a:pt x="450352" y="713775"/>
                  <a:pt x="462237" y="728829"/>
                  <a:pt x="478397" y="739559"/>
                </a:cubicBezTo>
                <a:cubicBezTo>
                  <a:pt x="442192" y="745523"/>
                  <a:pt x="404623" y="745773"/>
                  <a:pt x="366675" y="741395"/>
                </a:cubicBezTo>
                <a:lnTo>
                  <a:pt x="245711" y="837584"/>
                </a:lnTo>
                <a:lnTo>
                  <a:pt x="214226" y="696474"/>
                </a:lnTo>
                <a:cubicBezTo>
                  <a:pt x="11680" y="595442"/>
                  <a:pt x="-59861" y="368389"/>
                  <a:pt x="54436" y="189343"/>
                </a:cubicBezTo>
                <a:cubicBezTo>
                  <a:pt x="128564" y="73222"/>
                  <a:pt x="264598" y="4010"/>
                  <a:pt x="408549" y="1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9" name="Freeform 7"/>
          <p:cNvSpPr/>
          <p:nvPr/>
        </p:nvSpPr>
        <p:spPr bwMode="auto">
          <a:xfrm>
            <a:off x="1198330" y="3385705"/>
            <a:ext cx="265296" cy="181518"/>
          </a:xfrm>
          <a:custGeom>
            <a:avLst/>
            <a:gdLst>
              <a:gd name="T0" fmla="*/ 58 w 64"/>
              <a:gd name="T1" fmla="*/ 24 h 44"/>
              <a:gd name="T2" fmla="*/ 60 w 64"/>
              <a:gd name="T3" fmla="*/ 16 h 44"/>
              <a:gd name="T4" fmla="*/ 44 w 64"/>
              <a:gd name="T5" fmla="*/ 0 h 44"/>
              <a:gd name="T6" fmla="*/ 29 w 64"/>
              <a:gd name="T7" fmla="*/ 12 h 44"/>
              <a:gd name="T8" fmla="*/ 20 w 64"/>
              <a:gd name="T9" fmla="*/ 8 h 44"/>
              <a:gd name="T10" fmla="*/ 8 w 64"/>
              <a:gd name="T11" fmla="*/ 20 h 44"/>
              <a:gd name="T12" fmla="*/ 9 w 64"/>
              <a:gd name="T13" fmla="*/ 24 h 44"/>
              <a:gd name="T14" fmla="*/ 8 w 64"/>
              <a:gd name="T15" fmla="*/ 24 h 44"/>
              <a:gd name="T16" fmla="*/ 0 w 64"/>
              <a:gd name="T17" fmla="*/ 34 h 44"/>
              <a:gd name="T18" fmla="*/ 8 w 64"/>
              <a:gd name="T19" fmla="*/ 44 h 44"/>
              <a:gd name="T20" fmla="*/ 56 w 64"/>
              <a:gd name="T21" fmla="*/ 44 h 44"/>
              <a:gd name="T22" fmla="*/ 64 w 64"/>
              <a:gd name="T23" fmla="*/ 34 h 44"/>
              <a:gd name="T24" fmla="*/ 58 w 64"/>
              <a:gd name="T25" fmla="*/ 2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4" h="44">
                <a:moveTo>
                  <a:pt x="58" y="24"/>
                </a:moveTo>
                <a:cubicBezTo>
                  <a:pt x="59" y="22"/>
                  <a:pt x="60" y="19"/>
                  <a:pt x="60" y="16"/>
                </a:cubicBezTo>
                <a:cubicBezTo>
                  <a:pt x="60" y="7"/>
                  <a:pt x="53" y="0"/>
                  <a:pt x="44" y="0"/>
                </a:cubicBezTo>
                <a:cubicBezTo>
                  <a:pt x="37" y="0"/>
                  <a:pt x="31" y="5"/>
                  <a:pt x="29" y="12"/>
                </a:cubicBezTo>
                <a:cubicBezTo>
                  <a:pt x="26" y="9"/>
                  <a:pt x="23" y="8"/>
                  <a:pt x="20" y="8"/>
                </a:cubicBezTo>
                <a:cubicBezTo>
                  <a:pt x="13" y="8"/>
                  <a:pt x="8" y="13"/>
                  <a:pt x="8" y="20"/>
                </a:cubicBezTo>
                <a:cubicBezTo>
                  <a:pt x="8" y="21"/>
                  <a:pt x="8" y="23"/>
                  <a:pt x="9" y="24"/>
                </a:cubicBezTo>
                <a:cubicBezTo>
                  <a:pt x="9" y="24"/>
                  <a:pt x="8" y="24"/>
                  <a:pt x="8" y="24"/>
                </a:cubicBezTo>
                <a:cubicBezTo>
                  <a:pt x="4" y="24"/>
                  <a:pt x="0" y="30"/>
                  <a:pt x="0" y="34"/>
                </a:cubicBezTo>
                <a:cubicBezTo>
                  <a:pt x="0" y="38"/>
                  <a:pt x="4" y="44"/>
                  <a:pt x="8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60" y="44"/>
                  <a:pt x="64" y="38"/>
                  <a:pt x="64" y="34"/>
                </a:cubicBezTo>
                <a:cubicBezTo>
                  <a:pt x="64" y="30"/>
                  <a:pt x="61" y="25"/>
                  <a:pt x="58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Freeform 190"/>
          <p:cNvSpPr>
            <a:spLocks noEditPoints="1"/>
          </p:cNvSpPr>
          <p:nvPr/>
        </p:nvSpPr>
        <p:spPr bwMode="auto">
          <a:xfrm>
            <a:off x="590497" y="6184701"/>
            <a:ext cx="247792" cy="246163"/>
          </a:xfrm>
          <a:custGeom>
            <a:avLst/>
            <a:gdLst>
              <a:gd name="T0" fmla="*/ 25 w 64"/>
              <a:gd name="T1" fmla="*/ 51 h 64"/>
              <a:gd name="T2" fmla="*/ 22 w 64"/>
              <a:gd name="T3" fmla="*/ 48 h 64"/>
              <a:gd name="T4" fmla="*/ 21 w 64"/>
              <a:gd name="T5" fmla="*/ 41 h 64"/>
              <a:gd name="T6" fmla="*/ 21 w 64"/>
              <a:gd name="T7" fmla="*/ 29 h 64"/>
              <a:gd name="T8" fmla="*/ 38 w 64"/>
              <a:gd name="T9" fmla="*/ 29 h 64"/>
              <a:gd name="T10" fmla="*/ 38 w 64"/>
              <a:gd name="T11" fmla="*/ 17 h 64"/>
              <a:gd name="T12" fmla="*/ 21 w 64"/>
              <a:gd name="T13" fmla="*/ 17 h 64"/>
              <a:gd name="T14" fmla="*/ 21 w 64"/>
              <a:gd name="T15" fmla="*/ 0 h 64"/>
              <a:gd name="T16" fmla="*/ 14 w 64"/>
              <a:gd name="T17" fmla="*/ 0 h 64"/>
              <a:gd name="T18" fmla="*/ 12 w 64"/>
              <a:gd name="T19" fmla="*/ 7 h 64"/>
              <a:gd name="T20" fmla="*/ 7 w 64"/>
              <a:gd name="T21" fmla="*/ 14 h 64"/>
              <a:gd name="T22" fmla="*/ 0 w 64"/>
              <a:gd name="T23" fmla="*/ 18 h 64"/>
              <a:gd name="T24" fmla="*/ 0 w 64"/>
              <a:gd name="T25" fmla="*/ 29 h 64"/>
              <a:gd name="T26" fmla="*/ 8 w 64"/>
              <a:gd name="T27" fmla="*/ 29 h 64"/>
              <a:gd name="T28" fmla="*/ 8 w 64"/>
              <a:gd name="T29" fmla="*/ 47 h 64"/>
              <a:gd name="T30" fmla="*/ 9 w 64"/>
              <a:gd name="T31" fmla="*/ 54 h 64"/>
              <a:gd name="T32" fmla="*/ 13 w 64"/>
              <a:gd name="T33" fmla="*/ 59 h 64"/>
              <a:gd name="T34" fmla="*/ 18 w 64"/>
              <a:gd name="T35" fmla="*/ 63 h 64"/>
              <a:gd name="T36" fmla="*/ 25 w 64"/>
              <a:gd name="T37" fmla="*/ 64 h 64"/>
              <a:gd name="T38" fmla="*/ 33 w 64"/>
              <a:gd name="T39" fmla="*/ 63 h 64"/>
              <a:gd name="T40" fmla="*/ 42 w 64"/>
              <a:gd name="T41" fmla="*/ 60 h 64"/>
              <a:gd name="T42" fmla="*/ 42 w 64"/>
              <a:gd name="T43" fmla="*/ 49 h 64"/>
              <a:gd name="T44" fmla="*/ 30 w 64"/>
              <a:gd name="T45" fmla="*/ 53 h 64"/>
              <a:gd name="T46" fmla="*/ 25 w 64"/>
              <a:gd name="T47" fmla="*/ 51 h 64"/>
              <a:gd name="T48" fmla="*/ 55 w 64"/>
              <a:gd name="T49" fmla="*/ 47 h 64"/>
              <a:gd name="T50" fmla="*/ 47 w 64"/>
              <a:gd name="T51" fmla="*/ 55 h 64"/>
              <a:gd name="T52" fmla="*/ 55 w 64"/>
              <a:gd name="T53" fmla="*/ 64 h 64"/>
              <a:gd name="T54" fmla="*/ 64 w 64"/>
              <a:gd name="T55" fmla="*/ 55 h 64"/>
              <a:gd name="T56" fmla="*/ 55 w 64"/>
              <a:gd name="T57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4" h="64">
                <a:moveTo>
                  <a:pt x="25" y="51"/>
                </a:moveTo>
                <a:cubicBezTo>
                  <a:pt x="24" y="50"/>
                  <a:pt x="23" y="50"/>
                  <a:pt x="22" y="48"/>
                </a:cubicBezTo>
                <a:cubicBezTo>
                  <a:pt x="22" y="47"/>
                  <a:pt x="21" y="45"/>
                  <a:pt x="21" y="41"/>
                </a:cubicBezTo>
                <a:cubicBezTo>
                  <a:pt x="21" y="29"/>
                  <a:pt x="21" y="29"/>
                  <a:pt x="21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17"/>
                  <a:pt x="38" y="17"/>
                  <a:pt x="38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0"/>
                  <a:pt x="21" y="0"/>
                  <a:pt x="21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4"/>
                  <a:pt x="13" y="5"/>
                  <a:pt x="12" y="7"/>
                </a:cubicBezTo>
                <a:cubicBezTo>
                  <a:pt x="11" y="9"/>
                  <a:pt x="9" y="12"/>
                  <a:pt x="7" y="14"/>
                </a:cubicBezTo>
                <a:cubicBezTo>
                  <a:pt x="6" y="16"/>
                  <a:pt x="3" y="17"/>
                  <a:pt x="0" y="18"/>
                </a:cubicBezTo>
                <a:cubicBezTo>
                  <a:pt x="0" y="29"/>
                  <a:pt x="0" y="29"/>
                  <a:pt x="0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50"/>
                  <a:pt x="8" y="53"/>
                  <a:pt x="9" y="54"/>
                </a:cubicBezTo>
                <a:cubicBezTo>
                  <a:pt x="10" y="56"/>
                  <a:pt x="11" y="58"/>
                  <a:pt x="13" y="59"/>
                </a:cubicBezTo>
                <a:cubicBezTo>
                  <a:pt x="15" y="61"/>
                  <a:pt x="18" y="63"/>
                  <a:pt x="18" y="63"/>
                </a:cubicBezTo>
                <a:cubicBezTo>
                  <a:pt x="18" y="63"/>
                  <a:pt x="22" y="64"/>
                  <a:pt x="25" y="64"/>
                </a:cubicBezTo>
                <a:cubicBezTo>
                  <a:pt x="28" y="64"/>
                  <a:pt x="30" y="64"/>
                  <a:pt x="33" y="63"/>
                </a:cubicBezTo>
                <a:cubicBezTo>
                  <a:pt x="35" y="62"/>
                  <a:pt x="39" y="61"/>
                  <a:pt x="42" y="60"/>
                </a:cubicBezTo>
                <a:cubicBezTo>
                  <a:pt x="42" y="49"/>
                  <a:pt x="42" y="49"/>
                  <a:pt x="42" y="49"/>
                </a:cubicBezTo>
                <a:cubicBezTo>
                  <a:pt x="38" y="51"/>
                  <a:pt x="34" y="53"/>
                  <a:pt x="30" y="53"/>
                </a:cubicBezTo>
                <a:cubicBezTo>
                  <a:pt x="28" y="53"/>
                  <a:pt x="26" y="52"/>
                  <a:pt x="25" y="51"/>
                </a:cubicBezTo>
                <a:close/>
                <a:moveTo>
                  <a:pt x="55" y="47"/>
                </a:moveTo>
                <a:cubicBezTo>
                  <a:pt x="50" y="47"/>
                  <a:pt x="47" y="51"/>
                  <a:pt x="47" y="55"/>
                </a:cubicBezTo>
                <a:cubicBezTo>
                  <a:pt x="47" y="60"/>
                  <a:pt x="50" y="64"/>
                  <a:pt x="55" y="64"/>
                </a:cubicBezTo>
                <a:cubicBezTo>
                  <a:pt x="60" y="64"/>
                  <a:pt x="64" y="60"/>
                  <a:pt x="64" y="55"/>
                </a:cubicBezTo>
                <a:cubicBezTo>
                  <a:pt x="64" y="51"/>
                  <a:pt x="60" y="47"/>
                  <a:pt x="55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99398" y="1621951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邮递员</a:t>
            </a:r>
          </a:p>
        </p:txBody>
      </p:sp>
      <p:sp>
        <p:nvSpPr>
          <p:cNvPr id="43" name="矩形 42"/>
          <p:cNvSpPr/>
          <p:nvPr/>
        </p:nvSpPr>
        <p:spPr>
          <a:xfrm>
            <a:off x="1726398" y="2830272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破了</a:t>
            </a:r>
          </a:p>
        </p:txBody>
      </p:sp>
      <p:sp>
        <p:nvSpPr>
          <p:cNvPr id="44" name="矩形 43"/>
          <p:cNvSpPr/>
          <p:nvPr/>
        </p:nvSpPr>
        <p:spPr>
          <a:xfrm>
            <a:off x="1677503" y="4092896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刺猬</a:t>
            </a:r>
          </a:p>
        </p:txBody>
      </p:sp>
      <p:sp>
        <p:nvSpPr>
          <p:cNvPr id="45" name="矩形 44"/>
          <p:cNvSpPr/>
          <p:nvPr/>
        </p:nvSpPr>
        <p:spPr>
          <a:xfrm>
            <a:off x="1805138" y="5292020"/>
            <a:ext cx="344110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花籽</a:t>
            </a:r>
          </a:p>
        </p:txBody>
      </p:sp>
    </p:spTree>
    <p:extLst>
      <p:ext uri="{BB962C8B-B14F-4D97-AF65-F5344CB8AC3E}">
        <p14:creationId xmlns:p14="http://schemas.microsoft.com/office/powerpoint/2010/main" val="3565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自读要求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35380" y="2365375"/>
            <a:ext cx="101295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朗读课文第六自然段，找一找鼹鼠先生看见了什么？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6435" y="2133600"/>
            <a:ext cx="10515600" cy="1325563"/>
          </a:xfrm>
        </p:spPr>
        <p:txBody>
          <a:bodyPr/>
          <a:lstStyle/>
          <a:p>
            <a:r>
              <a:rPr lang="zh-CN" altLang="zh-CN">
                <a:latin typeface="楷体_GB2312" panose="02010609030101010101" charset="-122"/>
                <a:ea typeface="楷体_GB2312" panose="02010609030101010101" charset="-122"/>
              </a:rPr>
              <a:t>开满鲜花的小路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" y="4311015"/>
            <a:ext cx="12185650" cy="251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2010" y="1010920"/>
            <a:ext cx="10515600" cy="1947545"/>
          </a:xfrm>
        </p:spPr>
        <p:txBody>
          <a:bodyPr>
            <a:normAutofit/>
          </a:bodyPr>
          <a:lstStyle/>
          <a:p>
            <a:pPr algn="l"/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啊，通往松鼠太太家的路，成了一条开满鲜花的小路。</a:t>
            </a:r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/>
            </a:r>
            <a:b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</a:br>
            <a:endParaRPr lang="zh-CN" altLang="zh-CN"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>
                  <a:alpha val="100000"/>
                </a:srgbClr>
              </a:clrFrom>
              <a:clrTo>
                <a:srgbClr val="FCFCF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5" y="4099560"/>
            <a:ext cx="12185650" cy="272161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1262380" y="2958465"/>
            <a:ext cx="10515600" cy="194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3819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啊，大海就展示在他们眼前！</a:t>
            </a:r>
          </a:p>
          <a:p>
            <a:pPr algn="l"/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  <a:sym typeface="+mn-ea"/>
              </a:rPr>
              <a:t>啊，华山真高啊！</a:t>
            </a:r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</a:rPr>
              <a:t/>
            </a:r>
            <a:br>
              <a:rPr lang="zh-CN" altLang="en-US" dirty="0">
                <a:latin typeface="楷体_GB2312" panose="02010609030101010101" charset="-122"/>
                <a:ea typeface="楷体_GB2312" panose="02010609030101010101" charset="-122"/>
              </a:rPr>
            </a:br>
            <a:endParaRPr lang="zh-CN" altLang="zh-CN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阅读要求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77570" y="2047240"/>
            <a:ext cx="10554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自由大声地朗读课文</a:t>
            </a:r>
            <a:r>
              <a:rPr lang="en-US" altLang="zh-CN" sz="4000"/>
              <a:t>7-12</a:t>
            </a:r>
            <a:r>
              <a:rPr lang="zh-CN" altLang="en-US" sz="4000"/>
              <a:t>自然段，并用</a:t>
            </a:r>
            <a:r>
              <a:rPr lang="en-US" altLang="zh-CN" sz="4000"/>
              <a:t>“————”</a:t>
            </a:r>
            <a:r>
              <a:rPr lang="zh-CN" altLang="en-US" sz="4000"/>
              <a:t>画出描写鲜花的词语和句子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755" y="1002665"/>
            <a:ext cx="10515600" cy="259842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门前开着一大片</a:t>
            </a:r>
            <a:r>
              <a:rPr lang="zh-CN" altLang="en-US">
                <a:solidFill>
                  <a:srgbClr val="FF0000"/>
                </a:solidFill>
              </a:rPr>
              <a:t>绚丽多彩</a:t>
            </a:r>
            <a:r>
              <a:rPr lang="zh-CN" altLang="en-US">
                <a:solidFill>
                  <a:schemeClr val="tx1"/>
                </a:solidFill>
              </a:rPr>
              <a:t>的鲜花</a:t>
            </a:r>
            <a:br>
              <a:rPr lang="zh-CN" altLang="en-US">
                <a:solidFill>
                  <a:schemeClr val="tx1"/>
                </a:solidFill>
              </a:rPr>
            </a:br>
            <a:r>
              <a:rPr lang="zh-CN" altLang="en-US">
                <a:solidFill>
                  <a:schemeClr val="tx1"/>
                </a:solidFill>
              </a:rPr>
              <a:t>门前开着一大片</a:t>
            </a:r>
            <a:r>
              <a:rPr lang="zh-CN" altLang="en-US">
                <a:solidFill>
                  <a:srgbClr val="FF0000"/>
                </a:solidFill>
              </a:rPr>
              <a:t>五颜六色</a:t>
            </a:r>
            <a:r>
              <a:rPr lang="zh-CN" altLang="en-US">
                <a:solidFill>
                  <a:schemeClr val="tx1"/>
                </a:solidFill>
              </a:rPr>
              <a:t>的鲜花</a:t>
            </a:r>
            <a:br>
              <a:rPr lang="zh-CN" altLang="en-US">
                <a:solidFill>
                  <a:schemeClr val="tx1"/>
                </a:solidFill>
              </a:rPr>
            </a:br>
            <a:r>
              <a:rPr lang="zh-CN" altLang="en-US">
                <a:solidFill>
                  <a:schemeClr val="tx1"/>
                </a:solidFill>
              </a:rPr>
              <a:t>门前的小路上</a:t>
            </a:r>
            <a:r>
              <a:rPr lang="zh-CN" altLang="en-US">
                <a:solidFill>
                  <a:srgbClr val="FF0000"/>
                </a:solidFill>
              </a:rPr>
              <a:t>花朵簇簇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7070" y="1577975"/>
            <a:ext cx="10515600" cy="1325563"/>
          </a:xfrm>
        </p:spPr>
        <p:txBody>
          <a:bodyPr/>
          <a:lstStyle/>
          <a:p>
            <a:pPr algn="l"/>
            <a:r>
              <a:rPr lang="zh-CN" altLang="en-US">
                <a:solidFill>
                  <a:schemeClr val="tx1"/>
                </a:solidFill>
              </a:rPr>
              <a:t>花儿五颜六色，有</a:t>
            </a:r>
            <a:r>
              <a:rPr lang="en-US" altLang="zh-CN">
                <a:solidFill>
                  <a:schemeClr val="tx1"/>
                </a:solidFill>
              </a:rPr>
              <a:t>____</a:t>
            </a:r>
            <a:r>
              <a:rPr lang="zh-CN" altLang="en-US">
                <a:solidFill>
                  <a:schemeClr val="tx1"/>
                </a:solidFill>
              </a:rPr>
              <a:t>的，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有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____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的，有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____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的还有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____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的。</a:t>
            </a: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687070" y="3069590"/>
            <a:ext cx="10515600" cy="1780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3819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>
                <a:solidFill>
                  <a:schemeClr val="accent1"/>
                </a:solidFill>
              </a:rPr>
              <a:t>花儿有红的，红得就像天上的彩霞，</a:t>
            </a:r>
          </a:p>
          <a:p>
            <a:pPr algn="l"/>
            <a:r>
              <a:rPr lang="zh-CN" altLang="en-US" sz="4400">
                <a:solidFill>
                  <a:schemeClr val="accent1"/>
                </a:solidFill>
                <a:sym typeface="+mn-ea"/>
              </a:rPr>
              <a:t>有</a:t>
            </a:r>
            <a:r>
              <a:rPr lang="en-US" altLang="zh-CN" sz="4400">
                <a:solidFill>
                  <a:schemeClr val="accent1"/>
                </a:solidFill>
                <a:sym typeface="+mn-ea"/>
              </a:rPr>
              <a:t>____</a:t>
            </a:r>
            <a:r>
              <a:rPr lang="zh-CN" altLang="en-US" sz="4400">
                <a:solidFill>
                  <a:schemeClr val="accent1"/>
                </a:solidFill>
                <a:sym typeface="+mn-ea"/>
              </a:rPr>
              <a:t>的，</a:t>
            </a:r>
            <a:r>
              <a:rPr lang="en-US" altLang="zh-CN" sz="4400">
                <a:solidFill>
                  <a:schemeClr val="accent1"/>
                </a:solidFill>
                <a:sym typeface="+mn-ea"/>
              </a:rPr>
              <a:t>______</a:t>
            </a:r>
            <a:r>
              <a:rPr lang="zh-CN" altLang="en-US" sz="4400">
                <a:solidFill>
                  <a:schemeClr val="accent1"/>
                </a:solidFill>
                <a:sym typeface="+mn-ea"/>
              </a:rPr>
              <a:t>得就像</a:t>
            </a:r>
            <a:r>
              <a:rPr lang="en-US" altLang="zh-CN" sz="4400">
                <a:solidFill>
                  <a:schemeClr val="accent1"/>
                </a:solidFill>
                <a:sym typeface="+mn-ea"/>
              </a:rPr>
              <a:t>________________.</a:t>
            </a:r>
          </a:p>
          <a:p>
            <a:pPr algn="l"/>
            <a:r>
              <a:rPr lang="en-US" altLang="zh-CN" sz="4400">
                <a:solidFill>
                  <a:schemeClr val="accent1"/>
                </a:solidFill>
                <a:sym typeface="+mn-ea"/>
              </a:rPr>
              <a:t>……</a:t>
            </a:r>
            <a:r>
              <a:rPr lang="zh-CN" altLang="en-US" sz="4400">
                <a:solidFill>
                  <a:schemeClr val="accent1"/>
                </a:solidFill>
                <a:sym typeface="+mn-ea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52520" y="4850130"/>
            <a:ext cx="5262245" cy="11068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600">
                <a:latin typeface="华文楷体" panose="02010600040101010101" charset="-122"/>
                <a:ea typeface="华文楷体" panose="02010600040101010101" charset="-122"/>
              </a:rPr>
              <a:t>绚丽多彩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69415"/>
            <a:ext cx="10515600" cy="1325563"/>
          </a:xfrm>
        </p:spPr>
        <p:txBody>
          <a:bodyPr/>
          <a:lstStyle/>
          <a:p>
            <a:pPr algn="l"/>
            <a:r>
              <a:rPr lang="zh-CN" altLang="en-US"/>
              <a:t>一朵花儿靠着一朵花儿，一朵</a:t>
            </a:r>
            <a:r>
              <a:rPr lang="en-US" altLang="zh-CN"/>
              <a:t>_____</a:t>
            </a:r>
            <a:r>
              <a:rPr lang="zh-CN" altLang="en-US"/>
              <a:t>一朵，一朵</a:t>
            </a:r>
            <a:r>
              <a:rPr lang="en-US" altLang="zh-CN"/>
              <a:t>_______</a:t>
            </a:r>
            <a:r>
              <a:rPr lang="zh-CN" altLang="en-US"/>
              <a:t>一朵。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91560" y="3667760"/>
            <a:ext cx="5262245" cy="11068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600">
                <a:latin typeface="华文楷体" panose="02010600040101010101" charset="-122"/>
                <a:ea typeface="华文楷体" panose="02010600040101010101" charset="-122"/>
              </a:rPr>
              <a:t>花朵簇簇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默读要求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63675" y="2411730"/>
            <a:ext cx="9890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/>
              <a:t>1.</a:t>
            </a:r>
            <a:r>
              <a:rPr lang="zh-CN" altLang="en-US" sz="4400"/>
              <a:t>快速默读课文，把出现的人物圈起来</a:t>
            </a:r>
            <a:r>
              <a:rPr lang="zh-CN" altLang="en-US"/>
              <a:t>。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buchong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8566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阅读要求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03070" y="2395855"/>
            <a:ext cx="91440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华文楷体" panose="02010600040101010101" charset="-122"/>
                <a:ea typeface="华文楷体" panose="02010600040101010101" charset="-122"/>
              </a:rPr>
              <a:t>文哪些地方描写了动物们喜欢这条开满鲜花的小路，勾出相关的句子。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>
                <a:latin typeface="楷体_GB2312" panose="02010609030101010101" charset="-122"/>
                <a:ea typeface="楷体_GB2312" panose="02010609030101010101" charset="-122"/>
              </a:rPr>
              <a:t>怎样读出惊奇的语气？  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4500" y="1711960"/>
            <a:ext cx="1185164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春天来了，鼹鼠先生要去松鼠太太家做客。啊，通往松鼠太太家的路，成了一条开满鲜花的小路。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鼹鼠先生路过刺猬太太家，正巧，刺猬太太走出门。看到门前开着一大片绚丽多彩的鲜花，她惊奇地说：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这是谁在我家门前种的花？多美啊！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”</a:t>
            </a:r>
            <a:endParaRPr lang="en-US" altLang="zh-CN" sz="240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鼹鼠先生回答：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我不知道！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”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鼹鼠先生经过狐狸太太家，正巧，狐狸太太走出门。看到门前开着一大片五颜六色的鲜花，她奇怪地问：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这是谁在我家门前种的花？真美啊！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”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鼹鼠先生回答：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我不知道！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”</a:t>
            </a:r>
          </a:p>
          <a:p>
            <a:endParaRPr lang="en-US" altLang="zh-CN" sz="24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842625" y="3418840"/>
            <a:ext cx="1276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2044065" y="3544570"/>
            <a:ext cx="600075" cy="415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4" name=" 184"/>
          <p:cNvSpPr/>
          <p:nvPr/>
        </p:nvSpPr>
        <p:spPr>
          <a:xfrm>
            <a:off x="2044065" y="5168265"/>
            <a:ext cx="638810" cy="4159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842625" y="5044440"/>
            <a:ext cx="1276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755" y="5240020"/>
            <a:ext cx="5304790" cy="4381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755" y="3512820"/>
            <a:ext cx="4885690" cy="44767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9" name="组合 18"/>
          <p:cNvGrpSpPr/>
          <p:nvPr/>
        </p:nvGrpSpPr>
        <p:grpSpPr>
          <a:xfrm>
            <a:off x="838200" y="1882775"/>
            <a:ext cx="704850" cy="4302125"/>
            <a:chOff x="1176" y="2932"/>
            <a:chExt cx="1110" cy="6775"/>
          </a:xfrm>
        </p:grpSpPr>
        <p:sp>
          <p:nvSpPr>
            <p:cNvPr id="13" name="文本框 12"/>
            <p:cNvSpPr txBox="1"/>
            <p:nvPr/>
          </p:nvSpPr>
          <p:spPr>
            <a:xfrm>
              <a:off x="1176" y="2932"/>
              <a:ext cx="111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76" y="4723"/>
              <a:ext cx="111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76" y="6395"/>
              <a:ext cx="111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76" y="7364"/>
              <a:ext cx="111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76" y="9079"/>
              <a:ext cx="111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</a:rPr>
                <a:t>10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013325" y="396875"/>
            <a:ext cx="3715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微信公众号：小学教师联盟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ldLvl="0" animBg="1"/>
      <p:bldP spid="184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0530" y="1586230"/>
            <a:ext cx="1133094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春天来了，鼹鼠先生要去松鼠太太家做客。啊，通往松鼠太太家的路，成了一条开满鲜花的小路。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鼹鼠先生路过刺猬太太家，正巧，刺猬太太走出门。看到门前开着一大片绚丽多彩的鲜花，她惊奇地说：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这是谁在我家门前种花？多美啊！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”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鼹鼠先生回答：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我不知道！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”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鼹鼠先生经过狐狸太太家，正巧，狐狸太太走出门。看到门前开着一大片五颜六色的鲜花，她奇怪地问：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这是谁在我家门前种的花？真美啊！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”</a:t>
            </a:r>
          </a:p>
          <a:p>
            <a:pPr indent="6096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鼹鼠先生回答：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2400">
                <a:latin typeface="楷体_GB2312" panose="02010609030101010101" charset="-122"/>
                <a:ea typeface="楷体_GB2312" panose="02010609030101010101" charset="-122"/>
              </a:rPr>
              <a:t>我不知道！</a:t>
            </a:r>
            <a:r>
              <a:rPr lang="en-US" altLang="zh-CN" sz="2400">
                <a:latin typeface="楷体_GB2312" panose="02010609030101010101" charset="-122"/>
                <a:ea typeface="楷体_GB2312" panose="02010609030101010101" charset="-122"/>
              </a:rPr>
              <a:t>”</a:t>
            </a:r>
          </a:p>
          <a:p>
            <a:endParaRPr lang="en-US" altLang="zh-CN" sz="2400">
              <a:latin typeface="楷体_GB2312" panose="02010609030101010101" charset="-122"/>
              <a:ea typeface="楷体_GB2312" panose="02010609030101010101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41045" y="1758315"/>
            <a:ext cx="667351" cy="4189035"/>
            <a:chOff x="1176" y="2932"/>
            <a:chExt cx="1111" cy="6810"/>
          </a:xfrm>
        </p:grpSpPr>
        <p:sp>
          <p:nvSpPr>
            <p:cNvPr id="13" name="文本框 12"/>
            <p:cNvSpPr txBox="1"/>
            <p:nvPr/>
          </p:nvSpPr>
          <p:spPr>
            <a:xfrm>
              <a:off x="1176" y="2932"/>
              <a:ext cx="1111" cy="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76" y="4723"/>
              <a:ext cx="1111" cy="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76" y="6395"/>
              <a:ext cx="1111" cy="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176" y="7364"/>
              <a:ext cx="1111" cy="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76" y="9094"/>
              <a:ext cx="1111" cy="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4500" y="1711960"/>
            <a:ext cx="1133094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>
              <a:latin typeface="楷体_GB2312" panose="02010609030101010101" charset="-122"/>
              <a:ea typeface="楷体_GB2312" panose="02010609030101010101" charset="-122"/>
            </a:endParaRPr>
          </a:p>
          <a:p>
            <a:pPr indent="720090" fontAlgn="auto">
              <a:lnSpc>
                <a:spcPct val="150000"/>
              </a:lnSpc>
            </a:pP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鼹鼠先生来到松鼠太太门前。松鼠太太走出门，花香扑鼻，她看见门前的小路上花朵簇簇。小松鼠、小刺猬和小狐狸在那里快活地蹦啊跳啊。</a:t>
            </a:r>
          </a:p>
          <a:p>
            <a:pPr indent="720090" fontAlgn="auto">
              <a:lnSpc>
                <a:spcPct val="150000"/>
              </a:lnSpc>
            </a:pP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松鼠太太对鼹鼠先生说：</a:t>
            </a:r>
            <a:r>
              <a:rPr lang="en-US" altLang="zh-CN" sz="3600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3600">
                <a:latin typeface="楷体_GB2312" panose="02010609030101010101" charset="-122"/>
                <a:ea typeface="楷体_GB2312" panose="02010609030101010101" charset="-122"/>
              </a:rPr>
              <a:t>我知道了，去年长劲鹿大叔给你寄的是花籽。</a:t>
            </a:r>
            <a:r>
              <a:rPr lang="zh-CN" altLang="en-US" sz="36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这是多么美好的礼物啊！</a:t>
            </a:r>
            <a:r>
              <a:rPr lang="en-US" altLang="zh-CN" sz="3600">
                <a:latin typeface="楷体_GB2312" panose="02010609030101010101" charset="-122"/>
                <a:ea typeface="楷体_GB2312" panose="02010609030101010101" charset="-122"/>
              </a:rPr>
              <a:t>”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38355" y="2316238"/>
            <a:ext cx="667351" cy="2865890"/>
            <a:chOff x="1338" y="3839"/>
            <a:chExt cx="1111" cy="4659"/>
          </a:xfrm>
        </p:grpSpPr>
        <p:sp>
          <p:nvSpPr>
            <p:cNvPr id="13" name="文本框 12"/>
            <p:cNvSpPr txBox="1"/>
            <p:nvPr/>
          </p:nvSpPr>
          <p:spPr>
            <a:xfrm>
              <a:off x="1338" y="3839"/>
              <a:ext cx="1111" cy="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11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38" y="7850"/>
              <a:ext cx="1111" cy="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12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effectLst>
            <a:outerShdw blurRad="1244600" dist="50800" dir="5400000" algn="ctr" rotWithShape="0">
              <a:srgbClr val="000000">
                <a:alpha val="18000"/>
              </a:srgbClr>
            </a:outerShdw>
            <a:softEdge rad="165100"/>
          </a:effectLst>
        </p:spPr>
        <p:txBody>
          <a:bodyPr/>
          <a:lstStyle/>
          <a:p>
            <a:r>
              <a:rPr lang="zh-CN" altLang="en-US" sz="3200" dirty="0">
                <a:latin typeface="楷体_GB2312" panose="02010609030101010101" charset="-122"/>
                <a:ea typeface="楷体_GB2312" panose="02010609030101010101" charset="-122"/>
              </a:rPr>
              <a:t>开满鲜花的小路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5780" y="3178810"/>
            <a:ext cx="109150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latin typeface="楷体_GB2312" panose="02010609030101010101" charset="-122"/>
                <a:ea typeface="楷体_GB2312" panose="02010609030101010101" charset="-122"/>
              </a:rPr>
              <a:t>思考：</a:t>
            </a:r>
            <a:r>
              <a:rPr lang="zh-CN" altLang="en-US" sz="4400" b="1">
                <a:latin typeface="楷体_GB2312" panose="02010609030101010101" charset="-122"/>
                <a:ea typeface="楷体_GB2312" panose="02010609030101010101" charset="-122"/>
              </a:rPr>
              <a:t>是什么样的礼物？</a:t>
            </a:r>
            <a:endParaRPr lang="zh-CN" altLang="en-US" sz="4800" b="1">
              <a:latin typeface="楷体_GB2312" panose="02010609030101010101" charset="-122"/>
              <a:ea typeface="楷体_GB2312" panose="02010609030101010101" charset="-122"/>
            </a:endParaRPr>
          </a:p>
          <a:p>
            <a:r>
              <a:rPr lang="zh-CN" altLang="en-US" sz="4400" b="1">
                <a:latin typeface="楷体_GB2312" panose="02010609030101010101" charset="-122"/>
                <a:ea typeface="楷体_GB2312" panose="02010609030101010101" charset="-122"/>
              </a:rPr>
              <a:t>      为什么这个礼物很</a:t>
            </a:r>
            <a:r>
              <a:rPr lang="en-US" altLang="zh-CN" sz="4400" b="1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4400" b="1">
                <a:latin typeface="楷体_GB2312" panose="02010609030101010101" charset="-122"/>
                <a:ea typeface="楷体_GB2312" panose="02010609030101010101" charset="-122"/>
              </a:rPr>
              <a:t>美好</a:t>
            </a:r>
            <a:r>
              <a:rPr lang="en-US" altLang="zh-CN" sz="4400" b="1">
                <a:latin typeface="楷体_GB2312" panose="02010609030101010101" charset="-122"/>
                <a:ea typeface="楷体_GB2312" panose="02010609030101010101" charset="-122"/>
              </a:rPr>
              <a:t>”</a:t>
            </a:r>
            <a:r>
              <a:rPr lang="zh-CN" altLang="en-US" sz="4400" b="1">
                <a:latin typeface="楷体_GB2312" panose="02010609030101010101" charset="-122"/>
                <a:ea typeface="楷体_GB2312" panose="02010609030101010101" charset="-122"/>
              </a:rPr>
              <a:t>？</a:t>
            </a:r>
          </a:p>
          <a:p>
            <a:r>
              <a:rPr lang="zh-CN" altLang="en-US" sz="4400" b="1">
                <a:latin typeface="楷体_GB2312" panose="02010609030101010101" charset="-122"/>
                <a:ea typeface="楷体_GB2312" panose="02010609030101010101" charset="-122"/>
              </a:rPr>
              <a:t>      生活中你收到过</a:t>
            </a:r>
            <a:r>
              <a:rPr lang="en-US" altLang="zh-CN" sz="4400" b="1">
                <a:latin typeface="楷体_GB2312" panose="02010609030101010101" charset="-122"/>
                <a:ea typeface="楷体_GB2312" panose="02010609030101010101" charset="-122"/>
              </a:rPr>
              <a:t>“</a:t>
            </a:r>
            <a:r>
              <a:rPr lang="zh-CN" altLang="en-US" sz="4400" b="1">
                <a:latin typeface="楷体_GB2312" panose="02010609030101010101" charset="-122"/>
                <a:ea typeface="楷体_GB2312" panose="02010609030101010101" charset="-122"/>
              </a:rPr>
              <a:t>美好的礼物吗？</a:t>
            </a:r>
            <a:r>
              <a:rPr lang="en-US" altLang="zh-CN" sz="4400" b="1">
                <a:latin typeface="楷体_GB2312" panose="02010609030101010101" charset="-122"/>
                <a:ea typeface="楷体_GB2312" panose="02010609030101010101" charset="-122"/>
              </a:rPr>
              <a:t>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569" t="15666" r="4127" b="2575"/>
          <a:stretch>
            <a:fillRect/>
          </a:stretch>
        </p:blipFill>
        <p:spPr>
          <a:xfrm>
            <a:off x="8708390" y="962660"/>
            <a:ext cx="3407410" cy="3455670"/>
          </a:xfrm>
          <a:prstGeom prst="rect">
            <a:avLst/>
          </a:prstGeom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23" b="7106"/>
          <a:stretch>
            <a:fillRect/>
          </a:stretch>
        </p:blipFill>
        <p:spPr>
          <a:xfrm>
            <a:off x="525780" y="1598930"/>
            <a:ext cx="8298815" cy="1029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12290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66675"/>
            <a:ext cx="5210175" cy="6046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图片 3" descr="堆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188" y="1020763"/>
            <a:ext cx="4760912" cy="333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4" descr="KT堆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838" y="4432300"/>
            <a:ext cx="4919662" cy="460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1331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25" y="-33337"/>
            <a:ext cx="5257800" cy="6075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3" descr="礼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188" y="828675"/>
            <a:ext cx="4760912" cy="3333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4" descr="KT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388" y="4144963"/>
            <a:ext cx="3405187" cy="684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614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22225"/>
            <a:ext cx="5151438" cy="610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3" descr="邮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688" y="785813"/>
            <a:ext cx="4760912" cy="333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4" descr="KT邮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088" y="4257675"/>
            <a:ext cx="4373562" cy="61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副标题 2">
            <a:hlinkClick r:id="rId2" action="ppaction://hlinksldjump"/>
          </p:cNvPr>
          <p:cNvSpPr/>
          <p:nvPr/>
        </p:nvSpPr>
        <p:spPr>
          <a:xfrm>
            <a:off x="8116888" y="5054600"/>
            <a:ext cx="1509712" cy="50165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anchor="t"/>
          <a:lstStyle/>
          <a:p>
            <a:pPr marL="342900" indent="-342900" algn="ctr">
              <a:spcBef>
                <a:spcPct val="20000"/>
              </a:spcBef>
            </a:pPr>
            <a:r>
              <a:rPr lang="zh-CN" altLang="en-US" sz="25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返回主页</a:t>
            </a:r>
          </a:p>
        </p:txBody>
      </p:sp>
      <p:pic>
        <p:nvPicPr>
          <p:cNvPr id="1024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13" y="3175"/>
            <a:ext cx="5170487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3" descr="叔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13" y="1065213"/>
            <a:ext cx="4760912" cy="333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4" descr="KT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8613" y="4384675"/>
            <a:ext cx="3822700" cy="50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58545" y="1897380"/>
            <a:ext cx="1057148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400"/>
              <a:t>邮递员黄狗    鼹鼠先生    长颈鹿大叔   </a:t>
            </a:r>
          </a:p>
          <a:p>
            <a:pPr fontAlgn="auto">
              <a:lnSpc>
                <a:spcPct val="150000"/>
              </a:lnSpc>
            </a:pPr>
            <a:r>
              <a:rPr lang="zh-CN" altLang="en-US" sz="4400"/>
              <a:t> 松鼠太太    刺猬太太     狐狸太太    </a:t>
            </a:r>
          </a:p>
          <a:p>
            <a:pPr fontAlgn="auto">
              <a:lnSpc>
                <a:spcPct val="150000"/>
              </a:lnSpc>
            </a:pPr>
            <a:r>
              <a:rPr lang="zh-CN" altLang="en-US" sz="4400"/>
              <a:t> 小松鼠         小刺猬        小狐狸</a:t>
            </a:r>
          </a:p>
        </p:txBody>
      </p:sp>
      <p:sp>
        <p:nvSpPr>
          <p:cNvPr id="4" name="矩形 3"/>
          <p:cNvSpPr/>
          <p:nvPr/>
        </p:nvSpPr>
        <p:spPr>
          <a:xfrm>
            <a:off x="678180" y="2169795"/>
            <a:ext cx="3331845" cy="89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191635" y="2169795"/>
            <a:ext cx="2877820" cy="89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357110" y="2169795"/>
            <a:ext cx="2877820" cy="89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04875" y="3199130"/>
            <a:ext cx="2877820" cy="89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38200" y="4263390"/>
            <a:ext cx="2877820" cy="89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69455" y="3274695"/>
            <a:ext cx="2877820" cy="89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988435" y="4263390"/>
            <a:ext cx="2877820" cy="89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30110" y="4263390"/>
            <a:ext cx="2877820" cy="89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88435" y="3199130"/>
            <a:ext cx="2877820" cy="893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楷体_GB2312" panose="02010609030101010101" charset="-122"/>
                <a:ea typeface="楷体_GB2312" panose="02010609030101010101" charset="-122"/>
              </a:rPr>
              <a:t>我会讲故事</a:t>
            </a:r>
          </a:p>
        </p:txBody>
      </p:sp>
      <p:sp>
        <p:nvSpPr>
          <p:cNvPr id="8" name="矩形 7"/>
          <p:cNvSpPr/>
          <p:nvPr/>
        </p:nvSpPr>
        <p:spPr>
          <a:xfrm>
            <a:off x="838118" y="1808163"/>
            <a:ext cx="2628000" cy="1462088"/>
          </a:xfrm>
          <a:prstGeom prst="rect">
            <a:avLst/>
          </a:prstGeom>
          <a:solidFill>
            <a:srgbClr val="F38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000" y="1808163"/>
            <a:ext cx="2628000" cy="1462088"/>
          </a:xfrm>
          <a:prstGeom prst="rect">
            <a:avLst/>
          </a:prstGeom>
          <a:solidFill>
            <a:srgbClr val="8AD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68000" y="4738686"/>
            <a:ext cx="2628000" cy="1462088"/>
          </a:xfrm>
          <a:prstGeom prst="rect">
            <a:avLst/>
          </a:prstGeom>
          <a:solidFill>
            <a:srgbClr val="C2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25882" y="4738686"/>
            <a:ext cx="2628000" cy="1462088"/>
          </a:xfrm>
          <a:prstGeom prst="rect">
            <a:avLst/>
          </a:prstGeom>
          <a:solidFill>
            <a:srgbClr val="F59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24413" y="2003407"/>
            <a:ext cx="18589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prstClr val="white"/>
                </a:solidFill>
                <a:latin typeface="楷体_GB2312" panose="02010609030101010101" charset="-122"/>
                <a:ea typeface="楷体_GB2312" panose="02010609030101010101" charset="-122"/>
              </a:rPr>
              <a:t>松鼠太太</a:t>
            </a:r>
          </a:p>
        </p:txBody>
      </p:sp>
      <p:sp>
        <p:nvSpPr>
          <p:cNvPr id="14" name="矩形 13"/>
          <p:cNvSpPr/>
          <p:nvPr/>
        </p:nvSpPr>
        <p:spPr>
          <a:xfrm>
            <a:off x="6480519" y="2003407"/>
            <a:ext cx="18589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prstClr val="white"/>
                </a:solidFill>
                <a:latin typeface="楷体_GB2312" panose="02010609030101010101" charset="-122"/>
                <a:ea typeface="楷体_GB2312" panose="02010609030101010101" charset="-122"/>
              </a:rPr>
              <a:t>狐狸太太</a:t>
            </a:r>
          </a:p>
        </p:txBody>
      </p:sp>
      <p:sp>
        <p:nvSpPr>
          <p:cNvPr id="15" name="矩形 14"/>
          <p:cNvSpPr/>
          <p:nvPr/>
        </p:nvSpPr>
        <p:spPr>
          <a:xfrm>
            <a:off x="6284462" y="2316144"/>
            <a:ext cx="225107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门前开着一大片五颜六色的鲜花。</a:t>
            </a:r>
          </a:p>
        </p:txBody>
      </p:sp>
      <p:sp>
        <p:nvSpPr>
          <p:cNvPr id="16" name="矩形 15"/>
          <p:cNvSpPr/>
          <p:nvPr/>
        </p:nvSpPr>
        <p:spPr>
          <a:xfrm>
            <a:off x="3852466" y="4933932"/>
            <a:ext cx="185896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prstClr val="white"/>
                </a:solidFill>
                <a:latin typeface="楷体_GB2312" panose="02010609030101010101" charset="-122"/>
                <a:ea typeface="楷体_GB2312" panose="02010609030101010101" charset="-122"/>
              </a:rPr>
              <a:t>刺猬太太</a:t>
            </a:r>
          </a:p>
        </p:txBody>
      </p:sp>
      <p:sp>
        <p:nvSpPr>
          <p:cNvPr id="17" name="矩形 16"/>
          <p:cNvSpPr/>
          <p:nvPr/>
        </p:nvSpPr>
        <p:spPr>
          <a:xfrm>
            <a:off x="3656409" y="5246669"/>
            <a:ext cx="225107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门前开着一大片绚丽多彩的鲜花。</a:t>
            </a:r>
          </a:p>
        </p:txBody>
      </p:sp>
      <p:sp>
        <p:nvSpPr>
          <p:cNvPr id="18" name="矩形 17"/>
          <p:cNvSpPr/>
          <p:nvPr/>
        </p:nvSpPr>
        <p:spPr>
          <a:xfrm>
            <a:off x="9108572" y="4933932"/>
            <a:ext cx="1858963" cy="3987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prstClr val="white"/>
                </a:solidFill>
                <a:latin typeface="楷体_GB2312" panose="02010609030101010101" charset="-122"/>
                <a:ea typeface="楷体_GB2312" panose="02010609030101010101" charset="-122"/>
              </a:rPr>
              <a:t>松鼠太太</a:t>
            </a:r>
          </a:p>
        </p:txBody>
      </p:sp>
      <p:sp>
        <p:nvSpPr>
          <p:cNvPr id="19" name="矩形 18"/>
          <p:cNvSpPr/>
          <p:nvPr/>
        </p:nvSpPr>
        <p:spPr>
          <a:xfrm>
            <a:off x="8912515" y="5246669"/>
            <a:ext cx="2251076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这是多么美好的礼物啊！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2141" t="1781" r="1375" b="2244"/>
          <a:stretch>
            <a:fillRect/>
          </a:stretch>
        </p:blipFill>
        <p:spPr>
          <a:xfrm>
            <a:off x="838200" y="3270885"/>
            <a:ext cx="2630170" cy="294767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005205" y="2485390"/>
            <a:ext cx="2136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_GB2312" panose="02010609030101010101" charset="-122"/>
                <a:ea typeface="楷体_GB2312" panose="02010609030101010101" charset="-122"/>
              </a:rPr>
              <a:t>家门口成了一条开满鲜花的小路。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465" y="1808480"/>
            <a:ext cx="2618740" cy="29305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 t="1691" r="50892"/>
          <a:stretch>
            <a:fillRect/>
          </a:stretch>
        </p:blipFill>
        <p:spPr>
          <a:xfrm>
            <a:off x="6097270" y="3270885"/>
            <a:ext cx="2628900" cy="29286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rcRect l="2141" t="1781" r="1375" b="2244"/>
          <a:stretch>
            <a:fillRect/>
          </a:stretch>
        </p:blipFill>
        <p:spPr>
          <a:xfrm>
            <a:off x="8722360" y="1808480"/>
            <a:ext cx="2630170" cy="2947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63950" y="1442720"/>
            <a:ext cx="5740400" cy="14763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4400">
                <a:solidFill>
                  <a:srgbClr val="FF0000"/>
                </a:solidFill>
              </a:rPr>
              <a:t>  </a:t>
            </a:r>
            <a:r>
              <a:rPr lang="zh-CN" altLang="en-US" sz="6000">
                <a:solidFill>
                  <a:srgbClr val="FF0000"/>
                </a:solidFill>
              </a:rPr>
              <a:t>邮递员</a:t>
            </a:r>
            <a:r>
              <a:rPr lang="zh-CN" altLang="en-US" sz="5400"/>
              <a:t>黄狗</a:t>
            </a:r>
            <a:r>
              <a:rPr lang="zh-CN" altLang="en-US" sz="4400"/>
              <a:t>   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233420" y="3075305"/>
            <a:ext cx="67849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/>
              <a:t>原                                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15415" y="4608195"/>
            <a:ext cx="10237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（         ）工       人（         ）   （          ）来     草（         ）  队（        ）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2497455" y="3456940"/>
            <a:ext cx="5694045" cy="1151255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8827770" y="3721100"/>
            <a:ext cx="2014220" cy="1129665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3648075" y="3547745"/>
            <a:ext cx="3074670" cy="1303020"/>
          </a:xfrm>
          <a:prstGeom prst="straightConnector1">
            <a:avLst/>
          </a:prstGeom>
          <a:ln w="57150" cmpd="sng">
            <a:solidFill>
              <a:schemeClr val="accent1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132580" y="3456940"/>
            <a:ext cx="4604385" cy="1348105"/>
          </a:xfrm>
          <a:prstGeom prst="straightConnector1">
            <a:avLst/>
          </a:prstGeom>
          <a:ln w="57150" cmpd="sng">
            <a:solidFill>
              <a:schemeClr val="accent1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4618355" y="3533140"/>
            <a:ext cx="3831590" cy="1317625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63950" y="1457960"/>
            <a:ext cx="5740400" cy="11068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4400">
                <a:solidFill>
                  <a:srgbClr val="FF0000"/>
                </a:solidFill>
              </a:rPr>
              <a:t> </a:t>
            </a:r>
            <a:r>
              <a:rPr lang="en-US" altLang="zh-CN" sz="4400">
                <a:solidFill>
                  <a:schemeClr val="tx1"/>
                </a:solidFill>
              </a:rPr>
              <a:t> </a:t>
            </a:r>
            <a:r>
              <a:rPr lang="zh-CN" altLang="en-US" sz="4400">
                <a:solidFill>
                  <a:schemeClr val="tx1"/>
                </a:solidFill>
              </a:rPr>
              <a:t>长颈鹿</a:t>
            </a:r>
            <a:r>
              <a:rPr lang="zh-CN" altLang="en-US" sz="4400">
                <a:solidFill>
                  <a:srgbClr val="FF0000"/>
                </a:solidFill>
              </a:rPr>
              <a:t>大叔</a:t>
            </a:r>
            <a:r>
              <a:rPr lang="zh-CN" altLang="en-US" sz="4400"/>
              <a:t>    </a:t>
            </a:r>
          </a:p>
        </p:txBody>
      </p:sp>
      <p:pic>
        <p:nvPicPr>
          <p:cNvPr id="5" name="图片 4" descr="KT叔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55" y="3245485"/>
            <a:ext cx="4947285" cy="5486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14515" y="3245485"/>
            <a:ext cx="34550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_GB2312" panose="02010609030101010101" charset="-122"/>
                <a:ea typeface="楷体_GB2312" panose="02010609030101010101" charset="-122"/>
              </a:rPr>
              <a:t>叔叔  大叔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63950" y="1457960"/>
            <a:ext cx="5740400" cy="11068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4400">
                <a:solidFill>
                  <a:srgbClr val="FF0000"/>
                </a:solidFill>
              </a:rPr>
              <a:t> </a:t>
            </a:r>
            <a:r>
              <a:rPr lang="en-US" altLang="zh-CN" sz="4400">
                <a:solidFill>
                  <a:schemeClr val="tx1"/>
                </a:solidFill>
              </a:rPr>
              <a:t> </a:t>
            </a:r>
            <a:r>
              <a:rPr lang="zh-CN" altLang="en-US" sz="4400">
                <a:solidFill>
                  <a:schemeClr val="tx1"/>
                </a:solidFill>
              </a:rPr>
              <a:t>刺</a:t>
            </a:r>
            <a:r>
              <a:rPr lang="zh-CN" altLang="en-US" sz="4400">
                <a:solidFill>
                  <a:srgbClr val="FF0000"/>
                </a:solidFill>
              </a:rPr>
              <a:t>猬</a:t>
            </a:r>
            <a:r>
              <a:rPr lang="zh-CN" altLang="en-US" sz="4400">
                <a:solidFill>
                  <a:schemeClr val="tx1"/>
                </a:solidFill>
              </a:rPr>
              <a:t>太太</a:t>
            </a:r>
            <a:r>
              <a:rPr lang="zh-CN" altLang="en-US" sz="4400"/>
              <a:t>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63950" y="3336290"/>
            <a:ext cx="50895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还有哪些带反犬旁的字？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57395" y="1473200"/>
            <a:ext cx="2893695" cy="11068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4400">
                <a:solidFill>
                  <a:srgbClr val="FF0000"/>
                </a:solidFill>
              </a:rPr>
              <a:t> </a:t>
            </a:r>
            <a:r>
              <a:rPr lang="en-US" altLang="zh-CN" sz="4400">
                <a:solidFill>
                  <a:schemeClr val="tx1"/>
                </a:solidFill>
              </a:rPr>
              <a:t> </a:t>
            </a:r>
            <a:r>
              <a:rPr lang="zh-CN" altLang="en-US" sz="4400">
                <a:solidFill>
                  <a:schemeClr val="tx1"/>
                </a:solidFill>
              </a:rPr>
              <a:t>邮</a:t>
            </a:r>
            <a:r>
              <a:rPr lang="zh-CN" altLang="en-US" sz="4400">
                <a:solidFill>
                  <a:srgbClr val="FF0000"/>
                </a:solidFill>
              </a:rPr>
              <a:t>局 </a:t>
            </a:r>
            <a:r>
              <a:rPr lang="zh-CN" altLang="en-US" sz="4400"/>
              <a:t>   </a:t>
            </a:r>
          </a:p>
        </p:txBody>
      </p:sp>
      <p:pic>
        <p:nvPicPr>
          <p:cNvPr id="9" name="图片 8" descr="KT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725" y="3022600"/>
            <a:ext cx="5149215" cy="548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99970" y="4062730"/>
            <a:ext cx="7254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警察局、公安局、卫生局、税务局、商务局、财政局、教育局</a:t>
            </a:r>
            <a:r>
              <a:rPr lang="en-US" altLang="zh-CN" sz="3600"/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>
                <a:solidFill>
                  <a:schemeClr val="tx1"/>
                </a:solidFill>
              </a:rPr>
              <a:t>寄包</a:t>
            </a:r>
            <a:r>
              <a:rPr lang="zh-CN" altLang="en-US" sz="6000">
                <a:solidFill>
                  <a:srgbClr val="FF0000"/>
                </a:solidFill>
              </a:rPr>
              <a:t>裹</a:t>
            </a:r>
          </a:p>
        </p:txBody>
      </p:sp>
      <p:pic>
        <p:nvPicPr>
          <p:cNvPr id="3" name="图片 2" descr="u=1304939532,1378416294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280" y="201295"/>
            <a:ext cx="2614295" cy="1702435"/>
          </a:xfrm>
          <a:prstGeom prst="rect">
            <a:avLst/>
          </a:prstGeom>
        </p:spPr>
      </p:pic>
      <p:pic>
        <p:nvPicPr>
          <p:cNvPr id="4" name="图片 3" descr="4_}AYZQF0FZMXI@~M]1I%X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655" y="2471420"/>
            <a:ext cx="8314690" cy="191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细">
      <a:majorFont>
        <a:latin typeface="Segoe UI Semilight"/>
        <a:ea typeface="微软雅黑"/>
        <a:cs typeface=""/>
      </a:majorFont>
      <a:minorFont>
        <a:latin typeface="Segoe U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1027</Words>
  <Application>Microsoft Office PowerPoint</Application>
  <PresentationFormat>宽屏</PresentationFormat>
  <Paragraphs>143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9" baseType="lpstr">
      <vt:lpstr>华文楷体</vt:lpstr>
      <vt:lpstr>楷体_GB2312</vt:lpstr>
      <vt:lpstr>宋体</vt:lpstr>
      <vt:lpstr>微软雅黑</vt:lpstr>
      <vt:lpstr>微软雅黑 Light</vt:lpstr>
      <vt:lpstr>Arial</vt:lpstr>
      <vt:lpstr>Segoe UI Light</vt:lpstr>
      <vt:lpstr>Segoe UI Semilight</vt:lpstr>
      <vt:lpstr>Office 主题​​</vt:lpstr>
      <vt:lpstr>开满鲜花的小路</vt:lpstr>
      <vt:lpstr>PowerPoint 演示文稿</vt:lpstr>
      <vt:lpstr>默读要求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寄包裹</vt:lpstr>
      <vt:lpstr>默读要求</vt:lpstr>
      <vt:lpstr>PowerPoint 演示文稿</vt:lpstr>
      <vt:lpstr>PowerPoint 演示文稿</vt:lpstr>
      <vt:lpstr>开满鲜花的小路</vt:lpstr>
      <vt:lpstr>我会说句子</vt:lpstr>
      <vt:lpstr>原来，包裹破了，里面的东西不见了。看来都漏在来时的路上啦！鼹鼠先生很懊丧</vt:lpstr>
      <vt:lpstr>我会读词语</vt:lpstr>
      <vt:lpstr>我会读生字</vt:lpstr>
      <vt:lpstr>PowerPoint 演示文稿</vt:lpstr>
      <vt:lpstr>PowerPoint 演示文稿</vt:lpstr>
      <vt:lpstr>PowerPoint 演示文稿</vt:lpstr>
      <vt:lpstr>PowerPoint 演示文稿</vt:lpstr>
      <vt:lpstr>我会读词语</vt:lpstr>
      <vt:lpstr>自读要求</vt:lpstr>
      <vt:lpstr>开满鲜花的小路</vt:lpstr>
      <vt:lpstr>啊，通往松鼠太太家的路，成了一条开满鲜花的小路。 </vt:lpstr>
      <vt:lpstr>阅读要求</vt:lpstr>
      <vt:lpstr>门前开着一大片绚丽多彩的鲜花 门前开着一大片五颜六色的鲜花 门前的小路上花朵簇簇</vt:lpstr>
      <vt:lpstr>花儿五颜六色，有____的，有____的，有____的还有____的。</vt:lpstr>
      <vt:lpstr>一朵花儿靠着一朵花儿，一朵_____一朵，一朵_______一朵。</vt:lpstr>
      <vt:lpstr>buchong</vt:lpstr>
      <vt:lpstr>阅读要求</vt:lpstr>
      <vt:lpstr>怎样读出惊奇的语气？   </vt:lpstr>
      <vt:lpstr>PowerPoint 演示文稿</vt:lpstr>
      <vt:lpstr>PowerPoint 演示文稿</vt:lpstr>
      <vt:lpstr>开满鲜花的小路</vt:lpstr>
      <vt:lpstr>PowerPoint 演示文稿</vt:lpstr>
      <vt:lpstr>PowerPoint 演示文稿</vt:lpstr>
      <vt:lpstr>PowerPoint 演示文稿</vt:lpstr>
      <vt:lpstr>PowerPoint 演示文稿</vt:lpstr>
      <vt:lpstr>我会讲故事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开满鲜花的小路</dc:title>
  <dc:creator>【老师微信号hlshtx05】加微信永久更新教学资料</dc:creator>
  <cp:lastModifiedBy>tw</cp:lastModifiedBy>
  <cp:revision>8</cp:revision>
  <dcterms:created xsi:type="dcterms:W3CDTF">2018-01-03T08:31:00Z</dcterms:created>
  <dcterms:modified xsi:type="dcterms:W3CDTF">2019-02-20T03:01:22Z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