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1"/>
  </p:notesMasterIdLst>
  <p:sldIdLst>
    <p:sldId id="256" r:id="rId2"/>
    <p:sldId id="259" r:id="rId3"/>
    <p:sldId id="330" r:id="rId4"/>
    <p:sldId id="277" r:id="rId5"/>
    <p:sldId id="293" r:id="rId6"/>
    <p:sldId id="332" r:id="rId7"/>
    <p:sldId id="333" r:id="rId8"/>
    <p:sldId id="334" r:id="rId9"/>
    <p:sldId id="335" r:id="rId10"/>
    <p:sldId id="338" r:id="rId11"/>
    <p:sldId id="339" r:id="rId12"/>
    <p:sldId id="340" r:id="rId13"/>
    <p:sldId id="341" r:id="rId14"/>
    <p:sldId id="343" r:id="rId15"/>
    <p:sldId id="344" r:id="rId16"/>
    <p:sldId id="264" r:id="rId17"/>
    <p:sldId id="342" r:id="rId18"/>
    <p:sldId id="345" r:id="rId19"/>
    <p:sldId id="346" r:id="rId20"/>
    <p:sldId id="297" r:id="rId21"/>
    <p:sldId id="347" r:id="rId22"/>
    <p:sldId id="348" r:id="rId23"/>
    <p:sldId id="349" r:id="rId24"/>
    <p:sldId id="351" r:id="rId25"/>
    <p:sldId id="352" r:id="rId26"/>
    <p:sldId id="353" r:id="rId27"/>
    <p:sldId id="354" r:id="rId28"/>
    <p:sldId id="363" r:id="rId29"/>
    <p:sldId id="355" r:id="rId30"/>
    <p:sldId id="356" r:id="rId31"/>
    <p:sldId id="357" r:id="rId32"/>
    <p:sldId id="266" r:id="rId33"/>
    <p:sldId id="311" r:id="rId34"/>
    <p:sldId id="294" r:id="rId35"/>
    <p:sldId id="358" r:id="rId36"/>
    <p:sldId id="359" r:id="rId37"/>
    <p:sldId id="360" r:id="rId38"/>
    <p:sldId id="361" r:id="rId39"/>
    <p:sldId id="362" r:id="rId4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8278"/>
    <a:srgbClr val="FEB508"/>
    <a:srgbClr val="5BB814"/>
    <a:srgbClr val="8E946A"/>
    <a:srgbClr val="D379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063" autoAdjust="0"/>
    <p:restoredTop sz="94660"/>
  </p:normalViewPr>
  <p:slideViewPr>
    <p:cSldViewPr snapToGrid="0">
      <p:cViewPr varScale="1">
        <p:scale>
          <a:sx n="74" d="100"/>
          <a:sy n="74" d="100"/>
        </p:scale>
        <p:origin x="8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8" d="100"/>
        <a:sy n="3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8604FD-4356-4318-B204-5795754699B6}" type="datetimeFigureOut">
              <a:rPr lang="zh-CN" altLang="en-US" smtClean="0"/>
              <a:t>2019/2/20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D79F0-8940-491D-97BF-74C221A53C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1929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34240">
                <a:srgbClr val="FFFFFF">
                  <a:alpha val="61000"/>
                </a:srgbClr>
              </a:gs>
              <a:gs pos="8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430006"/>
          </a:xfrm>
        </p:spPr>
        <p:txBody>
          <a:bodyPr>
            <a:normAutofit/>
          </a:bodyPr>
          <a:lstStyle>
            <a:lvl1pPr algn="ctr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2019/2/20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2019/2/20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2019/2/20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2019/2/20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4099" name="图片 2" descr="图片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9525" y="-17145"/>
            <a:ext cx="12197080" cy="689419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4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3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7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2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audio" Target="../media/media1.wma"/><Relationship Id="rId28" Type="http://schemas.openxmlformats.org/officeDocument/2006/relationships/tags" Target="../tags/tag26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image" Target="../media/image3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microsoft.com/office/2007/relationships/media" Target="../media/media1.wma"/><Relationship Id="rId27" Type="http://schemas.openxmlformats.org/officeDocument/2006/relationships/tags" Target="../tags/tag25.xml"/><Relationship Id="rId30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GIF"/><Relationship Id="rId4" Type="http://schemas.openxmlformats.org/officeDocument/2006/relationships/image" Target="../media/image14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tiff"/><Relationship Id="rId4" Type="http://schemas.openxmlformats.org/officeDocument/2006/relationships/image" Target="../media/image17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tiff"/><Relationship Id="rId4" Type="http://schemas.openxmlformats.org/officeDocument/2006/relationships/image" Target="../media/image21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tiff"/><Relationship Id="rId4" Type="http://schemas.openxmlformats.org/officeDocument/2006/relationships/image" Target="../media/image24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tiff"/><Relationship Id="rId4" Type="http://schemas.openxmlformats.org/officeDocument/2006/relationships/image" Target="../media/image2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image" Target="../media/image33.tif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tiff"/><Relationship Id="rId4" Type="http://schemas.openxmlformats.org/officeDocument/2006/relationships/image" Target="../media/image36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tiff"/><Relationship Id="rId4" Type="http://schemas.openxmlformats.org/officeDocument/2006/relationships/image" Target="../media/image39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GIF"/><Relationship Id="rId4" Type="http://schemas.openxmlformats.org/officeDocument/2006/relationships/image" Target="../media/image14.tif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tiff"/><Relationship Id="rId4" Type="http://schemas.openxmlformats.org/officeDocument/2006/relationships/image" Target="../media/image17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A_01 132"/>
          <p:cNvSpPr/>
          <p:nvPr>
            <p:custDataLst>
              <p:tags r:id="rId1"/>
            </p:custDataLst>
          </p:nvPr>
        </p:nvSpPr>
        <p:spPr>
          <a:xfrm>
            <a:off x="6660007" y="1192398"/>
            <a:ext cx="2093502" cy="2086322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53" tIns="51226" rIns="102453" bIns="51226" rtlCol="0" anchor="ctr"/>
          <a:lstStyle/>
          <a:p>
            <a:pPr algn="ctr"/>
            <a:endParaRPr lang="zh-CN" altLang="en-US"/>
          </a:p>
        </p:txBody>
      </p:sp>
      <p:grpSp>
        <p:nvGrpSpPr>
          <p:cNvPr id="29" name="PA_01 140"/>
          <p:cNvGrpSpPr/>
          <p:nvPr>
            <p:custDataLst>
              <p:tags r:id="rId2"/>
            </p:custDataLst>
          </p:nvPr>
        </p:nvGrpSpPr>
        <p:grpSpPr>
          <a:xfrm>
            <a:off x="6802385" y="1335404"/>
            <a:ext cx="1806507" cy="1800312"/>
            <a:chOff x="3768359" y="1725446"/>
            <a:chExt cx="1930605" cy="1930605"/>
          </a:xfrm>
        </p:grpSpPr>
        <p:sp>
          <p:nvSpPr>
            <p:cNvPr id="30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1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2" name="PA_01 148"/>
          <p:cNvSpPr/>
          <p:nvPr>
            <p:custDataLst>
              <p:tags r:id="rId3"/>
            </p:custDataLst>
          </p:nvPr>
        </p:nvSpPr>
        <p:spPr>
          <a:xfrm>
            <a:off x="7107099" y="1545241"/>
            <a:ext cx="1233170" cy="1348105"/>
          </a:xfrm>
          <a:prstGeom prst="rect">
            <a:avLst/>
          </a:prstGeom>
          <a:effectLst/>
        </p:spPr>
        <p:txBody>
          <a:bodyPr wrap="none" lIns="102453" tIns="51226" rIns="102453" bIns="51226">
            <a:spAutoFit/>
          </a:bodyPr>
          <a:lstStyle/>
          <a:p>
            <a:r>
              <a:rPr lang="zh-CN" altLang="en-US" sz="8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爷</a:t>
            </a:r>
          </a:p>
        </p:txBody>
      </p:sp>
      <p:sp>
        <p:nvSpPr>
          <p:cNvPr id="2" name="PA_01 130"/>
          <p:cNvSpPr/>
          <p:nvPr>
            <p:custDataLst>
              <p:tags r:id="rId4"/>
            </p:custDataLst>
          </p:nvPr>
        </p:nvSpPr>
        <p:spPr>
          <a:xfrm>
            <a:off x="2280887" y="1193033"/>
            <a:ext cx="2093502" cy="2086322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53" tIns="51226" rIns="102453" bIns="51226" rtlCol="0" anchor="ctr"/>
          <a:lstStyle/>
          <a:p>
            <a:pPr algn="ctr"/>
            <a:endParaRPr lang="zh-CN" altLang="en-US"/>
          </a:p>
        </p:txBody>
      </p:sp>
      <p:sp>
        <p:nvSpPr>
          <p:cNvPr id="3" name="PA_01 131"/>
          <p:cNvSpPr/>
          <p:nvPr>
            <p:custDataLst>
              <p:tags r:id="rId5"/>
            </p:custDataLst>
          </p:nvPr>
        </p:nvSpPr>
        <p:spPr>
          <a:xfrm>
            <a:off x="3741235" y="1193033"/>
            <a:ext cx="2093502" cy="2086322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53" tIns="51226" rIns="102453" bIns="51226" rtlCol="0" anchor="ctr"/>
          <a:lstStyle/>
          <a:p>
            <a:pPr algn="ctr"/>
            <a:endParaRPr lang="zh-CN" altLang="en-US"/>
          </a:p>
        </p:txBody>
      </p:sp>
      <p:sp>
        <p:nvSpPr>
          <p:cNvPr id="4" name="PA_01 132"/>
          <p:cNvSpPr/>
          <p:nvPr>
            <p:custDataLst>
              <p:tags r:id="rId6"/>
            </p:custDataLst>
          </p:nvPr>
        </p:nvSpPr>
        <p:spPr>
          <a:xfrm>
            <a:off x="5175377" y="1193033"/>
            <a:ext cx="2093502" cy="2086322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53" tIns="51226" rIns="102453" bIns="51226" rtlCol="0" anchor="ctr"/>
          <a:lstStyle/>
          <a:p>
            <a:pPr algn="ctr"/>
            <a:endParaRPr lang="zh-CN" altLang="en-US"/>
          </a:p>
        </p:txBody>
      </p:sp>
      <p:sp>
        <p:nvSpPr>
          <p:cNvPr id="5" name="PA_01 133"/>
          <p:cNvSpPr/>
          <p:nvPr>
            <p:custDataLst>
              <p:tags r:id="rId7"/>
            </p:custDataLst>
          </p:nvPr>
        </p:nvSpPr>
        <p:spPr>
          <a:xfrm>
            <a:off x="8318581" y="1193033"/>
            <a:ext cx="2093502" cy="2086322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53" tIns="51226" rIns="102453" bIns="51226" rtlCol="0" anchor="ctr"/>
          <a:lstStyle/>
          <a:p>
            <a:pPr algn="ctr"/>
            <a:endParaRPr lang="zh-CN" altLang="en-US"/>
          </a:p>
        </p:txBody>
      </p:sp>
      <p:grpSp>
        <p:nvGrpSpPr>
          <p:cNvPr id="6" name="PA_01 134"/>
          <p:cNvGrpSpPr/>
          <p:nvPr>
            <p:custDataLst>
              <p:tags r:id="rId8"/>
            </p:custDataLst>
          </p:nvPr>
        </p:nvGrpSpPr>
        <p:grpSpPr>
          <a:xfrm>
            <a:off x="2456654" y="1336039"/>
            <a:ext cx="1806507" cy="1800312"/>
            <a:chOff x="3768359" y="1725446"/>
            <a:chExt cx="1930605" cy="1930605"/>
          </a:xfrm>
        </p:grpSpPr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PA_01 137"/>
          <p:cNvGrpSpPr/>
          <p:nvPr>
            <p:custDataLst>
              <p:tags r:id="rId9"/>
            </p:custDataLst>
          </p:nvPr>
        </p:nvGrpSpPr>
        <p:grpSpPr>
          <a:xfrm>
            <a:off x="3889666" y="1336039"/>
            <a:ext cx="1806507" cy="1800312"/>
            <a:chOff x="3768359" y="1725446"/>
            <a:chExt cx="1930605" cy="1930605"/>
          </a:xfrm>
        </p:grpSpPr>
        <p:sp>
          <p:nvSpPr>
            <p:cNvPr id="10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" name="PA_01 140"/>
          <p:cNvGrpSpPr/>
          <p:nvPr>
            <p:custDataLst>
              <p:tags r:id="rId10"/>
            </p:custDataLst>
          </p:nvPr>
        </p:nvGrpSpPr>
        <p:grpSpPr>
          <a:xfrm>
            <a:off x="5317755" y="1336039"/>
            <a:ext cx="1806507" cy="1800312"/>
            <a:chOff x="3768359" y="1725446"/>
            <a:chExt cx="1930605" cy="1930605"/>
          </a:xfrm>
        </p:grpSpPr>
        <p:sp>
          <p:nvSpPr>
            <p:cNvPr id="13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5" name="PA_01 143"/>
          <p:cNvGrpSpPr/>
          <p:nvPr>
            <p:custDataLst>
              <p:tags r:id="rId11"/>
            </p:custDataLst>
          </p:nvPr>
        </p:nvGrpSpPr>
        <p:grpSpPr>
          <a:xfrm>
            <a:off x="8445206" y="1336039"/>
            <a:ext cx="1806507" cy="1800312"/>
            <a:chOff x="3768359" y="1725446"/>
            <a:chExt cx="1930605" cy="1930605"/>
          </a:xfrm>
        </p:grpSpPr>
        <p:sp>
          <p:nvSpPr>
            <p:cNvPr id="16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8" name="PA_01 146"/>
          <p:cNvSpPr/>
          <p:nvPr>
            <p:custDataLst>
              <p:tags r:id="rId12"/>
            </p:custDataLst>
          </p:nvPr>
        </p:nvSpPr>
        <p:spPr>
          <a:xfrm>
            <a:off x="2764840" y="1545876"/>
            <a:ext cx="1233170" cy="1348105"/>
          </a:xfrm>
          <a:prstGeom prst="rect">
            <a:avLst/>
          </a:prstGeom>
          <a:effectLst/>
        </p:spPr>
        <p:txBody>
          <a:bodyPr wrap="none" lIns="102453" tIns="51226" rIns="102453" bIns="51226">
            <a:spAutoFit/>
          </a:bodyPr>
          <a:lstStyle/>
          <a:p>
            <a:r>
              <a:rPr lang="zh-CN" altLang="en-US" sz="8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小</a:t>
            </a:r>
          </a:p>
        </p:txBody>
      </p:sp>
      <p:sp>
        <p:nvSpPr>
          <p:cNvPr id="19" name="PA_01 147"/>
          <p:cNvSpPr/>
          <p:nvPr>
            <p:custDataLst>
              <p:tags r:id="rId13"/>
            </p:custDataLst>
          </p:nvPr>
        </p:nvSpPr>
        <p:spPr>
          <a:xfrm>
            <a:off x="4161907" y="1545876"/>
            <a:ext cx="1233170" cy="1348105"/>
          </a:xfrm>
          <a:prstGeom prst="rect">
            <a:avLst/>
          </a:prstGeom>
          <a:effectLst/>
        </p:spPr>
        <p:txBody>
          <a:bodyPr wrap="none" lIns="102453" tIns="51226" rIns="102453" bIns="51226">
            <a:spAutoFit/>
          </a:bodyPr>
          <a:lstStyle/>
          <a:p>
            <a:r>
              <a:rPr lang="zh-CN" altLang="en-US" sz="8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平</a:t>
            </a:r>
          </a:p>
        </p:txBody>
      </p:sp>
      <p:sp>
        <p:nvSpPr>
          <p:cNvPr id="20" name="PA_01 148"/>
          <p:cNvSpPr/>
          <p:nvPr>
            <p:custDataLst>
              <p:tags r:id="rId14"/>
            </p:custDataLst>
          </p:nvPr>
        </p:nvSpPr>
        <p:spPr>
          <a:xfrm>
            <a:off x="5622469" y="1545876"/>
            <a:ext cx="1233170" cy="1348105"/>
          </a:xfrm>
          <a:prstGeom prst="rect">
            <a:avLst/>
          </a:prstGeom>
          <a:effectLst/>
        </p:spPr>
        <p:txBody>
          <a:bodyPr wrap="none" lIns="102453" tIns="51226" rIns="102453" bIns="51226">
            <a:spAutoFit/>
          </a:bodyPr>
          <a:lstStyle/>
          <a:p>
            <a:r>
              <a:rPr lang="zh-CN" altLang="en-US" sz="8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爷</a:t>
            </a:r>
          </a:p>
        </p:txBody>
      </p:sp>
      <p:sp>
        <p:nvSpPr>
          <p:cNvPr id="21" name="PA_01 149"/>
          <p:cNvSpPr/>
          <p:nvPr>
            <p:custDataLst>
              <p:tags r:id="rId15"/>
            </p:custDataLst>
          </p:nvPr>
        </p:nvSpPr>
        <p:spPr>
          <a:xfrm>
            <a:off x="8750443" y="1503280"/>
            <a:ext cx="1233170" cy="1348105"/>
          </a:xfrm>
          <a:prstGeom prst="rect">
            <a:avLst/>
          </a:prstGeom>
          <a:effectLst/>
        </p:spPr>
        <p:txBody>
          <a:bodyPr wrap="none" lIns="102453" tIns="51226" rIns="102453" bIns="51226">
            <a:spAutoFit/>
          </a:bodyPr>
          <a:lstStyle/>
          <a:p>
            <a:r>
              <a:rPr lang="zh-CN" altLang="en-US" sz="8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植</a:t>
            </a:r>
          </a:p>
        </p:txBody>
      </p:sp>
      <p:grpSp>
        <p:nvGrpSpPr>
          <p:cNvPr id="22" name="PA_01 150"/>
          <p:cNvGrpSpPr/>
          <p:nvPr>
            <p:custDataLst>
              <p:tags r:id="rId16"/>
            </p:custDataLst>
          </p:nvPr>
        </p:nvGrpSpPr>
        <p:grpSpPr>
          <a:xfrm>
            <a:off x="1991590" y="2167434"/>
            <a:ext cx="431536" cy="430056"/>
            <a:chOff x="3768359" y="1725446"/>
            <a:chExt cx="1930605" cy="1930605"/>
          </a:xfrm>
        </p:grpSpPr>
        <p:sp>
          <p:nvSpPr>
            <p:cNvPr id="23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4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5BB814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" name="PA_01 153"/>
          <p:cNvGrpSpPr/>
          <p:nvPr>
            <p:custDataLst>
              <p:tags r:id="rId17"/>
            </p:custDataLst>
          </p:nvPr>
        </p:nvGrpSpPr>
        <p:grpSpPr>
          <a:xfrm>
            <a:off x="1569482" y="1975259"/>
            <a:ext cx="301964" cy="300928"/>
            <a:chOff x="3768359" y="1725446"/>
            <a:chExt cx="1930605" cy="1930605"/>
          </a:xfrm>
          <a:solidFill>
            <a:srgbClr val="EA5E66"/>
          </a:solidFill>
        </p:grpSpPr>
        <p:sp>
          <p:nvSpPr>
            <p:cNvPr id="26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pFill/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7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8E946A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3" name="PA_01 171"/>
          <p:cNvGrpSpPr/>
          <p:nvPr>
            <p:custDataLst>
              <p:tags r:id="rId18"/>
            </p:custDataLst>
          </p:nvPr>
        </p:nvGrpSpPr>
        <p:grpSpPr>
          <a:xfrm>
            <a:off x="158115" y="1717675"/>
            <a:ext cx="819150" cy="937895"/>
            <a:chOff x="3768359" y="1725446"/>
            <a:chExt cx="1930605" cy="1930605"/>
          </a:xfrm>
        </p:grpSpPr>
        <p:sp>
          <p:nvSpPr>
            <p:cNvPr id="44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5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5BB814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9" name="PA_01 177"/>
          <p:cNvGrpSpPr/>
          <p:nvPr>
            <p:custDataLst>
              <p:tags r:id="rId19"/>
            </p:custDataLst>
          </p:nvPr>
        </p:nvGrpSpPr>
        <p:grpSpPr>
          <a:xfrm>
            <a:off x="10185564" y="1909102"/>
            <a:ext cx="301964" cy="300928"/>
            <a:chOff x="3768359" y="1725446"/>
            <a:chExt cx="1930605" cy="1930605"/>
          </a:xfrm>
        </p:grpSpPr>
        <p:sp>
          <p:nvSpPr>
            <p:cNvPr id="50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1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8E946A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2" name="PA_01 180"/>
          <p:cNvGrpSpPr/>
          <p:nvPr>
            <p:custDataLst>
              <p:tags r:id="rId20"/>
            </p:custDataLst>
          </p:nvPr>
        </p:nvGrpSpPr>
        <p:grpSpPr>
          <a:xfrm>
            <a:off x="10631030" y="2168361"/>
            <a:ext cx="216398" cy="215655"/>
            <a:chOff x="3768359" y="1725446"/>
            <a:chExt cx="1930605" cy="1930605"/>
          </a:xfrm>
        </p:grpSpPr>
        <p:sp>
          <p:nvSpPr>
            <p:cNvPr id="53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4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8E946A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5" name="PA_01 183"/>
          <p:cNvGrpSpPr/>
          <p:nvPr>
            <p:custDataLst>
              <p:tags r:id="rId21"/>
            </p:custDataLst>
          </p:nvPr>
        </p:nvGrpSpPr>
        <p:grpSpPr>
          <a:xfrm>
            <a:off x="1128598" y="2127867"/>
            <a:ext cx="216398" cy="215655"/>
            <a:chOff x="3768359" y="1725446"/>
            <a:chExt cx="1930605" cy="1930605"/>
          </a:xfrm>
        </p:grpSpPr>
        <p:sp>
          <p:nvSpPr>
            <p:cNvPr id="56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7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8E946A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pic>
        <p:nvPicPr>
          <p:cNvPr id="81" name="PA_05_He'S A Pirate.mp3">
            <a:hlinkClick r:id="" action="ppaction://media"/>
          </p:cNvPr>
          <p:cNvPicPr>
            <a:picLocks noChangeAspect="1"/>
          </p:cNvPicPr>
          <p:nvPr>
            <a:audioFile r:link="rId23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11350313" y="-890480"/>
            <a:ext cx="609459" cy="609459"/>
          </a:xfrm>
          <a:prstGeom prst="rect">
            <a:avLst/>
          </a:prstGeom>
        </p:spPr>
      </p:pic>
      <p:sp>
        <p:nvSpPr>
          <p:cNvPr id="60" name="PA_01 133"/>
          <p:cNvSpPr/>
          <p:nvPr>
            <p:custDataLst>
              <p:tags r:id="rId24"/>
            </p:custDataLst>
          </p:nvPr>
        </p:nvSpPr>
        <p:spPr>
          <a:xfrm>
            <a:off x="9928941" y="1221608"/>
            <a:ext cx="2093502" cy="2086322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53" tIns="51226" rIns="102453" bIns="51226" rtlCol="0" anchor="ctr"/>
          <a:lstStyle/>
          <a:p>
            <a:pPr algn="ctr"/>
            <a:endParaRPr lang="zh-CN" altLang="en-US"/>
          </a:p>
        </p:txBody>
      </p:sp>
      <p:grpSp>
        <p:nvGrpSpPr>
          <p:cNvPr id="61" name="PA_01 143"/>
          <p:cNvGrpSpPr/>
          <p:nvPr>
            <p:custDataLst>
              <p:tags r:id="rId25"/>
            </p:custDataLst>
          </p:nvPr>
        </p:nvGrpSpPr>
        <p:grpSpPr>
          <a:xfrm>
            <a:off x="10055566" y="1364614"/>
            <a:ext cx="1806507" cy="1800312"/>
            <a:chOff x="3768359" y="1725446"/>
            <a:chExt cx="1930605" cy="1930605"/>
          </a:xfrm>
        </p:grpSpPr>
        <p:sp>
          <p:nvSpPr>
            <p:cNvPr id="62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3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64" name="PA_01 149"/>
          <p:cNvSpPr/>
          <p:nvPr>
            <p:custDataLst>
              <p:tags r:id="rId26"/>
            </p:custDataLst>
          </p:nvPr>
        </p:nvSpPr>
        <p:spPr>
          <a:xfrm>
            <a:off x="10360803" y="1531855"/>
            <a:ext cx="1233170" cy="1348105"/>
          </a:xfrm>
          <a:prstGeom prst="rect">
            <a:avLst/>
          </a:prstGeom>
          <a:effectLst/>
        </p:spPr>
        <p:txBody>
          <a:bodyPr wrap="none" lIns="102453" tIns="51226" rIns="102453" bIns="51226">
            <a:spAutoFit/>
          </a:bodyPr>
          <a:lstStyle/>
          <a:p>
            <a:r>
              <a:rPr lang="zh-CN" altLang="en-US" sz="8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树</a:t>
            </a:r>
          </a:p>
        </p:txBody>
      </p:sp>
      <p:sp>
        <p:nvSpPr>
          <p:cNvPr id="66" name="PA_01 131"/>
          <p:cNvSpPr/>
          <p:nvPr>
            <p:custDataLst>
              <p:tags r:id="rId27"/>
            </p:custDataLst>
          </p:nvPr>
        </p:nvSpPr>
        <p:spPr>
          <a:xfrm>
            <a:off x="902150" y="1245738"/>
            <a:ext cx="2093502" cy="2086322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53" tIns="51226" rIns="102453" bIns="51226" rtlCol="0" anchor="ctr"/>
          <a:lstStyle/>
          <a:p>
            <a:pPr algn="ctr"/>
            <a:endParaRPr lang="zh-CN" altLang="en-US"/>
          </a:p>
        </p:txBody>
      </p:sp>
      <p:grpSp>
        <p:nvGrpSpPr>
          <p:cNvPr id="67" name="PA_01 137"/>
          <p:cNvGrpSpPr/>
          <p:nvPr>
            <p:custDataLst>
              <p:tags r:id="rId28"/>
            </p:custDataLst>
          </p:nvPr>
        </p:nvGrpSpPr>
        <p:grpSpPr>
          <a:xfrm>
            <a:off x="1050581" y="1388744"/>
            <a:ext cx="1806507" cy="1800312"/>
            <a:chOff x="3768359" y="1725446"/>
            <a:chExt cx="1930605" cy="1930605"/>
          </a:xfrm>
        </p:grpSpPr>
        <p:sp>
          <p:nvSpPr>
            <p:cNvPr id="68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9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70" name="PA_01 147"/>
          <p:cNvSpPr/>
          <p:nvPr>
            <p:custDataLst>
              <p:tags r:id="rId29"/>
            </p:custDataLst>
          </p:nvPr>
        </p:nvSpPr>
        <p:spPr>
          <a:xfrm>
            <a:off x="1322822" y="1598581"/>
            <a:ext cx="1233170" cy="1348105"/>
          </a:xfrm>
          <a:prstGeom prst="rect">
            <a:avLst/>
          </a:prstGeom>
          <a:effectLst/>
        </p:spPr>
        <p:txBody>
          <a:bodyPr wrap="none" lIns="102453" tIns="51226" rIns="102453" bIns="51226">
            <a:spAutoFit/>
          </a:bodyPr>
          <a:lstStyle/>
          <a:p>
            <a:r>
              <a:rPr lang="zh-CN" altLang="en-US" sz="8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邓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151765" y="1531620"/>
            <a:ext cx="83185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b="1">
                <a:latin typeface="楷体_GB2312" panose="02010609030101010101" charset="-122"/>
                <a:ea typeface="楷体_GB2312" panose="02010609030101010101" charset="-122"/>
              </a:rPr>
              <a:t>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audio>
              <p:cMediaNode vol="100000" numSld="9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78280" y="715645"/>
            <a:ext cx="1023048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6000" b="1" dirty="0" smtClean="0">
                <a:latin typeface="楷体_GB2312" panose="02010609030101010101" charset="-122"/>
                <a:ea typeface="楷体_GB2312" panose="02010609030101010101" charset="-122"/>
                <a:sym typeface="+mn-ea"/>
              </a:rPr>
              <a:t>在北京天坛公园</a:t>
            </a:r>
            <a:r>
              <a:rPr lang="zh-CN" altLang="en-US" sz="6000" b="1" dirty="0">
                <a:latin typeface="楷体_GB2312" panose="02010609030101010101" charset="-122"/>
                <a:ea typeface="楷体_GB2312" panose="02010609030101010101" charset="-122"/>
                <a:sym typeface="+mn-ea"/>
              </a:rPr>
              <a:t>植树的人群里，</a:t>
            </a:r>
          </a:p>
          <a:p>
            <a:r>
              <a:rPr lang="zh-CN" altLang="en-US" sz="6000" b="1" dirty="0" smtClean="0">
                <a:latin typeface="楷体_GB2312" panose="02010609030101010101" charset="-122"/>
                <a:ea typeface="楷体_GB2312" panose="02010609030101010101" charset="-122"/>
                <a:sym typeface="+mn-ea"/>
              </a:rPr>
              <a:t>8</a:t>
            </a:r>
            <a:r>
              <a:rPr lang="en-US" altLang="zh-CN" sz="6000" b="1" dirty="0" smtClean="0">
                <a:latin typeface="楷体_GB2312" panose="02010609030101010101" charset="-122"/>
                <a:ea typeface="楷体_GB2312" panose="02010609030101010101" charset="-122"/>
                <a:sym typeface="+mn-ea"/>
              </a:rPr>
              <a:t>3</a:t>
            </a:r>
            <a:r>
              <a:rPr lang="zh-CN" altLang="en-US" sz="6000" b="1" dirty="0" smtClean="0">
                <a:latin typeface="楷体_GB2312" panose="02010609030101010101" charset="-122"/>
                <a:ea typeface="楷体_GB2312" panose="02010609030101010101" charset="-122"/>
                <a:sym typeface="+mn-ea"/>
              </a:rPr>
              <a:t>岁</a:t>
            </a:r>
            <a:r>
              <a:rPr lang="zh-CN" altLang="en-US" sz="6000" b="1" dirty="0">
                <a:latin typeface="楷体_GB2312" panose="02010609030101010101" charset="-122"/>
                <a:ea typeface="楷体_GB2312" panose="02010609030101010101" charset="-122"/>
                <a:sym typeface="+mn-ea"/>
              </a:rPr>
              <a:t>高龄的邓小平爷爷格外</a:t>
            </a:r>
          </a:p>
          <a:p>
            <a:r>
              <a:rPr lang="zh-CN" altLang="en-US" sz="6000" b="1" dirty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sym typeface="+mn-ea"/>
              </a:rPr>
              <a:t>引人注目。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746885" y="3883660"/>
            <a:ext cx="9693275" cy="212280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4400"/>
              <a:t>广场上</a:t>
            </a:r>
            <a:r>
              <a:rPr lang="en-US" altLang="zh-CN" sz="4400"/>
              <a:t>________</a:t>
            </a:r>
            <a:r>
              <a:rPr lang="zh-CN" altLang="en-US" sz="4400"/>
              <a:t>格外引人注目。</a:t>
            </a:r>
          </a:p>
          <a:p>
            <a:pPr fontAlgn="auto">
              <a:lnSpc>
                <a:spcPct val="150000"/>
              </a:lnSpc>
            </a:pPr>
            <a:r>
              <a:rPr lang="en-US" altLang="zh-CN" sz="4400"/>
              <a:t>______________</a:t>
            </a:r>
            <a:r>
              <a:rPr lang="zh-CN" altLang="en-US" sz="4400"/>
              <a:t>格外引人注目。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副标题 2">
            <a:hlinkClick r:id="rId2" action="ppaction://hlinksldjump"/>
          </p:cNvPr>
          <p:cNvSpPr/>
          <p:nvPr/>
        </p:nvSpPr>
        <p:spPr>
          <a:xfrm>
            <a:off x="8116888" y="5054600"/>
            <a:ext cx="1509712" cy="501650"/>
          </a:xfrm>
          <a:prstGeom prst="rect">
            <a:avLst/>
          </a:prstGeom>
          <a:solidFill>
            <a:srgbClr val="FF00FF"/>
          </a:solidFill>
          <a:ln w="9525">
            <a:noFill/>
          </a:ln>
        </p:spPr>
        <p:txBody>
          <a:bodyPr anchor="t"/>
          <a:lstStyle/>
          <a:p>
            <a:pPr marL="342900" indent="-342900" algn="ctr">
              <a:spcBef>
                <a:spcPct val="20000"/>
              </a:spcBef>
            </a:pPr>
            <a:r>
              <a:rPr lang="zh-CN" altLang="en-US" sz="2500" b="1" dirty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返回主页</a:t>
            </a:r>
          </a:p>
        </p:txBody>
      </p:sp>
      <p:pic>
        <p:nvPicPr>
          <p:cNvPr id="8194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25" y="-19050"/>
            <a:ext cx="5314950" cy="6075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4" descr="KT引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2975" y="4179888"/>
            <a:ext cx="2944813" cy="719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6" name="图片 5" descr="引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3800" y="903288"/>
            <a:ext cx="4762500" cy="3333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副标题 2">
            <a:hlinkClick r:id="rId2" action="ppaction://hlinksldjump"/>
          </p:cNvPr>
          <p:cNvSpPr/>
          <p:nvPr/>
        </p:nvSpPr>
        <p:spPr>
          <a:xfrm>
            <a:off x="8116888" y="5054600"/>
            <a:ext cx="1509712" cy="501650"/>
          </a:xfrm>
          <a:prstGeom prst="rect">
            <a:avLst/>
          </a:prstGeom>
          <a:solidFill>
            <a:srgbClr val="FF00FF"/>
          </a:solidFill>
          <a:ln w="9525">
            <a:noFill/>
          </a:ln>
        </p:spPr>
        <p:txBody>
          <a:bodyPr anchor="t"/>
          <a:lstStyle/>
          <a:p>
            <a:pPr marL="342900" indent="-342900" algn="ctr">
              <a:spcBef>
                <a:spcPct val="20000"/>
              </a:spcBef>
            </a:pPr>
            <a:r>
              <a:rPr lang="zh-CN" altLang="en-US" sz="2500" b="1" dirty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返回主页</a:t>
            </a:r>
          </a:p>
        </p:txBody>
      </p:sp>
      <p:pic>
        <p:nvPicPr>
          <p:cNvPr id="9218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3213" y="146050"/>
            <a:ext cx="5141912" cy="6000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9" name="图片 4" descr="注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6638" y="890588"/>
            <a:ext cx="4760912" cy="33321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0" name="图片 5" descr="KT注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8288" y="4340225"/>
            <a:ext cx="4059237" cy="4937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61745" y="902970"/>
            <a:ext cx="10862310" cy="21228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indent="609600" fontAlgn="auto">
              <a:lnSpc>
                <a:spcPct val="150000"/>
              </a:lnSpc>
            </a:pPr>
            <a:r>
              <a:rPr lang="zh-CN" altLang="en-US" sz="4400" b="1">
                <a:latin typeface="华文楷体" panose="02010600040101010101" charset="-122"/>
                <a:ea typeface="华文楷体" panose="02010600040101010101" charset="-122"/>
                <a:sym typeface="+mn-ea"/>
              </a:rPr>
              <a:t>只见他手握</a:t>
            </a:r>
            <a:r>
              <a:rPr lang="zh-CN" altLang="en-US" sz="44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铁锹</a:t>
            </a:r>
            <a:r>
              <a:rPr lang="zh-CN" altLang="en-US" sz="4400" b="1">
                <a:latin typeface="华文楷体" panose="02010600040101010101" charset="-122"/>
                <a:ea typeface="华文楷体" panose="02010600040101010101" charset="-122"/>
                <a:sym typeface="+mn-ea"/>
              </a:rPr>
              <a:t>，兴致勃勃地挖着</a:t>
            </a:r>
            <a:r>
              <a:rPr lang="zh-CN" altLang="en-US" sz="44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树坑</a:t>
            </a:r>
            <a:r>
              <a:rPr lang="zh-CN" altLang="en-US" sz="4400" b="1">
                <a:latin typeface="华文楷体" panose="02010600040101010101" charset="-122"/>
                <a:ea typeface="华文楷体" panose="02010600040101010101" charset="-122"/>
                <a:sym typeface="+mn-ea"/>
              </a:rPr>
              <a:t>，</a:t>
            </a:r>
          </a:p>
          <a:p>
            <a:pPr indent="609600" fontAlgn="auto">
              <a:lnSpc>
                <a:spcPct val="150000"/>
              </a:lnSpc>
            </a:pPr>
            <a:r>
              <a:rPr lang="zh-CN" altLang="en-US" sz="4400" b="1">
                <a:latin typeface="华文楷体" panose="02010600040101010101" charset="-122"/>
                <a:ea typeface="华文楷体" panose="02010600040101010101" charset="-122"/>
                <a:sym typeface="+mn-ea"/>
              </a:rPr>
              <a:t>额头已经</a:t>
            </a:r>
            <a:r>
              <a:rPr lang="zh-CN" altLang="en-US" sz="44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满是汗珠</a:t>
            </a:r>
            <a:r>
              <a:rPr lang="zh-CN" altLang="en-US" sz="4400" b="1">
                <a:latin typeface="华文楷体" panose="02010600040101010101" charset="-122"/>
                <a:ea typeface="华文楷体" panose="02010600040101010101" charset="-122"/>
                <a:sym typeface="+mn-ea"/>
              </a:rPr>
              <a:t>，仍</a:t>
            </a:r>
            <a:r>
              <a:rPr lang="zh-CN" altLang="en-US" sz="44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不肯</a:t>
            </a:r>
            <a:r>
              <a:rPr lang="zh-CN" altLang="en-US" sz="4400" b="1">
                <a:latin typeface="华文楷体" panose="02010600040101010101" charset="-122"/>
                <a:ea typeface="华文楷体" panose="02010600040101010101" charset="-122"/>
                <a:sym typeface="+mn-ea"/>
              </a:rPr>
              <a:t>休息。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3503295"/>
            <a:ext cx="3191510" cy="293624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961380" y="4344035"/>
            <a:ext cx="4145280" cy="829945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t">
            <a:spAutoFit/>
          </a:bodyPr>
          <a:lstStyle/>
          <a:p>
            <a:r>
              <a:rPr lang="zh-CN" altLang="en-US"/>
              <a:t>  </a:t>
            </a:r>
            <a:r>
              <a:rPr lang="zh-CN" altLang="en-US" sz="4800"/>
              <a:t>铁(tiě)锹(qiāo)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143375" y="1012190"/>
            <a:ext cx="4145280" cy="829945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t">
            <a:spAutoFit/>
          </a:bodyPr>
          <a:lstStyle/>
          <a:p>
            <a:r>
              <a:rPr lang="zh-CN" altLang="en-US"/>
              <a:t> </a:t>
            </a:r>
            <a:r>
              <a:rPr lang="zh-CN" altLang="en-US">
                <a:solidFill>
                  <a:srgbClr val="FF0000"/>
                </a:solidFill>
              </a:rPr>
              <a:t> </a:t>
            </a:r>
            <a:r>
              <a:rPr lang="zh-CN" altLang="en-US" sz="4800">
                <a:solidFill>
                  <a:srgbClr val="FF0000"/>
                </a:solidFill>
              </a:rPr>
              <a:t>满</a:t>
            </a:r>
            <a:r>
              <a:rPr lang="zh-CN" altLang="en-US" sz="4800"/>
              <a:t>是汗珠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157980" y="2208530"/>
            <a:ext cx="4145280" cy="829945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t">
            <a:spAutoFit/>
          </a:bodyPr>
          <a:lstStyle/>
          <a:p>
            <a:r>
              <a:rPr lang="zh-CN" altLang="en-US"/>
              <a:t> </a:t>
            </a:r>
            <a:r>
              <a:rPr lang="zh-CN" altLang="en-US">
                <a:solidFill>
                  <a:srgbClr val="FF0000"/>
                </a:solidFill>
              </a:rPr>
              <a:t> </a:t>
            </a:r>
            <a:r>
              <a:rPr lang="zh-CN" altLang="en-US" sz="4800">
                <a:solidFill>
                  <a:srgbClr val="FF0000"/>
                </a:solidFill>
              </a:rPr>
              <a:t>满</a:t>
            </a:r>
            <a:r>
              <a:rPr lang="zh-CN" altLang="en-US" sz="4800">
                <a:solidFill>
                  <a:schemeClr val="tx1"/>
                </a:solidFill>
              </a:rPr>
              <a:t>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233295" y="556895"/>
            <a:ext cx="8134350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>
                <a:latin typeface="楷体_GB2312" panose="02010609030101010101" charset="-122"/>
                <a:ea typeface="楷体_GB2312" panose="02010609030101010101" charset="-122"/>
                <a:sym typeface="+mn-ea"/>
              </a:rPr>
              <a:t>        </a:t>
            </a:r>
            <a:r>
              <a:rPr lang="zh-CN" altLang="en-US" sz="3600" b="1">
                <a:latin typeface="楷体_GB2312" panose="02010609030101010101" charset="-122"/>
                <a:ea typeface="楷体_GB2312" panose="02010609030101010101" charset="-122"/>
                <a:sym typeface="+mn-ea"/>
              </a:rPr>
              <a:t>这天，碧空如洗，万里无云。在天坛公园植树的人群里，81岁高龄的邓小平爷爷格外引人注目。只见他手握铁锹，</a:t>
            </a:r>
          </a:p>
          <a:p>
            <a:pPr fontAlgn="auto">
              <a:lnSpc>
                <a:spcPct val="150000"/>
              </a:lnSpc>
            </a:pPr>
            <a:r>
              <a:rPr lang="zh-CN" altLang="en-US" sz="3600" b="1">
                <a:latin typeface="楷体_GB2312" panose="02010609030101010101" charset="-122"/>
                <a:ea typeface="楷体_GB2312" panose="02010609030101010101" charset="-122"/>
                <a:sym typeface="+mn-ea"/>
              </a:rPr>
              <a:t>兴致勃勃地挖着树坑，额头已经满是汗珠，仍不肯休息。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8" name="文本框 19"/>
          <p:cNvSpPr txBox="1">
            <a:spLocks noChangeArrowheads="1"/>
          </p:cNvSpPr>
          <p:nvPr/>
        </p:nvSpPr>
        <p:spPr bwMode="auto">
          <a:xfrm>
            <a:off x="7734088" y="4462321"/>
            <a:ext cx="80634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chemeClr val="bg1"/>
                </a:solidFill>
                <a:latin typeface="+mn-ea"/>
                <a:ea typeface="+mn-ea"/>
                <a:cs typeface="+mn-ea"/>
              </a:rPr>
              <a:t>文本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8460" y="210185"/>
            <a:ext cx="11302365" cy="6185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096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zh-CN" altLang="en-US" sz="2400">
                <a:latin typeface="楷体_GB2312" panose="02010609030101010101" charset="-122"/>
                <a:ea typeface="楷体_GB2312" panose="02010609030101010101" charset="-122"/>
              </a:rPr>
              <a:t>1985年的植树节，是个令人难忘的日子。</a:t>
            </a:r>
          </a:p>
          <a:p>
            <a:pPr indent="6096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zh-CN" altLang="en-US" sz="2400">
                <a:latin typeface="楷体_GB2312" panose="02010609030101010101" charset="-122"/>
                <a:ea typeface="楷体_GB2312" panose="02010609030101010101" charset="-122"/>
              </a:rPr>
              <a:t>这天，碧空如洗，万里无云。在天坛公园植树的人群里，81岁高龄的邓小平爷爷格外引人注目。只见他手握铁锹，兴致勃勃地挖着树坑，额头已经满是汗珠，仍不肯休息。</a:t>
            </a:r>
          </a:p>
          <a:p>
            <a:pPr indent="6096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zh-CN" altLang="en-US" sz="2400">
                <a:latin typeface="楷体_GB2312" panose="02010609030101010101" charset="-122"/>
                <a:ea typeface="楷体_GB2312" panose="02010609030101010101" charset="-122"/>
              </a:rPr>
              <a:t>一个树坑挖好了，邓爷爷精心地挑选了一棵茁壮的柏树苗，小心地移入树坑，又挥锹填了几锹土。他站到几步之外仔细看看，觉得不很直，连声说：“不行，不行！”他又走上前把树苗扶正。</a:t>
            </a:r>
          </a:p>
          <a:p>
            <a:pPr indent="6096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zh-CN" altLang="en-US" sz="2400">
                <a:latin typeface="楷体_GB2312" panose="02010609030101010101" charset="-122"/>
                <a:ea typeface="楷体_GB2312" panose="02010609030101010101" charset="-122"/>
              </a:rPr>
              <a:t>一棵绿油油的小柏树栽好了，就像战士一样笔直地站在那里。邓爷爷的脸上露出了满意的笑容。</a:t>
            </a:r>
          </a:p>
          <a:p>
            <a:pPr indent="6096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zh-CN" altLang="en-US" sz="2400">
                <a:latin typeface="楷体_GB2312" panose="02010609030101010101" charset="-122"/>
                <a:ea typeface="楷体_GB2312" panose="02010609030101010101" charset="-122"/>
              </a:rPr>
              <a:t>今天，邓小平爷爷亲手栽种的柏树已经长大了，成了天坛公园一处美丽的风景。</a:t>
            </a:r>
          </a:p>
          <a:p>
            <a:endParaRPr lang="zh-CN" altLang="en-US"/>
          </a:p>
          <a:p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1140460" y="3024505"/>
            <a:ext cx="10258425" cy="95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378460" y="3573145"/>
            <a:ext cx="11039475" cy="3365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405765" y="4124325"/>
            <a:ext cx="4089400" cy="1968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>
            <a:off x="695325" y="319405"/>
            <a:ext cx="531495" cy="5420360"/>
            <a:chOff x="913" y="512"/>
            <a:chExt cx="837" cy="8536"/>
          </a:xfrm>
        </p:grpSpPr>
        <p:sp>
          <p:nvSpPr>
            <p:cNvPr id="2" name="文本框 1"/>
            <p:cNvSpPr txBox="1"/>
            <p:nvPr/>
          </p:nvSpPr>
          <p:spPr>
            <a:xfrm>
              <a:off x="913" y="512"/>
              <a:ext cx="837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913" y="1458"/>
              <a:ext cx="837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913" y="3981"/>
              <a:ext cx="837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913" y="6723"/>
              <a:ext cx="837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913" y="8468"/>
              <a:ext cx="837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>
                  <a:solidFill>
                    <a:srgbClr val="FF0000"/>
                  </a:solidFill>
                </a:rPr>
                <a:t>5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副标题 2">
            <a:hlinkClick r:id="rId2" action="ppaction://hlinksldjump"/>
          </p:cNvPr>
          <p:cNvSpPr/>
          <p:nvPr/>
        </p:nvSpPr>
        <p:spPr>
          <a:xfrm>
            <a:off x="8116888" y="5054600"/>
            <a:ext cx="1509712" cy="501650"/>
          </a:xfrm>
          <a:prstGeom prst="rect">
            <a:avLst/>
          </a:prstGeom>
          <a:solidFill>
            <a:srgbClr val="FF00FF"/>
          </a:solidFill>
          <a:ln w="9525">
            <a:noFill/>
          </a:ln>
        </p:spPr>
        <p:txBody>
          <a:bodyPr anchor="t"/>
          <a:lstStyle/>
          <a:p>
            <a:pPr marL="342900" indent="-342900" algn="ctr">
              <a:spcBef>
                <a:spcPct val="20000"/>
              </a:spcBef>
            </a:pPr>
            <a:r>
              <a:rPr lang="zh-CN" altLang="en-US" sz="2500" b="1" dirty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返回主页</a:t>
            </a:r>
          </a:p>
        </p:txBody>
      </p:sp>
      <p:pic>
        <p:nvPicPr>
          <p:cNvPr id="10242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9400" y="19050"/>
            <a:ext cx="5105400" cy="6142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3" name="图片 3" descr="满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63" y="1103313"/>
            <a:ext cx="4762500" cy="33321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4" name="图片 4" descr="KT满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5125" y="4419600"/>
            <a:ext cx="3873500" cy="4079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副标题 2">
            <a:hlinkClick r:id="rId2" action="ppaction://hlinksldjump"/>
          </p:cNvPr>
          <p:cNvSpPr/>
          <p:nvPr/>
        </p:nvSpPr>
        <p:spPr>
          <a:xfrm>
            <a:off x="8116888" y="5054600"/>
            <a:ext cx="1509712" cy="501650"/>
          </a:xfrm>
          <a:prstGeom prst="rect">
            <a:avLst/>
          </a:prstGeom>
          <a:solidFill>
            <a:srgbClr val="FF00FF"/>
          </a:solidFill>
          <a:ln w="9525">
            <a:noFill/>
          </a:ln>
        </p:spPr>
        <p:txBody>
          <a:bodyPr anchor="t"/>
          <a:lstStyle/>
          <a:p>
            <a:pPr marL="342900" indent="-342900" algn="ctr">
              <a:spcBef>
                <a:spcPct val="20000"/>
              </a:spcBef>
            </a:pPr>
            <a:r>
              <a:rPr lang="zh-CN" altLang="en-US" sz="2500" b="1" dirty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返回主页</a:t>
            </a:r>
          </a:p>
        </p:txBody>
      </p:sp>
      <p:pic>
        <p:nvPicPr>
          <p:cNvPr id="11266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25" y="107950"/>
            <a:ext cx="5372100" cy="5991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7" name="图片 4" descr="休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2863" y="906463"/>
            <a:ext cx="4762500" cy="3333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8" name="图片 5" descr="KT休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0900" y="4313238"/>
            <a:ext cx="3211513" cy="520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副标题 2">
            <a:hlinkClick r:id="rId2" action="ppaction://hlinksldjump"/>
          </p:cNvPr>
          <p:cNvSpPr/>
          <p:nvPr/>
        </p:nvSpPr>
        <p:spPr>
          <a:xfrm>
            <a:off x="8116888" y="5054600"/>
            <a:ext cx="1509712" cy="501650"/>
          </a:xfrm>
          <a:prstGeom prst="rect">
            <a:avLst/>
          </a:prstGeom>
          <a:solidFill>
            <a:srgbClr val="FF00FF"/>
          </a:solidFill>
          <a:ln w="9525">
            <a:noFill/>
          </a:ln>
        </p:spPr>
        <p:txBody>
          <a:bodyPr anchor="t"/>
          <a:lstStyle/>
          <a:p>
            <a:pPr marL="342900" indent="-342900" algn="ctr">
              <a:spcBef>
                <a:spcPct val="20000"/>
              </a:spcBef>
            </a:pPr>
            <a:r>
              <a:rPr lang="zh-CN" altLang="en-US" sz="2500" b="1" dirty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返回主页</a:t>
            </a:r>
          </a:p>
        </p:txBody>
      </p:sp>
      <p:pic>
        <p:nvPicPr>
          <p:cNvPr id="12290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25" y="0"/>
            <a:ext cx="5429250" cy="6094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1" name="图片 3" descr="息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175" y="896938"/>
            <a:ext cx="4760913" cy="3333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2" name="图片 4" descr="KT息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4200" y="4157663"/>
            <a:ext cx="3633788" cy="6016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13080" y="456565"/>
            <a:ext cx="9935210" cy="1303020"/>
            <a:chOff x="1521" y="623"/>
            <a:chExt cx="15646" cy="2052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21" y="623"/>
              <a:ext cx="15647" cy="2052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8563" y="932"/>
              <a:ext cx="7840" cy="1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6600" b="1" dirty="0">
                  <a:solidFill>
                    <a:schemeClr val="accent1">
                      <a:lumMod val="75000"/>
                    </a:scheme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邓小平爷爷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472055" y="1503045"/>
            <a:ext cx="8272780" cy="2635250"/>
            <a:chOff x="3893" y="2367"/>
            <a:chExt cx="13028" cy="4150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93" y="2367"/>
              <a:ext cx="13028" cy="4150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4165" y="3286"/>
              <a:ext cx="12485" cy="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>
                  <a:latin typeface="楷体_GB2312" panose="02010609030101010101" charset="-122"/>
                  <a:ea typeface="楷体_GB2312" panose="02010609030101010101" charset="-122"/>
                </a:rPr>
                <a:t>    </a:t>
              </a:r>
              <a:r>
                <a:rPr lang="zh-CN" altLang="en-US" sz="2000">
                  <a:latin typeface="楷体_GB2312" panose="02010609030101010101" charset="-122"/>
                  <a:ea typeface="楷体_GB2312" panose="02010609030101010101" charset="-122"/>
                </a:rPr>
                <a:t>中国共产党第二代领导核心领导者，伟大的马克思主义者，无产阶级革命家、政治家、军事家、外交家，中国共产党、中国人民解放军、中华人民共和国的主要领导人之一。</a:t>
              </a:r>
            </a:p>
            <a:p>
              <a:r>
                <a:rPr lang="zh-CN" altLang="en-US" sz="2000">
                  <a:latin typeface="楷体_GB2312" panose="02010609030101010101" charset="-122"/>
                  <a:ea typeface="楷体_GB2312" panose="02010609030101010101" charset="-122"/>
                </a:rPr>
                <a:t>    中国社会主义改革开放和现代化建设的总设计师，邓小平理论的创立者</a:t>
              </a:r>
              <a:r>
                <a:rPr lang="zh-CN" altLang="en-US"/>
                <a:t>。</a:t>
              </a: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rcRect l="3474" r="526" b="15635"/>
          <a:stretch>
            <a:fillRect/>
          </a:stretch>
        </p:blipFill>
        <p:spPr>
          <a:xfrm>
            <a:off x="143510" y="114935"/>
            <a:ext cx="2240280" cy="29756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文本框 59"/>
          <p:cNvSpPr txBox="1"/>
          <p:nvPr/>
        </p:nvSpPr>
        <p:spPr>
          <a:xfrm>
            <a:off x="163830" y="213995"/>
            <a:ext cx="94557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latin typeface="楷体_GB2312" panose="02010609030101010101" charset="-122"/>
                <a:ea typeface="楷体_GB2312" panose="02010609030101010101" charset="-122"/>
              </a:rPr>
              <a:t>读读记记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985520" y="1046480"/>
            <a:ext cx="11447145" cy="347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>
                <a:latin typeface="楷体_GB2312" panose="02010609030101010101" charset="-122"/>
                <a:ea typeface="楷体_GB2312" panose="02010609030101010101" charset="-122"/>
              </a:rPr>
              <a:t>碧空如洗   万里无云    植树节    公园   </a:t>
            </a:r>
          </a:p>
          <a:p>
            <a:endParaRPr lang="zh-CN" altLang="en-US" sz="4400" b="1">
              <a:latin typeface="楷体_GB2312" panose="02010609030101010101" charset="-122"/>
              <a:ea typeface="楷体_GB2312" panose="02010609030101010101" charset="-122"/>
            </a:endParaRPr>
          </a:p>
          <a:p>
            <a:r>
              <a:rPr lang="zh-CN" altLang="en-US" sz="4400" b="1">
                <a:latin typeface="楷体_GB2312" panose="02010609030101010101" charset="-122"/>
                <a:ea typeface="楷体_GB2312" panose="02010609030101010101" charset="-122"/>
              </a:rPr>
              <a:t>汗珠       引人注目    兴致勃勃   休息   </a:t>
            </a:r>
          </a:p>
          <a:p>
            <a:endParaRPr lang="zh-CN" altLang="en-US" sz="4400" b="1">
              <a:latin typeface="楷体_GB2312" panose="02010609030101010101" charset="-122"/>
              <a:ea typeface="楷体_GB2312" panose="02010609030101010101" charset="-122"/>
            </a:endParaRPr>
          </a:p>
          <a:p>
            <a:r>
              <a:rPr lang="zh-CN" altLang="en-US" sz="4400" b="1">
                <a:latin typeface="楷体_GB2312" panose="02010609030101010101" charset="-122"/>
                <a:ea typeface="楷体_GB2312" panose="02010609030101010101" charset="-122"/>
              </a:rPr>
              <a:t>树苗       小心        柏树       笔直</a:t>
            </a:r>
          </a:p>
        </p:txBody>
      </p:sp>
      <p:sp>
        <p:nvSpPr>
          <p:cNvPr id="21526" name="矩形 23"/>
          <p:cNvSpPr>
            <a:spLocks noChangeArrowheads="1"/>
          </p:cNvSpPr>
          <p:nvPr/>
        </p:nvSpPr>
        <p:spPr bwMode="auto">
          <a:xfrm>
            <a:off x="5382260" y="5438140"/>
            <a:ext cx="5638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【</a:t>
            </a:r>
            <a:r>
              <a:rPr lang="zh-CN" altLang="en-US" sz="18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老师微信号</a:t>
            </a:r>
            <a:r>
              <a:rPr lang="en-US" altLang="zh-CN" sz="18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hlshtx05】</a:t>
            </a:r>
            <a:r>
              <a:rPr lang="zh-CN" altLang="en-US" sz="18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加微信永久更新教学资料</a:t>
            </a:r>
            <a:endParaRPr lang="zh-CN" altLang="en-US" sz="1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724910" y="233680"/>
            <a:ext cx="649732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4800"/>
              <a:t>         </a:t>
            </a:r>
            <a:r>
              <a:rPr lang="zh-CN" altLang="en-US" sz="4800"/>
              <a:t>自读要求：</a:t>
            </a:r>
          </a:p>
          <a:p>
            <a:pPr fontAlgn="auto">
              <a:lnSpc>
                <a:spcPct val="150000"/>
              </a:lnSpc>
            </a:pPr>
            <a:r>
              <a:rPr lang="en-US" altLang="zh-CN" sz="4800"/>
              <a:t>1.</a:t>
            </a:r>
            <a:r>
              <a:rPr lang="zh-CN" altLang="en-US" sz="4800"/>
              <a:t>思考邓小平爷爷是怎么植树的？自由读课文，画出有关的句子。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5730" y="3141345"/>
            <a:ext cx="1194054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609600" fontAlgn="auto">
              <a:lnSpc>
                <a:spcPct val="150000"/>
              </a:lnSpc>
            </a:pPr>
            <a:r>
              <a:rPr lang="zh-CN" altLang="en-US" sz="36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只见他手握铁锹，</a:t>
            </a:r>
            <a:r>
              <a:rPr lang="zh-CN" altLang="en-US" sz="36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兴致勃勃</a:t>
            </a:r>
            <a:r>
              <a:rPr lang="zh-CN" altLang="en-US" sz="36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地挖着树坑，额头已经</a:t>
            </a:r>
            <a:r>
              <a:rPr lang="zh-CN" altLang="en-US" sz="36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有了</a:t>
            </a:r>
            <a:r>
              <a:rPr lang="zh-CN" altLang="en-US" sz="36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汗珠，仍不肯休息</a:t>
            </a:r>
            <a:r>
              <a:rPr lang="zh-CN" altLang="en-US" sz="3600" b="1">
                <a:latin typeface="华文楷体" panose="02010600040101010101" charset="-122"/>
                <a:ea typeface="华文楷体" panose="02010600040101010101" charset="-122"/>
                <a:sym typeface="+mn-ea"/>
              </a:rPr>
              <a:t>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25730" y="1205865"/>
            <a:ext cx="1194054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609600" fontAlgn="auto">
              <a:lnSpc>
                <a:spcPct val="150000"/>
              </a:lnSpc>
            </a:pPr>
            <a:r>
              <a:rPr lang="zh-CN" altLang="en-US" sz="36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只见他手握铁锹，</a:t>
            </a:r>
            <a:r>
              <a:rPr lang="zh-CN" altLang="en-US" sz="36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兴致勃勃</a:t>
            </a:r>
            <a:r>
              <a:rPr lang="zh-CN" altLang="en-US" sz="36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地挖着树坑，额头已经</a:t>
            </a:r>
            <a:r>
              <a:rPr lang="zh-CN" altLang="en-US" sz="36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满是</a:t>
            </a:r>
            <a:r>
              <a:rPr lang="zh-CN" altLang="en-US" sz="36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汗珠，仍不肯休息</a:t>
            </a:r>
            <a:r>
              <a:rPr lang="zh-CN" altLang="en-US" sz="3600" b="1">
                <a:latin typeface="华文楷体" panose="02010600040101010101" charset="-122"/>
                <a:ea typeface="华文楷体" panose="02010600040101010101" charset="-122"/>
                <a:sym typeface="+mn-ea"/>
              </a:rPr>
              <a:t>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619375" y="294005"/>
            <a:ext cx="9117330" cy="7683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4400"/>
              <a:t>满头大汗  汗流浃背  挥汗如雨</a:t>
            </a:r>
            <a:r>
              <a:rPr lang="en-US" altLang="zh-CN" sz="4400"/>
              <a:t>……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G2M]8XLQJ[C7`J0$}NN`0`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3495" y="21590"/>
            <a:ext cx="5819775" cy="685228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9850" y="78105"/>
            <a:ext cx="6107430" cy="6739255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t">
            <a:spAutoFit/>
          </a:bodyPr>
          <a:lstStyle/>
          <a:p>
            <a:pPr indent="609600" fontAlgn="auto">
              <a:lnSpc>
                <a:spcPct val="150000"/>
              </a:lnSpc>
            </a:pPr>
            <a:r>
              <a:rPr lang="zh-CN" altLang="en-US" sz="4800" b="1">
                <a:latin typeface="华文楷体" panose="02010600040101010101" charset="-122"/>
                <a:ea typeface="华文楷体" panose="02010600040101010101" charset="-122"/>
                <a:sym typeface="+mn-ea"/>
              </a:rPr>
              <a:t>只见他手握铁锹，</a:t>
            </a:r>
            <a:r>
              <a:rPr lang="zh-CN" altLang="en-US" sz="48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兴致勃勃</a:t>
            </a:r>
            <a:r>
              <a:rPr lang="zh-CN" altLang="en-US" sz="4800" b="1">
                <a:latin typeface="华文楷体" panose="02010600040101010101" charset="-122"/>
                <a:ea typeface="华文楷体" panose="02010600040101010101" charset="-122"/>
                <a:sym typeface="+mn-ea"/>
              </a:rPr>
              <a:t>地挖着树坑，额头已经</a:t>
            </a:r>
            <a:r>
              <a:rPr lang="zh-CN" altLang="en-US" sz="48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满是</a:t>
            </a:r>
            <a:r>
              <a:rPr lang="zh-CN" altLang="en-US" sz="4800" b="1">
                <a:latin typeface="华文楷体" panose="02010600040101010101" charset="-122"/>
                <a:ea typeface="华文楷体" panose="02010600040101010101" charset="-122"/>
                <a:sym typeface="+mn-ea"/>
              </a:rPr>
              <a:t>汗珠，仍不肯休息。</a:t>
            </a:r>
          </a:p>
          <a:p>
            <a:pPr indent="609600" fontAlgn="auto">
              <a:lnSpc>
                <a:spcPct val="150000"/>
              </a:lnSpc>
            </a:pPr>
            <a:endParaRPr lang="zh-CN" altLang="en-US" sz="4800" b="1"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  <a:p>
            <a:pPr indent="609600" fontAlgn="auto">
              <a:lnSpc>
                <a:spcPct val="150000"/>
              </a:lnSpc>
            </a:pPr>
            <a:endParaRPr lang="zh-CN" altLang="en-US" sz="4800" b="1"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724910" y="233680"/>
            <a:ext cx="649732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4800"/>
              <a:t>         </a:t>
            </a:r>
            <a:r>
              <a:rPr lang="zh-CN" altLang="en-US" sz="4800"/>
              <a:t>默读要求：</a:t>
            </a:r>
          </a:p>
          <a:p>
            <a:pPr fontAlgn="auto">
              <a:lnSpc>
                <a:spcPct val="150000"/>
              </a:lnSpc>
            </a:pPr>
            <a:r>
              <a:rPr lang="en-US" altLang="zh-CN" sz="4800"/>
              <a:t>1.</a:t>
            </a:r>
            <a:r>
              <a:rPr lang="zh-CN" altLang="en-US" sz="4800"/>
              <a:t>默读第三自然段，圈出描写邓小平爷爷动作的词语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658620" y="1490980"/>
            <a:ext cx="957135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latin typeface="楷体_GB2312" panose="02010609030101010101" charset="-122"/>
                <a:ea typeface="楷体_GB2312" panose="02010609030101010101" charset="-122"/>
                <a:sym typeface="+mn-ea"/>
              </a:rPr>
              <a:t>        </a:t>
            </a:r>
            <a:r>
              <a:rPr lang="zh-CN" altLang="en-US" sz="3600">
                <a:latin typeface="楷体_GB2312" panose="02010609030101010101" charset="-122"/>
                <a:ea typeface="楷体_GB2312" panose="02010609030101010101" charset="-122"/>
                <a:sym typeface="+mn-ea"/>
              </a:rPr>
              <a:t>一个树坑挖好了，邓爷爷精心地挑选了一棵茁壮的柏树苗，小心地移入树坑，又挥锹填了几锹土。他站到几步之外仔细看看，觉得不很直，连声说：“不行，不行！”他又走上前把树苗扶正。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537335" y="758190"/>
            <a:ext cx="7448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</a:rP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628140" y="900430"/>
            <a:ext cx="9571355" cy="230695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>
                <a:latin typeface="楷体_GB2312" panose="02010609030101010101" charset="-122"/>
                <a:ea typeface="楷体_GB2312" panose="02010609030101010101" charset="-122"/>
                <a:sym typeface="+mn-ea"/>
              </a:rPr>
              <a:t>        </a:t>
            </a:r>
            <a:r>
              <a:rPr lang="zh-CN" altLang="en-US" sz="3600" b="1">
                <a:latin typeface="楷体_GB2312" panose="02010609030101010101" charset="-122"/>
                <a:ea typeface="楷体_GB2312" panose="02010609030101010101" charset="-122"/>
                <a:sym typeface="+mn-ea"/>
              </a:rPr>
              <a:t>邓爷爷先是</a:t>
            </a:r>
            <a:r>
              <a:rPr lang="en-US" altLang="zh-CN" sz="3600" b="1">
                <a:latin typeface="楷体_GB2312" panose="02010609030101010101" charset="-122"/>
                <a:ea typeface="楷体_GB2312" panose="02010609030101010101" charset="-122"/>
                <a:sym typeface="+mn-ea"/>
              </a:rPr>
              <a:t>_______</a:t>
            </a:r>
            <a:r>
              <a:rPr lang="zh-CN" altLang="en-US" sz="3600" b="1">
                <a:latin typeface="楷体_GB2312" panose="02010609030101010101" charset="-122"/>
                <a:ea typeface="楷体_GB2312" panose="02010609030101010101" charset="-122"/>
                <a:sym typeface="+mn-ea"/>
              </a:rPr>
              <a:t>树坑，然后</a:t>
            </a:r>
            <a:r>
              <a:rPr lang="en-US" altLang="zh-CN" sz="3600" b="1">
                <a:latin typeface="楷体_GB2312" panose="02010609030101010101" charset="-122"/>
                <a:ea typeface="楷体_GB2312" panose="02010609030101010101" charset="-122"/>
                <a:sym typeface="+mn-ea"/>
              </a:rPr>
              <a:t>______</a:t>
            </a:r>
            <a:r>
              <a:rPr lang="zh-CN" altLang="en-US" sz="3600" b="1">
                <a:latin typeface="楷体_GB2312" panose="02010609030101010101" charset="-122"/>
                <a:ea typeface="楷体_GB2312" panose="02010609030101010101" charset="-122"/>
                <a:sym typeface="+mn-ea"/>
              </a:rPr>
              <a:t>树苗，</a:t>
            </a:r>
            <a:r>
              <a:rPr lang="en-US" altLang="zh-CN" sz="3600" b="1">
                <a:latin typeface="楷体_GB2312" panose="02010609030101010101" charset="-122"/>
                <a:ea typeface="楷体_GB2312" panose="02010609030101010101" charset="-122"/>
                <a:sym typeface="+mn-ea"/>
              </a:rPr>
              <a:t>_________</a:t>
            </a:r>
            <a:r>
              <a:rPr lang="zh-CN" altLang="en-US" sz="3600" b="1">
                <a:latin typeface="楷体_GB2312" panose="02010609030101010101" charset="-122"/>
                <a:ea typeface="楷体_GB2312" panose="02010609030101010101" charset="-122"/>
                <a:sym typeface="+mn-ea"/>
              </a:rPr>
              <a:t>树坑，</a:t>
            </a:r>
            <a:r>
              <a:rPr lang="en-US" altLang="zh-CN" sz="3600" b="1">
                <a:latin typeface="楷体_GB2312" panose="02010609030101010101" charset="-122"/>
                <a:ea typeface="楷体_GB2312" panose="02010609030101010101" charset="-122"/>
                <a:sym typeface="+mn-ea"/>
              </a:rPr>
              <a:t>_____</a:t>
            </a:r>
            <a:r>
              <a:rPr lang="zh-CN" altLang="en-US" sz="3600" b="1">
                <a:latin typeface="楷体_GB2312" panose="02010609030101010101" charset="-122"/>
                <a:ea typeface="楷体_GB2312" panose="02010609030101010101" charset="-122"/>
                <a:sym typeface="+mn-ea"/>
              </a:rPr>
              <a:t>铁锹</a:t>
            </a:r>
            <a:r>
              <a:rPr lang="en-US" altLang="zh-CN" sz="3600" b="1">
                <a:latin typeface="楷体_GB2312" panose="02010609030101010101" charset="-122"/>
                <a:ea typeface="楷体_GB2312" panose="02010609030101010101" charset="-122"/>
                <a:sym typeface="+mn-ea"/>
              </a:rPr>
              <a:t>_____</a:t>
            </a:r>
            <a:r>
              <a:rPr lang="zh-CN" altLang="en-US" sz="3600" b="1">
                <a:latin typeface="楷体_GB2312" panose="02010609030101010101" charset="-122"/>
                <a:ea typeface="楷体_GB2312" panose="02010609030101010101" charset="-122"/>
                <a:sym typeface="+mn-ea"/>
              </a:rPr>
              <a:t>土，</a:t>
            </a:r>
            <a:r>
              <a:rPr lang="en-US" altLang="zh-CN" sz="3600" b="1">
                <a:latin typeface="楷体_GB2312" panose="02010609030101010101" charset="-122"/>
                <a:ea typeface="楷体_GB2312" panose="02010609030101010101" charset="-122"/>
                <a:sym typeface="+mn-ea"/>
              </a:rPr>
              <a:t>____</a:t>
            </a:r>
            <a:r>
              <a:rPr lang="zh-CN" altLang="en-US" sz="3600" b="1">
                <a:latin typeface="楷体_GB2312" panose="02010609030101010101" charset="-122"/>
                <a:ea typeface="楷体_GB2312" panose="02010609030101010101" charset="-122"/>
                <a:sym typeface="+mn-ea"/>
              </a:rPr>
              <a:t>接着</a:t>
            </a:r>
            <a:r>
              <a:rPr lang="en-US" altLang="zh-CN" sz="3600" b="1">
                <a:latin typeface="楷体_GB2312" panose="02010609030101010101" charset="-122"/>
                <a:ea typeface="楷体_GB2312" panose="02010609030101010101" charset="-122"/>
                <a:sym typeface="+mn-ea"/>
              </a:rPr>
              <a:t>________</a:t>
            </a:r>
            <a:r>
              <a:rPr lang="zh-CN" altLang="en-US" sz="3600" b="1">
                <a:latin typeface="楷体_GB2312" panose="02010609030101010101" charset="-122"/>
                <a:ea typeface="楷体_GB2312" panose="02010609030101010101" charset="-122"/>
                <a:sym typeface="+mn-ea"/>
              </a:rPr>
              <a:t>到几步外</a:t>
            </a:r>
            <a:r>
              <a:rPr lang="en-US" altLang="zh-CN" sz="3600" b="1">
                <a:latin typeface="楷体_GB2312" panose="02010609030101010101" charset="-122"/>
                <a:ea typeface="楷体_GB2312" panose="02010609030101010101" charset="-122"/>
                <a:sym typeface="+mn-ea"/>
              </a:rPr>
              <a:t>____</a:t>
            </a:r>
            <a:r>
              <a:rPr lang="zh-CN" altLang="en-US" sz="3600" b="1">
                <a:latin typeface="楷体_GB2312" panose="02010609030101010101" charset="-122"/>
                <a:ea typeface="楷体_GB2312" panose="02010609030101010101" charset="-122"/>
                <a:sym typeface="+mn-ea"/>
              </a:rPr>
              <a:t>，</a:t>
            </a:r>
            <a:r>
              <a:rPr lang="en-US" altLang="zh-CN" sz="3600" b="1">
                <a:latin typeface="楷体_GB2312" panose="02010609030101010101" charset="-122"/>
                <a:ea typeface="楷体_GB2312" panose="02010609030101010101" charset="-122"/>
                <a:sym typeface="+mn-ea"/>
              </a:rPr>
              <a:t>____</a:t>
            </a:r>
            <a:r>
              <a:rPr lang="zh-CN" altLang="en-US" sz="3600" b="1">
                <a:latin typeface="楷体_GB2312" panose="02010609030101010101" charset="-122"/>
                <a:ea typeface="楷体_GB2312" panose="02010609030101010101" charset="-122"/>
                <a:sym typeface="+mn-ea"/>
              </a:rPr>
              <a:t>说：“不行，不行！”他又走上前把树苗</a:t>
            </a:r>
            <a:r>
              <a:rPr lang="en-US" altLang="zh-CN" sz="3600" b="1">
                <a:latin typeface="楷体_GB2312" panose="02010609030101010101" charset="-122"/>
                <a:ea typeface="楷体_GB2312" panose="02010609030101010101" charset="-122"/>
                <a:sym typeface="+mn-ea"/>
              </a:rPr>
              <a:t>______.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855470" y="764540"/>
            <a:ext cx="9571355" cy="28613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3600">
                <a:latin typeface="楷体_GB2312" panose="02010609030101010101" charset="-122"/>
                <a:ea typeface="楷体_GB2312" panose="02010609030101010101" charset="-122"/>
                <a:sym typeface="+mn-ea"/>
              </a:rPr>
              <a:t>(         )</a:t>
            </a:r>
            <a:r>
              <a:rPr lang="zh-CN" altLang="en-US" sz="3600">
                <a:latin typeface="楷体_GB2312" panose="02010609030101010101" charset="-122"/>
                <a:ea typeface="楷体_GB2312" panose="02010609030101010101" charset="-122"/>
                <a:sym typeface="+mn-ea"/>
              </a:rPr>
              <a:t>地挖着树坑</a:t>
            </a:r>
          </a:p>
          <a:p>
            <a:r>
              <a:rPr lang="zh-CN" altLang="en-US" sz="3600">
                <a:latin typeface="楷体_GB2312" panose="02010609030101010101" charset="-122"/>
                <a:ea typeface="楷体_GB2312" panose="02010609030101010101" charset="-122"/>
                <a:sym typeface="+mn-ea"/>
              </a:rPr>
              <a:t>（          ）地挑选了一棵茁壮的柏树苗，（         ）地移入树坑，</a:t>
            </a:r>
          </a:p>
          <a:p>
            <a:r>
              <a:rPr lang="zh-CN" altLang="en-US" sz="3600">
                <a:latin typeface="楷体_GB2312" panose="02010609030101010101" charset="-122"/>
                <a:ea typeface="楷体_GB2312" panose="02010609030101010101" charset="-122"/>
                <a:sym typeface="+mn-ea"/>
              </a:rPr>
              <a:t>（          ）看看，</a:t>
            </a:r>
          </a:p>
          <a:p>
            <a:r>
              <a:rPr lang="zh-CN" altLang="en-US" sz="3600">
                <a:latin typeface="楷体_GB2312" panose="02010609030101010101" charset="-122"/>
                <a:ea typeface="楷体_GB2312" panose="02010609030101010101" charset="-122"/>
                <a:sym typeface="+mn-ea"/>
              </a:rPr>
              <a:t>（         ）说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346325" y="4459605"/>
            <a:ext cx="6269990" cy="6451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3600"/>
              <a:t>________________</a:t>
            </a:r>
            <a:r>
              <a:rPr lang="zh-CN" altLang="en-US" sz="3600"/>
              <a:t>的邓爷爷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4983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658620" y="1490980"/>
            <a:ext cx="957135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latin typeface="楷体_GB2312" panose="02010609030101010101" charset="-122"/>
                <a:ea typeface="楷体_GB2312" panose="02010609030101010101" charset="-122"/>
                <a:sym typeface="+mn-ea"/>
              </a:rPr>
              <a:t>        </a:t>
            </a:r>
            <a:r>
              <a:rPr lang="zh-CN" altLang="en-US" sz="3600">
                <a:latin typeface="楷体_GB2312" panose="02010609030101010101" charset="-122"/>
                <a:ea typeface="楷体_GB2312" panose="02010609030101010101" charset="-122"/>
                <a:sym typeface="+mn-ea"/>
              </a:rPr>
              <a:t>一个树坑挖好了，邓爷爷精心地挑选了一棵茁壮的柏树苗，小心地移入树坑，又挥锹填了几锹土。他站到几步之外仔细看看，觉得不很直，连声说：“不行，不行！”他又走上前把树苗扶正。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537335" y="758190"/>
            <a:ext cx="7448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</a:rP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2" name="文本框 20"/>
          <p:cNvSpPr txBox="1">
            <a:spLocks noChangeArrowheads="1"/>
          </p:cNvSpPr>
          <p:nvPr/>
        </p:nvSpPr>
        <p:spPr bwMode="auto">
          <a:xfrm>
            <a:off x="2945130" y="1917065"/>
            <a:ext cx="124777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chemeClr val="bg1"/>
                </a:solidFill>
                <a:latin typeface="楷体_GB2312" panose="02010609030101010101" charset="-122"/>
                <a:ea typeface="楷体_GB2312" panose="02010609030101010101" charset="-122"/>
                <a:cs typeface="+mn-ea"/>
              </a:rPr>
              <a:t>平易近人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3615" y="1322070"/>
            <a:ext cx="3318510" cy="4480560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2512695" y="1541780"/>
            <a:ext cx="4149725" cy="1861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500">
                <a:solidFill>
                  <a:srgbClr val="FF0000"/>
                </a:solidFill>
              </a:rPr>
              <a:t>植</a:t>
            </a:r>
            <a:r>
              <a:rPr lang="zh-CN" altLang="en-US" sz="11500"/>
              <a:t>树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2573020" y="3752850"/>
            <a:ext cx="4149725" cy="1861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500">
                <a:solidFill>
                  <a:srgbClr val="FF0000"/>
                </a:solidFill>
              </a:rPr>
              <a:t>植</a:t>
            </a:r>
            <a:r>
              <a:rPr lang="zh-CN" altLang="en-US" sz="11500">
                <a:solidFill>
                  <a:schemeClr val="tx1"/>
                </a:solidFill>
              </a:rPr>
              <a:t>物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963420" y="937895"/>
            <a:ext cx="9127490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609600" fontAlgn="auto">
              <a:lnSpc>
                <a:spcPct val="150000"/>
              </a:lnSpc>
            </a:pPr>
            <a:r>
              <a:rPr lang="zh-CN" altLang="en-US" sz="2800" b="1">
                <a:latin typeface="楷体_GB2312" panose="02010609030101010101" charset="-122"/>
                <a:ea typeface="楷体_GB2312" panose="02010609030101010101" charset="-122"/>
                <a:sym typeface="+mn-ea"/>
              </a:rPr>
              <a:t>一棵绿油油的小柏树栽好了，就</a:t>
            </a:r>
            <a:r>
              <a:rPr lang="zh-CN" altLang="en-US" sz="2800" b="1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sym typeface="+mn-ea"/>
              </a:rPr>
              <a:t>像战士一样笔直地站在那里</a:t>
            </a:r>
            <a:r>
              <a:rPr lang="zh-CN" altLang="en-US" sz="2800" b="1">
                <a:latin typeface="楷体_GB2312" panose="02010609030101010101" charset="-122"/>
                <a:ea typeface="楷体_GB2312" panose="02010609030101010101" charset="-122"/>
                <a:sym typeface="+mn-ea"/>
              </a:rPr>
              <a:t>。邓爷爷的脸上露出了满意的笑容。</a:t>
            </a:r>
          </a:p>
          <a:p>
            <a:pPr indent="7112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xmlns="" val="200" checksum="3773799597"/>
                </a:ext>
              </a:extLst>
            </a:pPr>
            <a:r>
              <a:rPr lang="zh-CN" altLang="en-US" sz="2800" b="1">
                <a:latin typeface="楷体_GB2312" panose="02010609030101010101" charset="-122"/>
                <a:ea typeface="楷体_GB2312" panose="02010609030101010101" charset="-122"/>
                <a:sym typeface="+mn-ea"/>
              </a:rPr>
              <a:t>今天，邓小平爷爷亲手栽种的柏树已经长大了，成了天坛公园一处美丽的风景。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315" y="1499235"/>
            <a:ext cx="5780405" cy="38595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1720" y="1499235"/>
            <a:ext cx="6043295" cy="385953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238500" y="384175"/>
            <a:ext cx="59829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>
                <a:solidFill>
                  <a:schemeClr val="tx2"/>
                </a:solidFill>
              </a:rPr>
              <a:t>绿化祖国，造福万代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09982" y="2185231"/>
            <a:ext cx="3309508" cy="2754313"/>
            <a:chOff x="8366093" y="2514160"/>
            <a:chExt cx="3309508" cy="2754313"/>
          </a:xfrm>
        </p:grpSpPr>
        <p:sp>
          <p:nvSpPr>
            <p:cNvPr id="12" name="六边形 11"/>
            <p:cNvSpPr/>
            <p:nvPr/>
          </p:nvSpPr>
          <p:spPr bwMode="auto">
            <a:xfrm>
              <a:off x="8366093" y="2514160"/>
              <a:ext cx="3309508" cy="2754313"/>
            </a:xfrm>
            <a:prstGeom prst="hexagon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</a:endParaRPr>
            </a:p>
          </p:txBody>
        </p:sp>
        <p:sp>
          <p:nvSpPr>
            <p:cNvPr id="28681" name="文本框 19"/>
            <p:cNvSpPr txBox="1">
              <a:spLocks noChangeArrowheads="1"/>
            </p:cNvSpPr>
            <p:nvPr/>
          </p:nvSpPr>
          <p:spPr bwMode="auto">
            <a:xfrm>
              <a:off x="9025478" y="3612392"/>
              <a:ext cx="2326972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 dirty="0">
                  <a:solidFill>
                    <a:schemeClr val="bg1"/>
                  </a:solidFill>
                  <a:latin typeface="楷体_GB2312" panose="02010609030101010101" charset="-122"/>
                  <a:ea typeface="楷体_GB2312" panose="02010609030101010101" charset="-122"/>
                  <a:cs typeface="+mn-ea"/>
                </a:rPr>
                <a:t>邓小平爷爷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733920" y="1496255"/>
            <a:ext cx="1576183" cy="1358900"/>
            <a:chOff x="7470860" y="1834710"/>
            <a:chExt cx="1576183" cy="1358900"/>
          </a:xfrm>
        </p:grpSpPr>
        <p:sp>
          <p:nvSpPr>
            <p:cNvPr id="13" name="六边形 12"/>
            <p:cNvSpPr/>
            <p:nvPr/>
          </p:nvSpPr>
          <p:spPr bwMode="auto">
            <a:xfrm>
              <a:off x="7470860" y="1834710"/>
              <a:ext cx="1576183" cy="1358900"/>
            </a:xfrm>
            <a:prstGeom prst="hexagon">
              <a:avLst/>
            </a:prstGeom>
            <a:solidFill>
              <a:schemeClr val="tx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</a:endParaRPr>
            </a:p>
          </p:txBody>
        </p:sp>
        <p:sp>
          <p:nvSpPr>
            <p:cNvPr id="28682" name="文本框 20"/>
            <p:cNvSpPr txBox="1">
              <a:spLocks noChangeArrowheads="1"/>
            </p:cNvSpPr>
            <p:nvPr/>
          </p:nvSpPr>
          <p:spPr bwMode="auto">
            <a:xfrm>
              <a:off x="7682315" y="2255715"/>
              <a:ext cx="1247775" cy="398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chemeClr val="bg1"/>
                  </a:solidFill>
                  <a:latin typeface="楷体_GB2312" panose="02010609030101010101" charset="-122"/>
                  <a:ea typeface="楷体_GB2312" panose="02010609030101010101" charset="-122"/>
                  <a:cs typeface="+mn-ea"/>
                </a:rPr>
                <a:t>平易近人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946301" y="2183643"/>
            <a:ext cx="1576705" cy="1357312"/>
            <a:chOff x="6197851" y="2522098"/>
            <a:chExt cx="1576705" cy="1357312"/>
          </a:xfrm>
        </p:grpSpPr>
        <p:sp>
          <p:nvSpPr>
            <p:cNvPr id="14" name="六边形 13"/>
            <p:cNvSpPr/>
            <p:nvPr/>
          </p:nvSpPr>
          <p:spPr bwMode="auto">
            <a:xfrm>
              <a:off x="6197851" y="2522098"/>
              <a:ext cx="1576183" cy="1357312"/>
            </a:xfrm>
            <a:prstGeom prst="hexagon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</a:endParaRPr>
            </a:p>
          </p:txBody>
        </p:sp>
        <p:sp>
          <p:nvSpPr>
            <p:cNvPr id="28683" name="文本框 21"/>
            <p:cNvSpPr txBox="1">
              <a:spLocks noChangeArrowheads="1"/>
            </p:cNvSpPr>
            <p:nvPr/>
          </p:nvSpPr>
          <p:spPr bwMode="auto">
            <a:xfrm>
              <a:off x="6444231" y="3016763"/>
              <a:ext cx="1330325" cy="398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chemeClr val="bg1"/>
                  </a:solidFill>
                  <a:latin typeface="楷体_GB2312" panose="02010609030101010101" charset="-122"/>
                  <a:ea typeface="楷体_GB2312" panose="02010609030101010101" charset="-122"/>
                  <a:cs typeface="+mn-ea"/>
                </a:rPr>
                <a:t>精益求精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946301" y="3540956"/>
            <a:ext cx="1576183" cy="1357313"/>
            <a:chOff x="6197851" y="3911160"/>
            <a:chExt cx="1576183" cy="1357313"/>
          </a:xfrm>
        </p:grpSpPr>
        <p:sp>
          <p:nvSpPr>
            <p:cNvPr id="15" name="六边形 14"/>
            <p:cNvSpPr/>
            <p:nvPr/>
          </p:nvSpPr>
          <p:spPr bwMode="auto">
            <a:xfrm>
              <a:off x="6197851" y="3911160"/>
              <a:ext cx="1576183" cy="1357313"/>
            </a:xfrm>
            <a:prstGeom prst="hexagon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</a:endParaRPr>
            </a:p>
          </p:txBody>
        </p:sp>
        <p:sp>
          <p:nvSpPr>
            <p:cNvPr id="28684" name="文本框 22"/>
            <p:cNvSpPr txBox="1">
              <a:spLocks noChangeArrowheads="1"/>
            </p:cNvSpPr>
            <p:nvPr/>
          </p:nvSpPr>
          <p:spPr bwMode="auto">
            <a:xfrm>
              <a:off x="6641349" y="4343277"/>
              <a:ext cx="887296" cy="398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chemeClr val="bg1"/>
                  </a:solidFill>
                  <a:latin typeface="楷体_GB2312" panose="02010609030101010101" charset="-122"/>
                  <a:ea typeface="楷体_GB2312" panose="02010609030101010101" charset="-122"/>
                  <a:cs typeface="+mn-ea"/>
                </a:rPr>
                <a:t>细致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733922" y="4212785"/>
            <a:ext cx="1576183" cy="1358900"/>
            <a:chOff x="7458162" y="4619185"/>
            <a:chExt cx="1576183" cy="1358900"/>
          </a:xfrm>
        </p:grpSpPr>
        <p:sp>
          <p:nvSpPr>
            <p:cNvPr id="16" name="六边形 15"/>
            <p:cNvSpPr/>
            <p:nvPr/>
          </p:nvSpPr>
          <p:spPr bwMode="auto">
            <a:xfrm>
              <a:off x="7458162" y="4619185"/>
              <a:ext cx="1576183" cy="1358900"/>
            </a:xfrm>
            <a:prstGeom prst="hexagon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</a:endParaRPr>
            </a:p>
          </p:txBody>
        </p:sp>
        <p:sp>
          <p:nvSpPr>
            <p:cNvPr id="28685" name="文本框 23"/>
            <p:cNvSpPr txBox="1">
              <a:spLocks noChangeArrowheads="1"/>
            </p:cNvSpPr>
            <p:nvPr/>
          </p:nvSpPr>
          <p:spPr bwMode="auto">
            <a:xfrm>
              <a:off x="7815293" y="5114168"/>
              <a:ext cx="887296" cy="398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chemeClr val="bg1"/>
                  </a:solidFill>
                  <a:latin typeface="楷体_GB2312" panose="02010609030101010101" charset="-122"/>
                  <a:ea typeface="楷体_GB2312" panose="02010609030101010101" charset="-122"/>
                  <a:cs typeface="+mn-ea"/>
                </a:rPr>
                <a:t>认真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3615" y="1322070"/>
            <a:ext cx="3318510" cy="44805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179195" y="685165"/>
            <a:ext cx="1381125" cy="1327406"/>
            <a:chOff x="975" y="2380"/>
            <a:chExt cx="2541" cy="2551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75" y="2380"/>
              <a:ext cx="2541" cy="2550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1261" y="2627"/>
              <a:ext cx="1670" cy="23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7200">
                  <a:latin typeface="楷体_GB2312" panose="02010609030101010101" charset="-122"/>
                  <a:ea typeface="楷体_GB2312" panose="02010609030101010101" charset="-122"/>
                </a:rPr>
                <a:t>邓</a:t>
              </a:r>
            </a:p>
          </p:txBody>
        </p:sp>
      </p:grpSp>
      <p:pic>
        <p:nvPicPr>
          <p:cNvPr id="27" name="图片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8695" y="685165"/>
            <a:ext cx="1381125" cy="132688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3684270" y="813435"/>
            <a:ext cx="16052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>
                <a:latin typeface="楷体_GB2312" panose="02010609030101010101" charset="-122"/>
                <a:ea typeface="楷体_GB2312" panose="02010609030101010101" charset="-122"/>
              </a:rPr>
              <a:t>植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195" y="2765425"/>
            <a:ext cx="1381125" cy="1326885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6013450" y="685165"/>
            <a:ext cx="1837690" cy="1327150"/>
            <a:chOff x="1035" y="6122"/>
            <a:chExt cx="2894" cy="209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35" y="6122"/>
              <a:ext cx="2175" cy="2090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1280" y="6324"/>
              <a:ext cx="2649" cy="1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7200">
                  <a:latin typeface="楷体_GB2312" panose="02010609030101010101" charset="-122"/>
                  <a:ea typeface="楷体_GB2312" panose="02010609030101010101" charset="-122"/>
                </a:rPr>
                <a:t>格</a:t>
              </a: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3450" y="2765425"/>
            <a:ext cx="1381125" cy="13268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8695" y="2765425"/>
            <a:ext cx="1381125" cy="13268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7745" y="2765425"/>
            <a:ext cx="1381125" cy="1326885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8627745" y="685165"/>
            <a:ext cx="1818005" cy="1327150"/>
            <a:chOff x="1035" y="8437"/>
            <a:chExt cx="2863" cy="2090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35" y="8437"/>
              <a:ext cx="2175" cy="2090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1310" y="8639"/>
              <a:ext cx="2588" cy="1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7200">
                  <a:latin typeface="楷体_GB2312" panose="02010609030101010101" charset="-122"/>
                  <a:ea typeface="楷体_GB2312" panose="02010609030101010101" charset="-122"/>
                </a:rPr>
                <a:t>引</a:t>
              </a: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1275080" y="2893695"/>
            <a:ext cx="11893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>
                <a:latin typeface="楷体_GB2312" panose="02010609030101010101" charset="-122"/>
                <a:ea typeface="楷体_GB2312" panose="02010609030101010101" charset="-122"/>
              </a:rPr>
              <a:t>注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684146" y="2829816"/>
            <a:ext cx="9077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>
                <a:latin typeface="楷体_GB2312" panose="02010609030101010101" charset="-122"/>
                <a:ea typeface="楷体_GB2312" panose="02010609030101010101" charset="-122"/>
              </a:rPr>
              <a:t>满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168901" y="2893951"/>
            <a:ext cx="9077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>
                <a:latin typeface="楷体_GB2312" panose="02010609030101010101" charset="-122"/>
                <a:ea typeface="楷体_GB2312" panose="02010609030101010101" charset="-122"/>
              </a:rPr>
              <a:t>休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802246" y="2893951"/>
            <a:ext cx="9077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>
                <a:latin typeface="楷体_GB2312" panose="02010609030101010101" charset="-122"/>
                <a:ea typeface="楷体_GB2312" panose="02010609030101010101" charset="-122"/>
              </a:rPr>
              <a:t>息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101" y="1473958"/>
            <a:ext cx="8272979" cy="2635291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7620" y="53340"/>
            <a:ext cx="10893425" cy="1645285"/>
            <a:chOff x="12" y="84"/>
            <a:chExt cx="17155" cy="2591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21" y="623"/>
              <a:ext cx="15647" cy="2052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12" y="84"/>
              <a:ext cx="5960" cy="1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6600" b="1" dirty="0">
                  <a:solidFill>
                    <a:schemeClr val="tx2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朗读课文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623695" y="754380"/>
            <a:ext cx="9765030" cy="6554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09600" fontAlgn="auto">
              <a:lnSpc>
                <a:spcPct val="150000"/>
              </a:lnSpc>
            </a:pPr>
            <a:r>
              <a:rPr lang="zh-CN" altLang="en-US" sz="2400">
                <a:latin typeface="楷体_GB2312" panose="02010609030101010101" charset="-122"/>
                <a:ea typeface="楷体_GB2312" panose="02010609030101010101" charset="-122"/>
                <a:sym typeface="+mn-ea"/>
              </a:rPr>
              <a:t>1985年的植树节，是个令人难忘的日子。</a:t>
            </a:r>
          </a:p>
          <a:p>
            <a:pPr indent="6096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zh-CN" altLang="en-US" sz="2400">
                <a:latin typeface="楷体_GB2312" panose="02010609030101010101" charset="-122"/>
                <a:ea typeface="楷体_GB2312" panose="02010609030101010101" charset="-122"/>
                <a:sym typeface="+mn-ea"/>
              </a:rPr>
              <a:t>这天，碧空如洗，万里无云。在天坛公园植树的人群里，81岁高龄的邓小平爷爷格外引人注目。只见他手握铁锹，兴致勃勃地挖着树坑，额头已经满是汗珠，仍不肯休息。</a:t>
            </a:r>
          </a:p>
          <a:p>
            <a:pPr indent="6096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zh-CN" altLang="en-US" sz="2400">
                <a:latin typeface="楷体_GB2312" panose="02010609030101010101" charset="-122"/>
                <a:ea typeface="楷体_GB2312" panose="02010609030101010101" charset="-122"/>
                <a:sym typeface="+mn-ea"/>
              </a:rPr>
              <a:t>一个树坑挖好了，邓爷爷精心地挑选了一棵茁壮的柏树苗，小心地移入树坑，又挥锹填了几锹土。他站到几步之外仔细看看，觉得不很直，连声说：“不行，不行！”他又走上前把树苗扶正。</a:t>
            </a:r>
          </a:p>
          <a:p>
            <a:pPr indent="6096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zh-CN" altLang="en-US" sz="2400">
                <a:latin typeface="楷体_GB2312" panose="02010609030101010101" charset="-122"/>
                <a:ea typeface="楷体_GB2312" panose="02010609030101010101" charset="-122"/>
                <a:sym typeface="+mn-ea"/>
              </a:rPr>
              <a:t>一棵绿油油的小柏树栽好了，就像战士一样笔直地站在那里。邓爷爷的脸上露出了满意的笑容。</a:t>
            </a:r>
          </a:p>
          <a:p>
            <a:pPr indent="6096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zh-CN" altLang="en-US" sz="2400">
                <a:latin typeface="楷体_GB2312" panose="02010609030101010101" charset="-122"/>
                <a:ea typeface="楷体_GB2312" panose="02010609030101010101" charset="-122"/>
                <a:sym typeface="+mn-ea"/>
              </a:rPr>
              <a:t>今天，邓小平爷爷亲手栽种的柏树已经长大了，成了天坛公园一处美丽的风景。</a:t>
            </a:r>
          </a:p>
          <a:p>
            <a:endParaRPr lang="zh-CN" altLang="en-US" sz="2400">
              <a:latin typeface="楷体_GB2312" panose="02010609030101010101" charset="-122"/>
              <a:ea typeface="楷体_GB2312" panose="0201060903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副标题 2">
            <a:hlinkClick r:id="rId2" action="ppaction://hlinksldjump"/>
          </p:cNvPr>
          <p:cNvSpPr/>
          <p:nvPr/>
        </p:nvSpPr>
        <p:spPr>
          <a:xfrm>
            <a:off x="8116888" y="5054600"/>
            <a:ext cx="1509712" cy="501650"/>
          </a:xfrm>
          <a:prstGeom prst="rect">
            <a:avLst/>
          </a:prstGeom>
          <a:solidFill>
            <a:srgbClr val="FF00FF"/>
          </a:solidFill>
          <a:ln w="9525">
            <a:noFill/>
          </a:ln>
        </p:spPr>
        <p:txBody>
          <a:bodyPr anchor="t"/>
          <a:lstStyle/>
          <a:p>
            <a:pPr marL="342900" indent="-342900" algn="ctr">
              <a:spcBef>
                <a:spcPct val="20000"/>
              </a:spcBef>
            </a:pPr>
            <a:r>
              <a:rPr lang="zh-CN" altLang="en-US" sz="2500" b="1" dirty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返回主页</a:t>
            </a:r>
          </a:p>
        </p:txBody>
      </p:sp>
      <p:pic>
        <p:nvPicPr>
          <p:cNvPr id="5122" name="图片 1" descr="邓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0600" y="636588"/>
            <a:ext cx="4762500" cy="33321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3" name="图片 2" descr="KT邓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6575" y="4029075"/>
            <a:ext cx="3263900" cy="814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4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2725" y="217488"/>
            <a:ext cx="4981575" cy="5791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副标题 2">
            <a:hlinkClick r:id="rId2" action="ppaction://hlinksldjump"/>
          </p:cNvPr>
          <p:cNvSpPr/>
          <p:nvPr/>
        </p:nvSpPr>
        <p:spPr>
          <a:xfrm>
            <a:off x="8116888" y="5054600"/>
            <a:ext cx="1509712" cy="501650"/>
          </a:xfrm>
          <a:prstGeom prst="rect">
            <a:avLst/>
          </a:prstGeom>
          <a:solidFill>
            <a:srgbClr val="FF00FF"/>
          </a:solidFill>
          <a:ln w="9525">
            <a:noFill/>
          </a:ln>
        </p:spPr>
        <p:txBody>
          <a:bodyPr anchor="t"/>
          <a:lstStyle/>
          <a:p>
            <a:pPr marL="342900" indent="-342900" algn="ctr">
              <a:spcBef>
                <a:spcPct val="20000"/>
              </a:spcBef>
            </a:pPr>
            <a:r>
              <a:rPr lang="zh-CN" altLang="en-US" sz="2500" b="1" dirty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返回主页</a:t>
            </a:r>
          </a:p>
        </p:txBody>
      </p:sp>
      <p:pic>
        <p:nvPicPr>
          <p:cNvPr id="6146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4313" y="19050"/>
            <a:ext cx="5081587" cy="6084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7" name="图片 3" descr="植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4950" y="1089025"/>
            <a:ext cx="4760913" cy="3332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8" name="图片 4" descr="KT植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8863" y="4581525"/>
            <a:ext cx="4519612" cy="388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副标题 2">
            <a:hlinkClick r:id="rId2" action="ppaction://hlinksldjump"/>
          </p:cNvPr>
          <p:cNvSpPr/>
          <p:nvPr/>
        </p:nvSpPr>
        <p:spPr>
          <a:xfrm>
            <a:off x="8116888" y="5054600"/>
            <a:ext cx="1509712" cy="501650"/>
          </a:xfrm>
          <a:prstGeom prst="rect">
            <a:avLst/>
          </a:prstGeom>
          <a:solidFill>
            <a:srgbClr val="FF00FF"/>
          </a:solidFill>
          <a:ln w="9525">
            <a:noFill/>
          </a:ln>
        </p:spPr>
        <p:txBody>
          <a:bodyPr anchor="t"/>
          <a:lstStyle/>
          <a:p>
            <a:pPr marL="342900" indent="-342900" algn="ctr">
              <a:spcBef>
                <a:spcPct val="20000"/>
              </a:spcBef>
            </a:pPr>
            <a:r>
              <a:rPr lang="zh-CN" altLang="en-US" sz="2500" b="1" dirty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返回主页</a:t>
            </a:r>
          </a:p>
        </p:txBody>
      </p:sp>
      <p:pic>
        <p:nvPicPr>
          <p:cNvPr id="7170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9075" y="-33337"/>
            <a:ext cx="5054600" cy="61610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1" name="图片 3" descr="格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6950" y="958850"/>
            <a:ext cx="4760913" cy="3333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图片 4" descr="KT格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2300" y="4364038"/>
            <a:ext cx="4937125" cy="5064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副标题 2">
            <a:hlinkClick r:id="rId2" action="ppaction://hlinksldjump"/>
          </p:cNvPr>
          <p:cNvSpPr/>
          <p:nvPr/>
        </p:nvSpPr>
        <p:spPr>
          <a:xfrm>
            <a:off x="8116888" y="5054600"/>
            <a:ext cx="1509712" cy="501650"/>
          </a:xfrm>
          <a:prstGeom prst="rect">
            <a:avLst/>
          </a:prstGeom>
          <a:solidFill>
            <a:srgbClr val="FF00FF"/>
          </a:solidFill>
          <a:ln w="9525">
            <a:noFill/>
          </a:ln>
        </p:spPr>
        <p:txBody>
          <a:bodyPr anchor="t"/>
          <a:lstStyle/>
          <a:p>
            <a:pPr marL="342900" indent="-342900" algn="ctr">
              <a:spcBef>
                <a:spcPct val="20000"/>
              </a:spcBef>
            </a:pPr>
            <a:r>
              <a:rPr lang="zh-CN" altLang="en-US" sz="2500" b="1" dirty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返回主页</a:t>
            </a:r>
          </a:p>
        </p:txBody>
      </p:sp>
      <p:pic>
        <p:nvPicPr>
          <p:cNvPr id="8194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25" y="-19050"/>
            <a:ext cx="5314950" cy="6075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4" descr="KT引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2975" y="4179888"/>
            <a:ext cx="2944813" cy="719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6" name="图片 5" descr="引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3800" y="903288"/>
            <a:ext cx="4762500" cy="3333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副标题 2">
            <a:hlinkClick r:id="rId2" action="ppaction://hlinksldjump"/>
          </p:cNvPr>
          <p:cNvSpPr/>
          <p:nvPr/>
        </p:nvSpPr>
        <p:spPr>
          <a:xfrm>
            <a:off x="8116888" y="5054600"/>
            <a:ext cx="1509712" cy="501650"/>
          </a:xfrm>
          <a:prstGeom prst="rect">
            <a:avLst/>
          </a:prstGeom>
          <a:solidFill>
            <a:srgbClr val="FF00FF"/>
          </a:solidFill>
          <a:ln w="9525">
            <a:noFill/>
          </a:ln>
        </p:spPr>
        <p:txBody>
          <a:bodyPr anchor="t"/>
          <a:lstStyle/>
          <a:p>
            <a:pPr marL="342900" indent="-342900" algn="ctr">
              <a:spcBef>
                <a:spcPct val="20000"/>
              </a:spcBef>
            </a:pPr>
            <a:r>
              <a:rPr lang="zh-CN" altLang="en-US" sz="2500" b="1" dirty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返回主页</a:t>
            </a:r>
          </a:p>
        </p:txBody>
      </p:sp>
      <p:pic>
        <p:nvPicPr>
          <p:cNvPr id="9218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3213" y="146050"/>
            <a:ext cx="5141912" cy="6000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9" name="图片 4" descr="注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6638" y="890588"/>
            <a:ext cx="4760912" cy="33321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0" name="图片 5" descr="KT注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8288" y="4340225"/>
            <a:ext cx="4059237" cy="4937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95282" y="1827333"/>
            <a:ext cx="5091289" cy="531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标题 38"/>
          <p:cNvSpPr>
            <a:spLocks noGrp="1"/>
          </p:cNvSpPr>
          <p:nvPr>
            <p:ph type="title"/>
          </p:nvPr>
        </p:nvSpPr>
        <p:spPr>
          <a:xfrm>
            <a:off x="-719455" y="1042037"/>
            <a:ext cx="10515600" cy="430006"/>
          </a:xfrm>
        </p:spPr>
        <p:txBody>
          <a:bodyPr>
            <a:noAutofit/>
          </a:bodyPr>
          <a:lstStyle/>
          <a:p>
            <a:r>
              <a:rPr lang="zh-CN" altLang="en-US" sz="5400" b="1" dirty="0">
                <a:latin typeface="楷体_GB2312" panose="02010609030101010101" charset="-122"/>
                <a:ea typeface="楷体_GB2312" panose="02010609030101010101" charset="-122"/>
                <a:cs typeface="+mn-ea"/>
              </a:rPr>
              <a:t>自学提示：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3582670" y="1889125"/>
            <a:ext cx="753173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>
                <a:latin typeface="楷体_GB2312" panose="02010609030101010101" charset="-122"/>
                <a:ea typeface="楷体_GB2312" panose="02010609030101010101" charset="-122"/>
              </a:rPr>
              <a:t>1</a:t>
            </a:r>
            <a:r>
              <a:rPr lang="zh-CN" altLang="en-US" sz="3600">
                <a:latin typeface="楷体_GB2312" panose="02010609030101010101" charset="-122"/>
                <a:ea typeface="楷体_GB2312" panose="02010609030101010101" charset="-122"/>
              </a:rPr>
              <a:t>、读准字音、读通句子，把不会读的生字词勾画出来。</a:t>
            </a:r>
          </a:p>
          <a:p>
            <a:endParaRPr lang="zh-CN" altLang="en-US" sz="3600">
              <a:latin typeface="楷体_GB2312" panose="02010609030101010101" charset="-122"/>
              <a:ea typeface="楷体_GB2312" panose="02010609030101010101" charset="-122"/>
            </a:endParaRPr>
          </a:p>
          <a:p>
            <a:r>
              <a:rPr lang="en-US" altLang="zh-CN" sz="3600">
                <a:latin typeface="楷体_GB2312" panose="02010609030101010101" charset="-122"/>
                <a:ea typeface="楷体_GB2312" panose="02010609030101010101" charset="-122"/>
              </a:rPr>
              <a:t>2</a:t>
            </a:r>
            <a:r>
              <a:rPr lang="zh-CN" altLang="en-US" sz="3600">
                <a:latin typeface="楷体_GB2312" panose="02010609030101010101" charset="-122"/>
                <a:ea typeface="楷体_GB2312" panose="02010609030101010101" charset="-122"/>
              </a:rPr>
              <a:t>、标出课文自然段序号。</a:t>
            </a:r>
          </a:p>
          <a:p>
            <a:endParaRPr lang="zh-CN" altLang="en-US" sz="3600">
              <a:latin typeface="楷体_GB2312" panose="02010609030101010101" charset="-122"/>
              <a:ea typeface="楷体_GB2312" panose="02010609030101010101" charset="-122"/>
            </a:endParaRPr>
          </a:p>
          <a:p>
            <a:r>
              <a:rPr lang="en-US" altLang="zh-CN" sz="3600">
                <a:latin typeface="楷体_GB2312" panose="02010609030101010101" charset="-122"/>
                <a:ea typeface="楷体_GB2312" panose="02010609030101010101" charset="-122"/>
              </a:rPr>
              <a:t>3</a:t>
            </a:r>
            <a:r>
              <a:rPr lang="zh-CN" altLang="en-US" sz="3600">
                <a:latin typeface="楷体_GB2312" panose="02010609030101010101" charset="-122"/>
                <a:ea typeface="楷体_GB2312" panose="02010609030101010101" charset="-122"/>
              </a:rPr>
              <a:t>、勾画出邓小平爷爷植树过程的相关描写，多读几遍。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-552286" y="27368"/>
            <a:ext cx="12582654" cy="5461208"/>
            <a:chOff x="1064" y="1196"/>
            <a:chExt cx="15647" cy="5214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86" y="2260"/>
              <a:ext cx="13028" cy="4150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4" y="1196"/>
              <a:ext cx="15647" cy="2052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360" y="3466616"/>
            <a:ext cx="908254" cy="12852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895975" y="279400"/>
            <a:ext cx="355600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>
                <a:solidFill>
                  <a:schemeClr val="accent1">
                    <a:lumMod val="7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植树节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490470" y="1761490"/>
            <a:ext cx="7211060" cy="347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植树节：</a:t>
            </a:r>
          </a:p>
          <a:p>
            <a:r>
              <a:rPr lang="zh-CN" altLang="en-US" sz="2400"/>
              <a:t>        </a:t>
            </a:r>
            <a:r>
              <a:rPr lang="zh-CN" altLang="en-US" sz="2800">
                <a:latin typeface="楷体_GB2312" panose="02010609030101010101" charset="-122"/>
                <a:ea typeface="楷体_GB2312" panose="02010609030101010101" charset="-122"/>
              </a:rPr>
              <a:t>按照法律规定宣传保护树木，并动员群众参加以植树造林为活动内容的节日。</a:t>
            </a:r>
          </a:p>
          <a:p>
            <a:r>
              <a:rPr lang="zh-CN" altLang="en-US" sz="2800">
                <a:latin typeface="楷体_GB2312" panose="02010609030101010101" charset="-122"/>
                <a:ea typeface="楷体_GB2312" panose="02010609030101010101" charset="-122"/>
              </a:rPr>
              <a:t>    按时间长短可分为植树日、植树周和植树月，共称为国际植树节。提倡通过这种活动，激发人们爱林造林的热情。</a:t>
            </a:r>
          </a:p>
          <a:p>
            <a:r>
              <a:rPr lang="zh-CN" altLang="en-US" sz="2800">
                <a:latin typeface="楷体_GB2312" panose="02010609030101010101" charset="-122"/>
                <a:ea typeface="楷体_GB2312" panose="02010609030101010101" charset="-122"/>
              </a:rPr>
              <a:t>    中国的植树节在孙中山先生逝世后改为3月12日。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8" name="文本框 19"/>
          <p:cNvSpPr txBox="1">
            <a:spLocks noChangeArrowheads="1"/>
          </p:cNvSpPr>
          <p:nvPr/>
        </p:nvSpPr>
        <p:spPr bwMode="auto">
          <a:xfrm>
            <a:off x="7734088" y="4462321"/>
            <a:ext cx="80634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chemeClr val="bg1"/>
                </a:solidFill>
                <a:latin typeface="+mn-ea"/>
                <a:ea typeface="+mn-ea"/>
                <a:cs typeface="+mn-ea"/>
              </a:rPr>
              <a:t>文本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656080" y="2308225"/>
            <a:ext cx="910653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144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xmlns="" val="200" checksum="797548545"/>
                </a:ext>
              </a:extLst>
            </a:pPr>
            <a:r>
              <a:rPr lang="zh-CN" altLang="en-US" sz="3600" b="1" dirty="0" smtClean="0">
                <a:latin typeface="楷体_GB2312" panose="02010609030101010101" charset="-122"/>
                <a:ea typeface="楷体_GB2312" panose="02010609030101010101" charset="-122"/>
              </a:rPr>
              <a:t>这一天</a:t>
            </a:r>
            <a:r>
              <a:rPr lang="zh-CN" altLang="en-US" sz="3600" b="1" dirty="0">
                <a:latin typeface="楷体_GB2312" panose="02010609030101010101" charset="-122"/>
                <a:ea typeface="楷体_GB2312" panose="02010609030101010101" charset="-122"/>
              </a:rPr>
              <a:t>，碧空如洗，万里无云。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l="922" t="4696" r="-1063" b="3394"/>
          <a:stretch>
            <a:fillRect/>
          </a:stretch>
        </p:blipFill>
        <p:spPr>
          <a:xfrm>
            <a:off x="5931535" y="345440"/>
            <a:ext cx="6128385" cy="4722495"/>
          </a:xfrm>
          <a:prstGeom prst="cloud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096645" y="470535"/>
            <a:ext cx="377063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5400" b="1">
                <a:latin typeface="楷体_GB2312" panose="02010609030101010101" charset="-122"/>
                <a:ea typeface="楷体_GB2312" panose="02010609030101010101" charset="-122"/>
                <a:sym typeface="+mn-ea"/>
              </a:rPr>
              <a:t>碧空如洗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391920" y="1392555"/>
            <a:ext cx="461073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320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指蓝色的天空像洗过一样的明净，形容天气晴朗。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096645" y="470535"/>
            <a:ext cx="377063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5400" b="1">
                <a:latin typeface="楷体_GB2312" panose="02010609030101010101" charset="-122"/>
                <a:ea typeface="楷体_GB2312" panose="02010609030101010101" charset="-122"/>
                <a:sym typeface="+mn-ea"/>
              </a:rPr>
              <a:t>万里无云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391920" y="1392555"/>
            <a:ext cx="461073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3600" b="1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形容天气晴朗，没有一丝污染。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l="13758" t="5782" r="8224" b="39005"/>
          <a:stretch>
            <a:fillRect/>
          </a:stretch>
        </p:blipFill>
        <p:spPr>
          <a:xfrm>
            <a:off x="5822315" y="470535"/>
            <a:ext cx="6243320" cy="3816985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1270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8" name="文本框 19"/>
          <p:cNvSpPr txBox="1">
            <a:spLocks noChangeArrowheads="1"/>
          </p:cNvSpPr>
          <p:nvPr/>
        </p:nvSpPr>
        <p:spPr bwMode="auto">
          <a:xfrm>
            <a:off x="7734088" y="4462321"/>
            <a:ext cx="80634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chemeClr val="bg1"/>
                </a:solidFill>
                <a:latin typeface="+mn-ea"/>
                <a:ea typeface="+mn-ea"/>
                <a:cs typeface="+mn-ea"/>
              </a:rPr>
              <a:t>文本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656080" y="2308225"/>
            <a:ext cx="910653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144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xmlns="" val="200" checksum="797548545"/>
                </a:ext>
              </a:extLst>
            </a:pPr>
            <a:r>
              <a:rPr lang="zh-CN" altLang="en-US" sz="3600" b="1">
                <a:latin typeface="楷体_GB2312" panose="02010609030101010101" charset="-122"/>
                <a:ea typeface="楷体_GB2312" panose="02010609030101010101" charset="-122"/>
              </a:rPr>
              <a:t>这天，</a:t>
            </a:r>
            <a:r>
              <a:rPr lang="zh-CN" altLang="en-US" sz="3600" b="1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碧空如洗，万里无云</a:t>
            </a:r>
            <a:r>
              <a:rPr lang="zh-CN" altLang="en-US" sz="3600" b="1">
                <a:latin typeface="楷体_GB2312" panose="02010609030101010101" charset="-122"/>
                <a:ea typeface="楷体_GB2312" panose="02010609030101010101" charset="-122"/>
              </a:rPr>
              <a:t>。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自定义 576">
      <a:dk1>
        <a:sysClr val="windowText" lastClr="000000"/>
      </a:dk1>
      <a:lt1>
        <a:sysClr val="window" lastClr="FFFFFF"/>
      </a:lt1>
      <a:dk2>
        <a:srgbClr val="FE8278"/>
      </a:dk2>
      <a:lt2>
        <a:srgbClr val="E7E6E6"/>
      </a:lt2>
      <a:accent1>
        <a:srgbClr val="5BB814"/>
      </a:accent1>
      <a:accent2>
        <a:srgbClr val="FEB508"/>
      </a:accent2>
      <a:accent3>
        <a:srgbClr val="FE8278"/>
      </a:accent3>
      <a:accent4>
        <a:srgbClr val="5BB814"/>
      </a:accent4>
      <a:accent5>
        <a:srgbClr val="FEB508"/>
      </a:accent5>
      <a:accent6>
        <a:srgbClr val="FE8278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1121</Words>
  <Application>Microsoft Office PowerPoint</Application>
  <PresentationFormat>宽屏</PresentationFormat>
  <Paragraphs>113</Paragraphs>
  <Slides>39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39</vt:i4>
      </vt:variant>
    </vt:vector>
  </HeadingPairs>
  <TitlesOfParts>
    <vt:vector size="49" baseType="lpstr">
      <vt:lpstr>Microsoft YaHei UI</vt:lpstr>
      <vt:lpstr>方正静蕾简体</vt:lpstr>
      <vt:lpstr>华文楷体</vt:lpstr>
      <vt:lpstr>楷体_GB2312</vt:lpstr>
      <vt:lpstr>宋体</vt:lpstr>
      <vt:lpstr>微软雅黑</vt:lpstr>
      <vt:lpstr>Arial</vt:lpstr>
      <vt:lpstr>Arial Black</vt:lpstr>
      <vt:lpstr>Calibri</vt:lpstr>
      <vt:lpstr>Office 主题</vt:lpstr>
      <vt:lpstr>PowerPoint 演示文稿</vt:lpstr>
      <vt:lpstr>PowerPoint 演示文稿</vt:lpstr>
      <vt:lpstr>PowerPoint 演示文稿</vt:lpstr>
      <vt:lpstr>自学提示：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tw</cp:lastModifiedBy>
  <cp:revision>7</cp:revision>
  <dcterms:created xsi:type="dcterms:W3CDTF">2018-01-03T08:39:00Z</dcterms:created>
  <dcterms:modified xsi:type="dcterms:W3CDTF">2019-02-20T03:11:17Z</dcterms:modified>
  <cp:category>【老师微信号hlshtx05】加微信永久更新教学资料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2052-11.1.0.8214</vt:lpwstr>
  </property>
</Properties>
</file>