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97" r:id="rId2"/>
    <p:sldId id="359" r:id="rId3"/>
    <p:sldId id="392" r:id="rId4"/>
    <p:sldId id="367" r:id="rId5"/>
    <p:sldId id="368" r:id="rId6"/>
    <p:sldId id="369" r:id="rId7"/>
    <p:sldId id="422" r:id="rId8"/>
    <p:sldId id="459" r:id="rId9"/>
    <p:sldId id="425" r:id="rId10"/>
    <p:sldId id="438" r:id="rId11"/>
    <p:sldId id="376" r:id="rId12"/>
    <p:sldId id="454" r:id="rId13"/>
    <p:sldId id="385" r:id="rId14"/>
    <p:sldId id="426" r:id="rId15"/>
    <p:sldId id="436" r:id="rId16"/>
    <p:sldId id="451" r:id="rId17"/>
    <p:sldId id="452" r:id="rId18"/>
    <p:sldId id="453" r:id="rId19"/>
    <p:sldId id="437" r:id="rId20"/>
    <p:sldId id="427" r:id="rId21"/>
    <p:sldId id="428" r:id="rId22"/>
    <p:sldId id="430" r:id="rId23"/>
    <p:sldId id="432" r:id="rId24"/>
    <p:sldId id="433" r:id="rId25"/>
    <p:sldId id="431" r:id="rId26"/>
    <p:sldId id="435" r:id="rId27"/>
    <p:sldId id="456" r:id="rId28"/>
    <p:sldId id="458" r:id="rId29"/>
    <p:sldId id="457" r:id="rId30"/>
  </p:sldIdLst>
  <p:sldSz cx="9144000" cy="5143500" type="screen16x9"/>
  <p:notesSz cx="6858000" cy="9144000"/>
  <p:embeddedFontLst>
    <p:embeddedFont>
      <p:font typeface="楷体_GB2312" panose="02010609030101010101" pitchFamily="49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造字工房悦黑（非商用）常规体" charset="-122"/>
      <p:regular r:id="rId35"/>
    </p:embeddedFont>
    <p:embeddedFont>
      <p:font typeface="微软雅黑 Light" panose="02010600030101010101" charset="-122"/>
      <p:regular r:id="rId36"/>
    </p:embeddedFont>
    <p:embeddedFont>
      <p:font typeface="Mongolian Baiti" panose="03000500000000000000" pitchFamily="66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4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  <a:t>2019/2/20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29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2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28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461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99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42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6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63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025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091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24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36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22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55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24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26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8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003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50000"/>
            <a:lumOff val="5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16D-63B5-4F0E-9AE2-7A8064D55709}" type="datetimeFigureOut">
              <a:rPr lang="zh-CN" altLang="en-US" smtClean="0"/>
              <a:t>2019/2/20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21E-FE76-4E28-A5CE-5B9C9B887E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525" y="-17462"/>
            <a:ext cx="9161463" cy="51784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553717" y="3004399"/>
            <a:ext cx="584556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口语交际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485834" y="1502501"/>
            <a:ext cx="646647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注意说话的语气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73035" cy="31188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468806" y="1772664"/>
            <a:ext cx="2672862" cy="33708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60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3422" r="1132" b="4801"/>
          <a:stretch>
            <a:fillRect/>
          </a:stretch>
        </p:blipFill>
        <p:spPr>
          <a:xfrm>
            <a:off x="90170" y="41275"/>
            <a:ext cx="2584450" cy="2507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41910"/>
            <a:ext cx="2517775" cy="28168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" y="2958465"/>
            <a:ext cx="3169285" cy="2113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5887" r="296" b="5324"/>
          <a:stretch>
            <a:fillRect/>
          </a:stretch>
        </p:blipFill>
        <p:spPr>
          <a:xfrm>
            <a:off x="6149975" y="3070225"/>
            <a:ext cx="2921635" cy="2001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980" y="1097280"/>
            <a:ext cx="4130675" cy="3152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76880" y="257810"/>
            <a:ext cx="3190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_GB2312" panose="02010609030101010101" charset="-122"/>
                <a:ea typeface="楷体_GB2312" panose="02010609030101010101" charset="-122"/>
              </a:rPr>
              <a:t>你认识这些指示牌吗</a:t>
            </a:r>
            <a:r>
              <a:rPr lang="zh-CN" altLang="en-US" sz="2000"/>
              <a:t>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99698" y="222937"/>
            <a:ext cx="347490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谁当小导游？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655945" y="359410"/>
            <a:ext cx="2926715" cy="3696335"/>
            <a:chOff x="6502470" y="1193017"/>
            <a:chExt cx="3467440" cy="3807479"/>
          </a:xfrm>
        </p:grpSpPr>
        <p:grpSp>
          <p:nvGrpSpPr>
            <p:cNvPr id="13" name="组合 12"/>
            <p:cNvGrpSpPr/>
            <p:nvPr/>
          </p:nvGrpSpPr>
          <p:grpSpPr>
            <a:xfrm rot="21302113">
              <a:off x="7513178" y="1193017"/>
              <a:ext cx="1250297" cy="1304594"/>
              <a:chOff x="3103525" y="996074"/>
              <a:chExt cx="1790434" cy="1868188"/>
            </a:xfrm>
          </p:grpSpPr>
          <p:cxnSp>
            <p:nvCxnSpPr>
              <p:cNvPr id="15" name="直接连接符 14"/>
              <p:cNvCxnSpPr>
                <a:endCxn id="17" idx="3"/>
              </p:cNvCxnSpPr>
              <p:nvPr/>
            </p:nvCxnSpPr>
            <p:spPr>
              <a:xfrm rot="297887" flipV="1">
                <a:off x="3103525" y="2334225"/>
                <a:ext cx="841583" cy="443544"/>
              </a:xfrm>
              <a:prstGeom prst="line">
                <a:avLst/>
              </a:prstGeom>
              <a:noFill/>
              <a:ln w="9525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直接连接符 15"/>
              <p:cNvCxnSpPr>
                <a:stCxn id="17" idx="5"/>
              </p:cNvCxnSpPr>
              <p:nvPr/>
            </p:nvCxnSpPr>
            <p:spPr>
              <a:xfrm rot="297887">
                <a:off x="4146778" y="2402940"/>
                <a:ext cx="747181" cy="461322"/>
              </a:xfrm>
              <a:prstGeom prst="line">
                <a:avLst/>
              </a:prstGeom>
              <a:noFill/>
              <a:ln w="9525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椭圆 16"/>
              <p:cNvSpPr/>
              <p:nvPr/>
            </p:nvSpPr>
            <p:spPr>
              <a:xfrm>
                <a:off x="3920179" y="996074"/>
                <a:ext cx="290507" cy="16113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spAutoFit/>
              </a:bodyPr>
              <a:lstStyle/>
              <a:p>
                <a:pPr algn="ctr"/>
                <a:endParaRPr lang="zh-CN" altLang="en-US" sz="3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6502470" y="2464244"/>
              <a:ext cx="3467440" cy="253625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969099" y="2003876"/>
            <a:ext cx="2300568" cy="1866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我来当小导游：</a:t>
            </a:r>
          </a:p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    小导游带着全班同学一起去游览游览公园吧，看看公园里都有哪些地方？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35" y="1529080"/>
            <a:ext cx="4135755" cy="24180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67" t="5206" r="67" b="5533"/>
          <a:stretch>
            <a:fillRect/>
          </a:stretch>
        </p:blipFill>
        <p:spPr>
          <a:xfrm>
            <a:off x="43815" y="-6985"/>
            <a:ext cx="3215005" cy="2675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33" t="6476" r="78" b="5551"/>
          <a:stretch>
            <a:fillRect/>
          </a:stretch>
        </p:blipFill>
        <p:spPr>
          <a:xfrm>
            <a:off x="3258820" y="16510"/>
            <a:ext cx="3075305" cy="2651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430" b="3118"/>
          <a:stretch>
            <a:fillRect/>
          </a:stretch>
        </p:blipFill>
        <p:spPr>
          <a:xfrm>
            <a:off x="6334125" y="17145"/>
            <a:ext cx="2753360" cy="2651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" y="2668905"/>
            <a:ext cx="3261995" cy="2485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191" b="7151"/>
          <a:stretch>
            <a:fillRect/>
          </a:stretch>
        </p:blipFill>
        <p:spPr>
          <a:xfrm>
            <a:off x="3259455" y="2680970"/>
            <a:ext cx="3075305" cy="2473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430" y="2724785"/>
            <a:ext cx="2726055" cy="24295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33185" y="2878455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草坪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214620" y="4585970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微风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29235" y="2878455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阳光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33185" y="122555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柳条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552825" y="2131695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田野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29235" y="122555"/>
            <a:ext cx="963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天空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1" grpId="1"/>
      <p:bldP spid="11" grpId="2"/>
      <p:bldP spid="12" grpId="0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60" y="277672"/>
            <a:ext cx="332755" cy="414303"/>
          </a:xfrm>
          <a:prstGeom prst="rect">
            <a:avLst/>
          </a:prstGeom>
        </p:spPr>
      </p:pic>
      <p:sp>
        <p:nvSpPr>
          <p:cNvPr id="33" name="关于我们"/>
          <p:cNvSpPr/>
          <p:nvPr/>
        </p:nvSpPr>
        <p:spPr>
          <a:xfrm>
            <a:off x="1167256" y="208332"/>
            <a:ext cx="34749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字词句运用</a:t>
            </a:r>
          </a:p>
        </p:txBody>
      </p:sp>
      <p:pic>
        <p:nvPicPr>
          <p:cNvPr id="4" name="Picture 25" descr="图片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>
            <a:fillRect/>
          </a:stretch>
        </p:blipFill>
        <p:spPr bwMode="auto">
          <a:xfrm>
            <a:off x="1595505" y="909017"/>
            <a:ext cx="6601960" cy="388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92300" y="1226185"/>
            <a:ext cx="4538980" cy="279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92300" y="1241425"/>
            <a:ext cx="4619625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楷体_GB2312" panose="02010609030101010101" charset="-122"/>
                <a:ea typeface="楷体_GB2312" panose="02010609030101010101" charset="-122"/>
              </a:rPr>
              <a:t>补充合适的词语：</a:t>
            </a:r>
          </a:p>
          <a:p>
            <a:endParaRPr lang="zh-CN" altLang="en-US" sz="2000">
              <a:latin typeface="楷体_GB2312" panose="02010609030101010101" charset="-122"/>
              <a:ea typeface="楷体_GB2312" panose="0201060903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800">
                <a:latin typeface="楷体_GB2312" panose="02010609030101010101" charset="-122"/>
                <a:ea typeface="楷体_GB2312" panose="02010609030101010101" charset="-122"/>
              </a:rPr>
              <a:t>         的天空            的阳光</a:t>
            </a:r>
          </a:p>
          <a:p>
            <a:pPr fontAlgn="auto">
              <a:lnSpc>
                <a:spcPct val="150000"/>
              </a:lnSpc>
            </a:pPr>
            <a:r>
              <a:rPr lang="zh-CN" altLang="en-US" sz="1800">
                <a:latin typeface="楷体_GB2312" panose="02010609030101010101" charset="-122"/>
                <a:ea typeface="楷体_GB2312" panose="02010609030101010101" charset="-122"/>
              </a:rPr>
              <a:t>         的田野            的微风</a:t>
            </a:r>
          </a:p>
          <a:p>
            <a:pPr fontAlgn="auto">
              <a:lnSpc>
                <a:spcPct val="150000"/>
              </a:lnSpc>
            </a:pPr>
            <a:r>
              <a:rPr lang="zh-CN" altLang="en-US" sz="1800">
                <a:latin typeface="楷体_GB2312" panose="02010609030101010101" charset="-122"/>
                <a:ea typeface="楷体_GB2312" panose="02010609030101010101" charset="-122"/>
              </a:rPr>
              <a:t>         的柳条            的草坪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03450" y="2199005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238625" y="2192020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203450" y="2988310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238625" y="2995295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203450" y="2590165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238625" y="2583180"/>
            <a:ext cx="761365" cy="69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 183"/>
          <p:cNvSpPr/>
          <p:nvPr/>
        </p:nvSpPr>
        <p:spPr>
          <a:xfrm>
            <a:off x="6344920" y="1436370"/>
            <a:ext cx="993140" cy="1014730"/>
          </a:xfrm>
          <a:prstGeom prst="roundRect">
            <a:avLst>
              <a:gd name="adj" fmla="val 34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285875" y="3446780"/>
            <a:ext cx="2098040" cy="1223010"/>
            <a:chOff x="1317" y="5418"/>
            <a:chExt cx="3304" cy="1926"/>
          </a:xfrm>
        </p:grpSpPr>
        <p:sp>
          <p:nvSpPr>
            <p:cNvPr id="13" name="云形标注 12"/>
            <p:cNvSpPr/>
            <p:nvPr/>
          </p:nvSpPr>
          <p:spPr>
            <a:xfrm rot="10980000">
              <a:off x="1317" y="5418"/>
              <a:ext cx="3304" cy="1927"/>
            </a:xfrm>
            <a:prstGeom prst="cloudCallou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04" y="5745"/>
              <a:ext cx="2661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</a:rPr>
                <a:t>    </a:t>
              </a:r>
              <a:r>
                <a:rPr lang="zh-CN" altLang="en-US" sz="1800" b="1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</a:rPr>
                <a:t>我看到了碧绿的田野、细长的柳条。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 flipV="1">
            <a:off x="5553075" y="381000"/>
            <a:ext cx="2098040" cy="1223645"/>
            <a:chOff x="7074" y="6074"/>
            <a:chExt cx="3304" cy="1927"/>
          </a:xfrm>
        </p:grpSpPr>
        <p:sp>
          <p:nvSpPr>
            <p:cNvPr id="14" name="云形标注 13"/>
            <p:cNvSpPr/>
            <p:nvPr/>
          </p:nvSpPr>
          <p:spPr>
            <a:xfrm rot="10560000" flipH="1">
              <a:off x="7074" y="6074"/>
              <a:ext cx="3304" cy="1927"/>
            </a:xfrm>
            <a:prstGeom prst="cloudCallou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 rot="10800000">
              <a:off x="7541" y="6339"/>
              <a:ext cx="283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          </a:t>
              </a:r>
              <a:r>
                <a:rPr lang="zh-CN" altLang="en-US" sz="1800" b="1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</a:rPr>
                <a:t>暖暖的阳光让我感到春天来了。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256790" y="185737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广阔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256790" y="229806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碧绿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256790" y="265493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细长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191000" y="265493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绿绿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191000" y="225615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轻柔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191000" y="1857375"/>
            <a:ext cx="964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暖暖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338455" y="2426970"/>
            <a:ext cx="49815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在春天里，你还能看到什么？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40" y="1215390"/>
            <a:ext cx="3746500" cy="2583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355" y="1374140"/>
            <a:ext cx="2237740" cy="3766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299210"/>
            <a:ext cx="2378710" cy="37045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20" y="17780"/>
            <a:ext cx="2172335" cy="382460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0805" y="17780"/>
            <a:ext cx="2261870" cy="4255135"/>
            <a:chOff x="143" y="28"/>
            <a:chExt cx="3562" cy="67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" y="28"/>
              <a:ext cx="3562" cy="572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44" y="5811"/>
              <a:ext cx="286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楷体_GB2312" panose="02010609030101010101" charset="-122"/>
                  <a:ea typeface="楷体_GB2312" panose="02010609030101010101" charset="-122"/>
                </a:rPr>
                <a:t>燕子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911475" y="617220"/>
            <a:ext cx="182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鲜花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51450" y="3945255"/>
            <a:ext cx="182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春雨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439025" y="617220"/>
            <a:ext cx="182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小溪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5410" y="97790"/>
            <a:ext cx="2261870" cy="4255135"/>
            <a:chOff x="143" y="28"/>
            <a:chExt cx="3562" cy="67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" y="28"/>
              <a:ext cx="3562" cy="572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44" y="5811"/>
              <a:ext cx="286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楷体_GB2312" panose="02010609030101010101" charset="-122"/>
                  <a:ea typeface="楷体_GB2312" panose="02010609030101010101" charset="-122"/>
                </a:rPr>
                <a:t>燕子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04440" y="3559810"/>
            <a:ext cx="7362190" cy="2029460"/>
            <a:chOff x="3944" y="5606"/>
            <a:chExt cx="11594" cy="3196"/>
          </a:xfrm>
        </p:grpSpPr>
        <p:sp>
          <p:nvSpPr>
            <p:cNvPr id="45" name="Rectangle 9"/>
            <p:cNvSpPr/>
            <p:nvPr/>
          </p:nvSpPr>
          <p:spPr>
            <a:xfrm>
              <a:off x="3944" y="5606"/>
              <a:ext cx="11595" cy="31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  <a:cs typeface="Open Sans Light"/>
                </a:rPr>
                <a:t>                 </a:t>
              </a:r>
            </a:p>
            <a:p>
              <a:pPr algn="l" eaLnBrk="1" hangingPunct="1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  <a:cs typeface="Open Sans Light"/>
                </a:rPr>
                <a:t>                  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  <a:cs typeface="Open Sans Light"/>
                </a:rPr>
                <a:t>的燕子</a:t>
              </a:r>
            </a:p>
            <a:p>
              <a:pPr algn="l"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  <a:cs typeface="Open Sans Light"/>
                </a:rPr>
                <a:t>         </a:t>
              </a:r>
            </a:p>
            <a:p>
              <a:pPr algn="l" eaLnBrk="1" hangingPunct="1">
                <a:lnSpc>
                  <a:spcPct val="150000"/>
                </a:lnSpc>
              </a:pPr>
              <a:endParaRPr lang="zh-CN" altLang="en-US" sz="2000" b="1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4145" y="7138"/>
              <a:ext cx="3528" cy="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8266" r="9550" b="9331"/>
          <a:stretch>
            <a:fillRect/>
          </a:stretch>
        </p:blipFill>
        <p:spPr>
          <a:xfrm>
            <a:off x="6627495" y="74295"/>
            <a:ext cx="2428875" cy="3658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440" y="97790"/>
            <a:ext cx="4020820" cy="3636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32075" y="4078605"/>
            <a:ext cx="227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活泼、可爱、机灵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0E8DD">
                  <a:alpha val="100000"/>
                </a:srgbClr>
              </a:clrFrom>
              <a:clrTo>
                <a:srgbClr val="F0E8D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195" y="57785"/>
            <a:ext cx="4152900" cy="3383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147" b="6773"/>
          <a:stretch>
            <a:fillRect/>
          </a:stretch>
        </p:blipFill>
        <p:spPr>
          <a:xfrm>
            <a:off x="159385" y="57785"/>
            <a:ext cx="4187825" cy="33839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22475" y="3898265"/>
            <a:ext cx="4800600" cy="645160"/>
            <a:chOff x="3185" y="6139"/>
            <a:chExt cx="7560" cy="1016"/>
          </a:xfrm>
        </p:grpSpPr>
        <p:sp>
          <p:nvSpPr>
            <p:cNvPr id="4" name="文本框 3"/>
            <p:cNvSpPr txBox="1"/>
            <p:nvPr/>
          </p:nvSpPr>
          <p:spPr>
            <a:xfrm>
              <a:off x="3185" y="6139"/>
              <a:ext cx="756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                                                      </a:t>
              </a:r>
              <a:r>
                <a:rPr lang="zh-CN" altLang="en-US" sz="3600" b="1">
                  <a:latin typeface="楷体_GB2312" panose="02010609030101010101" charset="-122"/>
                  <a:ea typeface="楷体_GB2312" panose="02010609030101010101" charset="-122"/>
                </a:rPr>
                <a:t>的鲜花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242" y="6938"/>
              <a:ext cx="4203" cy="1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2175510" y="3583305"/>
            <a:ext cx="2632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鲜艳、五颜六色、美丽、娇艳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74" r="13884" b="20632"/>
          <a:stretch>
            <a:fillRect/>
          </a:stretch>
        </p:blipFill>
        <p:spPr>
          <a:xfrm flipH="1">
            <a:off x="-22225" y="2121535"/>
            <a:ext cx="4254500" cy="3014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" y="1905"/>
            <a:ext cx="4197985" cy="21196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28920" y="1476375"/>
            <a:ext cx="28352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滴滴答答</a:t>
            </a:r>
          </a:p>
          <a:p>
            <a:r>
              <a:rPr lang="zh-CN" altLang="en-US" sz="28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轻柔</a:t>
            </a:r>
          </a:p>
          <a:p>
            <a:r>
              <a:rPr lang="zh-CN" altLang="en-US" sz="28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软绵绵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813935" y="845820"/>
            <a:ext cx="4023360" cy="1949450"/>
            <a:chOff x="7581" y="1332"/>
            <a:chExt cx="6336" cy="3070"/>
          </a:xfrm>
        </p:grpSpPr>
        <p:sp>
          <p:nvSpPr>
            <p:cNvPr id="4" name="文本框 3"/>
            <p:cNvSpPr txBox="1"/>
            <p:nvPr/>
          </p:nvSpPr>
          <p:spPr>
            <a:xfrm>
              <a:off x="7581" y="1332"/>
              <a:ext cx="6337" cy="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                                                  </a:t>
              </a:r>
            </a:p>
            <a:p>
              <a:endParaRPr lang="en-US" altLang="zh-CN"/>
            </a:p>
            <a:p>
              <a:endParaRPr lang="en-US" altLang="zh-CN"/>
            </a:p>
            <a:p>
              <a:endParaRPr lang="en-US" altLang="zh-CN"/>
            </a:p>
            <a:p>
              <a:endParaRPr lang="en-US" altLang="zh-CN"/>
            </a:p>
            <a:p>
              <a:r>
                <a:rPr lang="en-US" altLang="zh-CN"/>
                <a:t>                                                </a:t>
              </a:r>
              <a:r>
                <a:rPr lang="en-US" altLang="zh-CN" sz="3200">
                  <a:latin typeface="楷体_GB2312" panose="02010609030101010101" charset="-122"/>
                  <a:ea typeface="楷体_GB2312" panose="02010609030101010101" charset="-122"/>
                </a:rPr>
                <a:t> </a:t>
              </a:r>
              <a:r>
                <a:rPr lang="zh-CN" altLang="en-US" sz="3200">
                  <a:latin typeface="楷体_GB2312" panose="02010609030101010101" charset="-122"/>
                  <a:ea typeface="楷体_GB2312" panose="02010609030101010101" charset="-122"/>
                </a:rPr>
                <a:t>的春雨</a:t>
              </a:r>
            </a:p>
          </p:txBody>
        </p:sp>
        <p:sp>
          <p:nvSpPr>
            <p:cNvPr id="6" name="右大括号 5"/>
            <p:cNvSpPr/>
            <p:nvPr/>
          </p:nvSpPr>
          <p:spPr>
            <a:xfrm>
              <a:off x="10809" y="2610"/>
              <a:ext cx="720" cy="1771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8392" y="2999"/>
              <a:ext cx="2261" cy="2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8392" y="3690"/>
              <a:ext cx="2261" cy="2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8392" y="4380"/>
              <a:ext cx="2261" cy="2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970" y="247650"/>
            <a:ext cx="5358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_GB2312" panose="02010609030101010101" charset="-122"/>
                <a:ea typeface="楷体_GB2312" panose="02010609030101010101" charset="-122"/>
              </a:rPr>
              <a:t>照样子，说一说：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7970" y="1262380"/>
            <a:ext cx="85788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看到</a:t>
            </a:r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可爱的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燕子、</a:t>
            </a:r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美丽的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鲜花，我感受到了</a:t>
            </a:r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春天的勃勃生机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7970" y="2048510"/>
            <a:ext cx="8744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看到了      的       、              ，我感受到了              。</a:t>
            </a:r>
            <a:r>
              <a:rPr lang="zh-CN" altLang="en-US"/>
              <a:t>          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062355" y="2382520"/>
            <a:ext cx="796925" cy="63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178685" y="2380615"/>
            <a:ext cx="796925" cy="63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227070" y="2383790"/>
            <a:ext cx="1746885" cy="571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493510" y="2382520"/>
            <a:ext cx="18376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2805430"/>
            <a:ext cx="2806065" cy="2367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147" b="6773"/>
          <a:stretch>
            <a:fillRect/>
          </a:stretch>
        </p:blipFill>
        <p:spPr>
          <a:xfrm>
            <a:off x="2867660" y="2854960"/>
            <a:ext cx="3164205" cy="2318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1274" r="13884" b="20632"/>
          <a:stretch>
            <a:fillRect/>
          </a:stretch>
        </p:blipFill>
        <p:spPr>
          <a:xfrm flipH="1">
            <a:off x="6031865" y="2823845"/>
            <a:ext cx="3038475" cy="233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67"/>
          <p:cNvGrpSpPr/>
          <p:nvPr/>
        </p:nvGrpSpPr>
        <p:grpSpPr bwMode="auto">
          <a:xfrm>
            <a:off x="158821" y="1553478"/>
            <a:ext cx="2736202" cy="795725"/>
            <a:chOff x="219753" y="2138770"/>
            <a:chExt cx="2741523" cy="797311"/>
          </a:xfrm>
        </p:grpSpPr>
        <p:sp>
          <p:nvSpPr>
            <p:cNvPr id="69" name="文本框 38"/>
            <p:cNvSpPr txBox="1"/>
            <p:nvPr/>
          </p:nvSpPr>
          <p:spPr>
            <a:xfrm>
              <a:off x="219753" y="2474788"/>
              <a:ext cx="2741523" cy="4612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 sz="2395" dirty="0">
                <a:solidFill>
                  <a:schemeClr val="accent1"/>
                </a:solid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628193" y="2138770"/>
              <a:ext cx="2152691" cy="5847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zh-CN" altLang="en-US" sz="3195" dirty="0">
                  <a:solidFill>
                    <a:schemeClr val="accent1"/>
                  </a:solidFill>
                  <a:latin typeface="楷体_GB2312" panose="02010609030101010101" charset="-122"/>
                  <a:ea typeface="楷体_GB2312" panose="02010609030101010101" charset="-122"/>
                </a:rPr>
                <a:t>说话要点</a:t>
              </a: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3921760" y="1523365"/>
            <a:ext cx="39414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语气不要太生硬</a:t>
            </a:r>
          </a:p>
        </p:txBody>
      </p:sp>
      <p:sp>
        <p:nvSpPr>
          <p:cNvPr id="73" name="文本框 16"/>
          <p:cNvSpPr txBox="1"/>
          <p:nvPr/>
        </p:nvSpPr>
        <p:spPr bwMode="auto">
          <a:xfrm>
            <a:off x="3485032" y="1461739"/>
            <a:ext cx="322524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1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74" name="直接连接符 73"/>
          <p:cNvCxnSpPr/>
          <p:nvPr/>
        </p:nvCxnSpPr>
        <p:spPr bwMode="auto">
          <a:xfrm flipH="1">
            <a:off x="3668304" y="1641376"/>
            <a:ext cx="246257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24"/>
          <p:cNvSpPr txBox="1"/>
          <p:nvPr/>
        </p:nvSpPr>
        <p:spPr>
          <a:xfrm>
            <a:off x="3921760" y="2343150"/>
            <a:ext cx="36703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避免使用命令语气</a:t>
            </a:r>
          </a:p>
        </p:txBody>
      </p:sp>
      <p:sp>
        <p:nvSpPr>
          <p:cNvPr id="81" name="文本框 23"/>
          <p:cNvSpPr txBox="1"/>
          <p:nvPr/>
        </p:nvSpPr>
        <p:spPr bwMode="auto">
          <a:xfrm>
            <a:off x="3453981" y="2276652"/>
            <a:ext cx="383439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2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82" name="直接连接符 81"/>
          <p:cNvCxnSpPr/>
          <p:nvPr/>
        </p:nvCxnSpPr>
        <p:spPr bwMode="auto">
          <a:xfrm flipH="1">
            <a:off x="3668305" y="2456290"/>
            <a:ext cx="246258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3211470" y="1547401"/>
            <a:ext cx="0" cy="20473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4"/>
          <p:cNvSpPr txBox="1"/>
          <p:nvPr/>
        </p:nvSpPr>
        <p:spPr>
          <a:xfrm>
            <a:off x="3921760" y="3101340"/>
            <a:ext cx="49587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礼貌用语，交谈时直视对方的眼睛</a:t>
            </a:r>
          </a:p>
        </p:txBody>
      </p:sp>
      <p:sp>
        <p:nvSpPr>
          <p:cNvPr id="44" name="文本框 23"/>
          <p:cNvSpPr txBox="1"/>
          <p:nvPr/>
        </p:nvSpPr>
        <p:spPr bwMode="auto">
          <a:xfrm>
            <a:off x="3453981" y="3034461"/>
            <a:ext cx="383439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3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45" name="直接连接符 44"/>
          <p:cNvCxnSpPr/>
          <p:nvPr/>
        </p:nvCxnSpPr>
        <p:spPr bwMode="auto">
          <a:xfrm flipH="1">
            <a:off x="3668305" y="3214098"/>
            <a:ext cx="246258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93CDD9">
                  <a:alpha val="100000"/>
                </a:srgbClr>
              </a:clrFrom>
              <a:clrTo>
                <a:srgbClr val="93CDD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9725" y="2276475"/>
            <a:ext cx="3437255" cy="3236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20775" y="259080"/>
            <a:ext cx="469963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根据不同的提问，读读下面的句子。</a:t>
            </a:r>
          </a:p>
        </p:txBody>
      </p:sp>
      <p:sp>
        <p:nvSpPr>
          <p:cNvPr id="45" name="Rectangle 9"/>
          <p:cNvSpPr/>
          <p:nvPr/>
        </p:nvSpPr>
        <p:spPr>
          <a:xfrm>
            <a:off x="2200910" y="1005205"/>
            <a:ext cx="4614545" cy="8299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种子睡在松软的泥土里。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4" name="太阳形 3"/>
          <p:cNvSpPr/>
          <p:nvPr/>
        </p:nvSpPr>
        <p:spPr>
          <a:xfrm flipV="1">
            <a:off x="2508250" y="2183130"/>
            <a:ext cx="333375" cy="355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太阳形 4"/>
          <p:cNvSpPr/>
          <p:nvPr/>
        </p:nvSpPr>
        <p:spPr>
          <a:xfrm flipV="1">
            <a:off x="2508250" y="2812415"/>
            <a:ext cx="333375" cy="36512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太阳形 5"/>
          <p:cNvSpPr/>
          <p:nvPr/>
        </p:nvSpPr>
        <p:spPr>
          <a:xfrm flipV="1">
            <a:off x="2508250" y="3477895"/>
            <a:ext cx="333375" cy="3937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86405" y="2183130"/>
            <a:ext cx="38290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什么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睡在松软的泥土里？</a:t>
            </a:r>
          </a:p>
          <a:p>
            <a:endParaRPr lang="zh-CN" altLang="en-US" sz="240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种子睡在</a:t>
            </a:r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哪里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endParaRPr lang="zh-CN" altLang="en-US" sz="240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种子睡在</a:t>
            </a:r>
            <a:r>
              <a:rPr lang="zh-CN" altLang="en-US" sz="20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什么样的泥土</a:t>
            </a:r>
            <a:r>
              <a:rPr lang="zh-CN" altLang="en-US" sz="2000">
                <a:latin typeface="楷体_GB2312" panose="02010609030101010101" charset="-122"/>
                <a:ea typeface="楷体_GB2312" panose="02010609030101010101" charset="-122"/>
              </a:rPr>
              <a:t>里？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21074" y="259132"/>
            <a:ext cx="347490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书写提示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2359" t="9219" r="4769" b="4583"/>
          <a:stretch>
            <a:fillRect/>
          </a:stretch>
        </p:blipFill>
        <p:spPr>
          <a:xfrm>
            <a:off x="1661795" y="1193800"/>
            <a:ext cx="2392045" cy="1224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513" r="1659" b="2000"/>
          <a:stretch>
            <a:fillRect/>
          </a:stretch>
        </p:blipFill>
        <p:spPr>
          <a:xfrm>
            <a:off x="5103495" y="2804795"/>
            <a:ext cx="2588260" cy="1290320"/>
          </a:xfrm>
          <a:prstGeom prst="rect">
            <a:avLst/>
          </a:prstGeom>
        </p:spPr>
      </p:pic>
      <p:sp>
        <p:nvSpPr>
          <p:cNvPr id="9" name="椭圆形标注 8"/>
          <p:cNvSpPr/>
          <p:nvPr/>
        </p:nvSpPr>
        <p:spPr>
          <a:xfrm flipH="1" flipV="1">
            <a:off x="902970" y="2710180"/>
            <a:ext cx="2139315" cy="131953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形标注 9"/>
          <p:cNvSpPr/>
          <p:nvPr/>
        </p:nvSpPr>
        <p:spPr>
          <a:xfrm>
            <a:off x="5814060" y="1193800"/>
            <a:ext cx="2139315" cy="131953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765" y="2954655"/>
            <a:ext cx="1863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1600">
                <a:latin typeface="楷体_GB2312" panose="02010609030101010101" charset="-122"/>
                <a:ea typeface="楷体_GB2312" panose="02010609030101010101" charset="-122"/>
              </a:rPr>
              <a:t>左上包围的字，书写时包围部分的撇画要写得伸展。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58840" y="1438275"/>
            <a:ext cx="19437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1600">
                <a:latin typeface="楷体_GB2312" panose="02010609030101010101" charset="-122"/>
                <a:ea typeface="楷体_GB2312" panose="02010609030101010101" charset="-122"/>
              </a:rPr>
              <a:t>左下包围的字，书写时包围部分的捺画要写得伸展。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9745" y="4424045"/>
            <a:ext cx="5554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写一写，练一练。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21074" y="259132"/>
            <a:ext cx="34749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日积月累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75" y="887730"/>
            <a:ext cx="4823460" cy="359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7200" y="3192145"/>
            <a:ext cx="83896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楷体_GB2312" panose="02010609030101010101" charset="-122"/>
                <a:ea typeface="楷体_GB2312" panose="02010609030101010101" charset="-122"/>
              </a:rPr>
              <a:t>1.</a:t>
            </a:r>
            <a:r>
              <a:rPr lang="zh-CN" altLang="en-US" sz="1600">
                <a:latin typeface="楷体_GB2312" panose="02010609030101010101" charset="-122"/>
                <a:ea typeface="楷体_GB2312" panose="02010609030101010101" charset="-122"/>
              </a:rPr>
              <a:t>赋得：借古人句或成语命题作诗。诗题前一般都冠以“赋得”二字。</a:t>
            </a:r>
          </a:p>
          <a:p>
            <a:r>
              <a:rPr lang="zh-CN" altLang="en-US" sz="1600">
                <a:latin typeface="楷体_GB2312" panose="02010609030101010101" charset="-122"/>
                <a:ea typeface="楷体_GB2312" panose="02010609030101010101" charset="-122"/>
              </a:rPr>
              <a:t>2.离离：青草茂盛的样子。</a:t>
            </a:r>
          </a:p>
          <a:p>
            <a:r>
              <a:rPr lang="zh-CN" altLang="en-US" sz="1600">
                <a:latin typeface="楷体_GB2312" panose="02010609030101010101" charset="-122"/>
                <a:ea typeface="楷体_GB2312" panose="02010609030101010101" charset="-122"/>
              </a:rPr>
              <a:t>3.一岁一枯荣：枯，枯萎。荣，茂盛。野草每年都会茂盛一次，枯萎一次。</a:t>
            </a:r>
          </a:p>
          <a:p>
            <a:endParaRPr lang="zh-CN" altLang="en-US" sz="1600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7310" y="362585"/>
            <a:ext cx="54825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楷体_GB2312" panose="02010609030101010101" charset="-122"/>
                <a:ea typeface="楷体_GB2312" panose="02010609030101010101" charset="-122"/>
              </a:rPr>
              <a:t> </a:t>
            </a:r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赋得古原草送别（节选）</a:t>
            </a:r>
          </a:p>
          <a:p>
            <a:endParaRPr lang="zh-CN" altLang="en-US" sz="320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离离原上草， 一岁一枯荣。</a:t>
            </a:r>
          </a:p>
          <a:p>
            <a:r>
              <a:rPr lang="zh-CN" altLang="en-US" sz="3200">
                <a:latin typeface="楷体_GB2312" panose="02010609030101010101" charset="-122"/>
                <a:ea typeface="楷体_GB2312" panose="02010609030101010101" charset="-122"/>
              </a:rPr>
              <a:t>野火烧不尽， 春风吹又生。</a:t>
            </a:r>
          </a:p>
          <a:p>
            <a:endParaRPr lang="zh-CN" altLang="en-US" sz="320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51130" y="234950"/>
            <a:ext cx="471741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</a:rPr>
              <a:t>我会背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887730"/>
            <a:ext cx="4823460" cy="359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21074" y="259132"/>
            <a:ext cx="34749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我爱阅读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8145" y="657860"/>
            <a:ext cx="8607425" cy="426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1147212865"/>
                </a:ext>
              </a:extLst>
            </a:pPr>
            <a:r>
              <a:rPr lang="en-US" altLang="zh-CN"/>
              <a:t>                                                                      </a:t>
            </a:r>
            <a:r>
              <a:rPr lang="zh-CN" altLang="en-US"/>
              <a:t>笋芽儿</a:t>
            </a:r>
          </a:p>
          <a:p>
            <a:pPr indent="3429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1147212865"/>
                </a:ext>
              </a:extLst>
            </a:pPr>
            <a:endParaRPr lang="zh-CN" altLang="en-US"/>
          </a:p>
          <a:p>
            <a:pPr indent="3429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1147212865"/>
                </a:ext>
              </a:extLst>
            </a:pPr>
            <a:r>
              <a:rPr lang="en-US" altLang="zh-CN"/>
              <a:t> </a:t>
            </a: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沙沙沙，沙沙沙。春雨姑娘在绿色的草丛中弹奏着乐曲，低声呼唤着沉睡的笋芽儿：“笋芽儿，醒醒啊，春天来啦！”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笋芽儿被叫醒了。她揉了揉眼睛，伸了伸懒腰，看看四周仍一片漆黑，撒娇地说：“是谁在叫我啊？”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轰隆隆！轰隆隆！雷公公把藏了好久的大鼓重重地敲了起来。他用粗重的嗓音呼唤着笋芽儿。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笋芽儿扭动着身子，一个劲儿地向上钻。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妈妈见了，忙给笋芽儿穿上一件又一件衣服，还不停地唠叨：“别着凉，千万别着凉。”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芽儿终于钻出了地面。她睁开眼睛一看，啊，多么明亮、多么美丽的世界呀！桃花笑红了脸，柳树摇着绿色是长辫子，小燕子唧唧喳喳地叫着……笋芽儿看着这儿，看着那儿，怎么也看不够，她高兴地说：“多美的春光啊！我要快快长大！”</a:t>
            </a:r>
          </a:p>
          <a:p>
            <a:pPr indent="355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37665281"/>
                </a:ext>
              </a:extLst>
            </a:pPr>
            <a:r>
              <a:rPr lang="zh-CN" altLang="en-US" sz="1400">
                <a:latin typeface="楷体_GB2312" panose="02010609030101010101" charset="-122"/>
                <a:ea typeface="楷体_GB2312" panose="02010609030101010101" charset="-122"/>
              </a:rPr>
              <a:t>春雨姑娘爱抚她，滋润她。太阳公公照着她，给她温暖。笋芽儿脱下了一件件衣服，长城了一株健壮的竹子。她站在山冈上自豪地喊着“我长大啦！”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3555" y="1364615"/>
            <a:ext cx="20256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0540" y="2642870"/>
            <a:ext cx="20256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0540" y="2276475"/>
            <a:ext cx="24130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文本框 6"/>
          <p:cNvSpPr txBox="1"/>
          <p:nvPr/>
        </p:nvSpPr>
        <p:spPr>
          <a:xfrm rot="10800000" flipV="1">
            <a:off x="503555" y="1977390"/>
            <a:ext cx="25400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9590" y="4232910"/>
            <a:ext cx="20256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9590" y="3315970"/>
            <a:ext cx="20256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0540" y="2941955"/>
            <a:ext cx="20256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" y="699770"/>
            <a:ext cx="4941570" cy="3294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20" y="221615"/>
            <a:ext cx="3431540" cy="48602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3120" y="4257675"/>
            <a:ext cx="3923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_GB2312" panose="02010609030101010101" charset="-122"/>
                <a:ea typeface="楷体_GB2312" panose="02010609030101010101" charset="-122"/>
              </a:rPr>
              <a:t>笋芽儿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51130" y="234950"/>
            <a:ext cx="471741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</a:rPr>
              <a:t>快乐读书吧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54250" y="2034540"/>
            <a:ext cx="4168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读读儿童故事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4020" y="220980"/>
            <a:ext cx="47174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你读过哪些儿童故事？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83300" y="914400"/>
            <a:ext cx="277749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800">
                <a:latin typeface="楷体_GB2312" panose="02010609030101010101" charset="-122"/>
                <a:ea typeface="楷体_GB2312" panose="02010609030101010101" charset="-122"/>
              </a:rPr>
              <a:t>   </a:t>
            </a:r>
            <a:r>
              <a:rPr lang="zh-CN" altLang="en-US" sz="1800">
                <a:latin typeface="楷体_GB2312" panose="02010609030101010101" charset="-122"/>
                <a:ea typeface="楷体_GB2312" panose="02010609030101010101" charset="-122"/>
              </a:rPr>
              <a:t>故事里的儿童，有的顽皮、可爱，有的懂事、善良；有的过着跟我们相似的生活，有的会有意想不到的奇遇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…</a:t>
            </a:r>
          </a:p>
          <a:p>
            <a:pPr fontAlgn="auto">
              <a:lnSpc>
                <a:spcPct val="150000"/>
              </a:lnSpc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en-US" altLang="zh-CN" sz="180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下面这些故事都写了谁呢？他们的生活是怎样的？让我们读一读吧！</a:t>
            </a:r>
          </a:p>
          <a:p>
            <a:pPr fontAlgn="auto">
              <a:lnSpc>
                <a:spcPct val="150000"/>
              </a:lnSpc>
            </a:pP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" y="1761490"/>
            <a:ext cx="2656840" cy="2656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" y="1374140"/>
            <a:ext cx="3161665" cy="31616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445" y="891540"/>
            <a:ext cx="3853815" cy="385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0090" y="184785"/>
            <a:ext cx="27628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学会看目录</a:t>
            </a:r>
            <a:r>
              <a:rPr lang="zh-CN" altLang="en-US" sz="2400">
                <a:latin typeface="楷体_GB2312" panose="02010609030101010101" charset="-122"/>
                <a:ea typeface="楷体_GB2312" panose="02010609030101010101" charset="-122"/>
              </a:rPr>
              <a:t>：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_GB2312" panose="02010609030101010101" charset="-122"/>
                <a:ea typeface="楷体_GB2312" panose="02010609030101010101" charset="-122"/>
              </a:rPr>
              <a:t>    目录一般在书的第一页或者第二页。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_GB2312" panose="02010609030101010101" charset="-122"/>
                <a:ea typeface="楷体_GB2312" panose="02010609030101010101" charset="-122"/>
              </a:rPr>
              <a:t>    目录告诉我们书里主要写了什么，要读的内容在哪一页。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975" y="996950"/>
            <a:ext cx="5574030" cy="390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466975" y="524510"/>
            <a:ext cx="3949700" cy="40938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02272" y="756509"/>
            <a:ext cx="38550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情景再现</a:t>
            </a: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543175" y="1604010"/>
            <a:ext cx="355663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       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上楼梯，一位不认识的同学不小心踩到你的脚，这个时候，应该怎么做呢？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7475" y="3115945"/>
            <a:ext cx="2684780" cy="2067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280" t="13609" r="24180" b="25835"/>
          <a:stretch>
            <a:fillRect/>
          </a:stretch>
        </p:blipFill>
        <p:spPr>
          <a:xfrm>
            <a:off x="-81915" y="-92075"/>
            <a:ext cx="2625090" cy="261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>
            <a:spLocks noChangeArrowheads="1"/>
          </p:cNvSpPr>
          <p:nvPr/>
        </p:nvSpPr>
        <p:spPr bwMode="auto">
          <a:xfrm>
            <a:off x="918245" y="1364931"/>
            <a:ext cx="7495412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我不是故意的。           （  ）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对不起，我不是故意的。   （  ）</a:t>
            </a:r>
          </a:p>
        </p:txBody>
      </p:sp>
      <p:sp>
        <p:nvSpPr>
          <p:cNvPr id="65" name="矩形 64"/>
          <p:cNvSpPr/>
          <p:nvPr/>
        </p:nvSpPr>
        <p:spPr>
          <a:xfrm>
            <a:off x="918210" y="2983865"/>
            <a:ext cx="754189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阿姨，请您让一下。       （  ）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阿姨，请您让一下好吗？   （  ）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楷体_GB2312" panose="02010609030101010101" charset="-122"/>
            </a:endParaRPr>
          </a:p>
        </p:txBody>
      </p:sp>
      <p:sp>
        <p:nvSpPr>
          <p:cNvPr id="33" name="关于我们"/>
          <p:cNvSpPr/>
          <p:nvPr/>
        </p:nvSpPr>
        <p:spPr>
          <a:xfrm>
            <a:off x="918210" y="328930"/>
            <a:ext cx="558609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比一比，说一说这两种表达效果有什么不同？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在你觉得更合适的句子后打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en-US" altLang="zh-CN" sz="20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√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05935" y="1969135"/>
            <a:ext cx="401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05935" y="3538220"/>
            <a:ext cx="382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738" t="7680" r="13674" b="5949"/>
          <a:stretch>
            <a:fillRect/>
          </a:stretch>
        </p:blipFill>
        <p:spPr>
          <a:xfrm>
            <a:off x="5883910" y="50800"/>
            <a:ext cx="2883535" cy="4831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995045" y="118110"/>
            <a:ext cx="49460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小组讨论，解决问题</a:t>
            </a: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755147" y="1317248"/>
            <a:ext cx="2139814" cy="734543"/>
          </a:xfrm>
          <a:prstGeom prst="downArrowCallout">
            <a:avLst>
              <a:gd name="adj1" fmla="val 72692"/>
              <a:gd name="adj2" fmla="val 36346"/>
              <a:gd name="adj3" fmla="val 14028"/>
              <a:gd name="adj4" fmla="val 8594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487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3490557" y="1317248"/>
            <a:ext cx="2141170" cy="734543"/>
          </a:xfrm>
          <a:prstGeom prst="downArrowCallout">
            <a:avLst>
              <a:gd name="adj1" fmla="val 72692"/>
              <a:gd name="adj2" fmla="val 36346"/>
              <a:gd name="adj3" fmla="val 14060"/>
              <a:gd name="adj4" fmla="val 8594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487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5" name="AutoShape 10"/>
          <p:cNvSpPr>
            <a:spLocks noChangeArrowheads="1"/>
          </p:cNvSpPr>
          <p:nvPr/>
        </p:nvSpPr>
        <p:spPr bwMode="auto">
          <a:xfrm>
            <a:off x="6250858" y="1317248"/>
            <a:ext cx="2141171" cy="734543"/>
          </a:xfrm>
          <a:prstGeom prst="downArrowCallout">
            <a:avLst>
              <a:gd name="adj1" fmla="val 72692"/>
              <a:gd name="adj2" fmla="val 36346"/>
              <a:gd name="adj3" fmla="val 14060"/>
              <a:gd name="adj4" fmla="val 8594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487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 rot="10800000">
            <a:off x="751972" y="2252741"/>
            <a:ext cx="2139814" cy="2407290"/>
          </a:xfrm>
          <a:prstGeom prst="rect">
            <a:avLst/>
          </a:prstGeom>
          <a:noFill/>
          <a:ln w="3175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4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 rot="10800000">
            <a:off x="3490557" y="2252741"/>
            <a:ext cx="2141170" cy="2407290"/>
          </a:xfrm>
          <a:prstGeom prst="rect">
            <a:avLst/>
          </a:prstGeom>
          <a:noFill/>
          <a:ln w="3175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4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 rot="10800000">
            <a:off x="6250858" y="2252741"/>
            <a:ext cx="2141171" cy="2407290"/>
          </a:xfrm>
          <a:prstGeom prst="rect">
            <a:avLst/>
          </a:prstGeom>
          <a:noFill/>
          <a:ln w="3175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45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9" name="文本框 83"/>
          <p:cNvSpPr txBox="1">
            <a:spLocks noChangeArrowheads="1"/>
          </p:cNvSpPr>
          <p:nvPr/>
        </p:nvSpPr>
        <p:spPr bwMode="auto">
          <a:xfrm>
            <a:off x="998309" y="1442164"/>
            <a:ext cx="171323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244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与妈妈交流</a:t>
            </a:r>
          </a:p>
        </p:txBody>
      </p:sp>
      <p:sp>
        <p:nvSpPr>
          <p:cNvPr id="40" name="文本框 83"/>
          <p:cNvSpPr txBox="1">
            <a:spLocks noChangeArrowheads="1"/>
          </p:cNvSpPr>
          <p:nvPr/>
        </p:nvSpPr>
        <p:spPr bwMode="auto">
          <a:xfrm>
            <a:off x="3811946" y="1442164"/>
            <a:ext cx="1706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244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与老师沟通</a:t>
            </a:r>
          </a:p>
        </p:txBody>
      </p:sp>
      <p:sp>
        <p:nvSpPr>
          <p:cNvPr id="41" name="文本框 83"/>
          <p:cNvSpPr txBox="1">
            <a:spLocks noChangeArrowheads="1"/>
          </p:cNvSpPr>
          <p:nvPr/>
        </p:nvSpPr>
        <p:spPr bwMode="auto">
          <a:xfrm>
            <a:off x="6540780" y="1442164"/>
            <a:ext cx="1706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244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 defTabSz="51244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51244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与同学对话</a:t>
            </a:r>
          </a:p>
        </p:txBody>
      </p:sp>
      <p:sp>
        <p:nvSpPr>
          <p:cNvPr id="42" name="矩形 13"/>
          <p:cNvSpPr>
            <a:spLocks noChangeArrowheads="1"/>
          </p:cNvSpPr>
          <p:nvPr/>
        </p:nvSpPr>
        <p:spPr bwMode="auto">
          <a:xfrm>
            <a:off x="797242" y="2374935"/>
            <a:ext cx="2050202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6172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妈妈让我学钢琴，我想学画画。我会跟妈妈说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……</a:t>
            </a:r>
          </a:p>
        </p:txBody>
      </p:sp>
      <p:sp>
        <p:nvSpPr>
          <p:cNvPr id="43" name="矩形 13"/>
          <p:cNvSpPr>
            <a:spLocks noChangeArrowheads="1"/>
          </p:cNvSpPr>
          <p:nvPr/>
        </p:nvSpPr>
        <p:spPr bwMode="auto">
          <a:xfrm>
            <a:off x="3548936" y="2374935"/>
            <a:ext cx="2048844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defTabSz="6172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上学迟到了，老师批评了我。下课后我对老师说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……</a:t>
            </a:r>
          </a:p>
        </p:txBody>
      </p:sp>
      <p:sp>
        <p:nvSpPr>
          <p:cNvPr id="44" name="矩形 13"/>
          <p:cNvSpPr>
            <a:spLocks noChangeArrowheads="1"/>
          </p:cNvSpPr>
          <p:nvPr/>
        </p:nvSpPr>
        <p:spPr bwMode="auto">
          <a:xfrm>
            <a:off x="6297022" y="2374935"/>
            <a:ext cx="2048844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6172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看到同学洗手后忘了关水龙头，我会跟他说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Arial" panose="020B0604020202020204" pitchFamily="34" charset="0"/>
              </a:rPr>
              <a:t>……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927" t="1713" r="1290" b="416"/>
          <a:stretch>
            <a:fillRect/>
          </a:stretch>
        </p:blipFill>
        <p:spPr>
          <a:xfrm>
            <a:off x="7918450" y="64135"/>
            <a:ext cx="1234440" cy="123571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5" grpId="0" animBg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关于我们"/>
          <p:cNvSpPr/>
          <p:nvPr/>
        </p:nvSpPr>
        <p:spPr>
          <a:xfrm>
            <a:off x="1121074" y="259132"/>
            <a:ext cx="34749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rPr>
              <a:t>我会演情景剧</a:t>
            </a:r>
          </a:p>
        </p:txBody>
      </p:sp>
      <p:sp>
        <p:nvSpPr>
          <p:cNvPr id="45" name="Rectangle 9"/>
          <p:cNvSpPr/>
          <p:nvPr/>
        </p:nvSpPr>
        <p:spPr>
          <a:xfrm>
            <a:off x="1272599" y="1060687"/>
            <a:ext cx="7362626" cy="286131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准备步骤：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1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确定出演情景。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2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选好演员。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3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编排好台词。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4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排练。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5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出演情景剧。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4155" y="459105"/>
            <a:ext cx="3258820" cy="4224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67"/>
          <p:cNvGrpSpPr/>
          <p:nvPr/>
        </p:nvGrpSpPr>
        <p:grpSpPr bwMode="auto">
          <a:xfrm>
            <a:off x="158821" y="1553478"/>
            <a:ext cx="2736202" cy="795725"/>
            <a:chOff x="219753" y="2138770"/>
            <a:chExt cx="2741523" cy="797311"/>
          </a:xfrm>
        </p:grpSpPr>
        <p:sp>
          <p:nvSpPr>
            <p:cNvPr id="69" name="文本框 38"/>
            <p:cNvSpPr txBox="1"/>
            <p:nvPr/>
          </p:nvSpPr>
          <p:spPr>
            <a:xfrm>
              <a:off x="219753" y="2474788"/>
              <a:ext cx="2741523" cy="4612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 sz="2395" dirty="0">
                <a:solidFill>
                  <a:schemeClr val="accent1"/>
                </a:solid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628193" y="2138770"/>
              <a:ext cx="2152691" cy="5847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zh-CN" altLang="en-US" sz="3195" dirty="0">
                  <a:solidFill>
                    <a:schemeClr val="accent1"/>
                  </a:solidFill>
                  <a:latin typeface="楷体_GB2312" panose="02010609030101010101" charset="-122"/>
                  <a:ea typeface="楷体_GB2312" panose="02010609030101010101" charset="-122"/>
                </a:rPr>
                <a:t>说话要点</a:t>
              </a: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3921760" y="1523365"/>
            <a:ext cx="39414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语气不要太生硬</a:t>
            </a:r>
          </a:p>
        </p:txBody>
      </p:sp>
      <p:sp>
        <p:nvSpPr>
          <p:cNvPr id="73" name="文本框 16"/>
          <p:cNvSpPr txBox="1"/>
          <p:nvPr/>
        </p:nvSpPr>
        <p:spPr bwMode="auto">
          <a:xfrm>
            <a:off x="3485032" y="1461739"/>
            <a:ext cx="322524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1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74" name="直接连接符 73"/>
          <p:cNvCxnSpPr/>
          <p:nvPr/>
        </p:nvCxnSpPr>
        <p:spPr bwMode="auto">
          <a:xfrm flipH="1">
            <a:off x="3668304" y="1641376"/>
            <a:ext cx="246257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24"/>
          <p:cNvSpPr txBox="1"/>
          <p:nvPr/>
        </p:nvSpPr>
        <p:spPr>
          <a:xfrm>
            <a:off x="3921760" y="2343150"/>
            <a:ext cx="36703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避免使用命令语气</a:t>
            </a:r>
          </a:p>
        </p:txBody>
      </p:sp>
      <p:sp>
        <p:nvSpPr>
          <p:cNvPr id="81" name="文本框 23"/>
          <p:cNvSpPr txBox="1"/>
          <p:nvPr/>
        </p:nvSpPr>
        <p:spPr bwMode="auto">
          <a:xfrm>
            <a:off x="3453981" y="2276652"/>
            <a:ext cx="383439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2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82" name="直接连接符 81"/>
          <p:cNvCxnSpPr/>
          <p:nvPr/>
        </p:nvCxnSpPr>
        <p:spPr bwMode="auto">
          <a:xfrm flipH="1">
            <a:off x="3668305" y="2456290"/>
            <a:ext cx="246258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3211470" y="1547401"/>
            <a:ext cx="0" cy="20473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4"/>
          <p:cNvSpPr txBox="1"/>
          <p:nvPr/>
        </p:nvSpPr>
        <p:spPr>
          <a:xfrm>
            <a:off x="3921760" y="3101340"/>
            <a:ext cx="49587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礼貌用语，交谈时直视对方的眼睛</a:t>
            </a:r>
          </a:p>
        </p:txBody>
      </p:sp>
      <p:sp>
        <p:nvSpPr>
          <p:cNvPr id="44" name="文本框 23"/>
          <p:cNvSpPr txBox="1"/>
          <p:nvPr/>
        </p:nvSpPr>
        <p:spPr bwMode="auto">
          <a:xfrm>
            <a:off x="3453981" y="3034461"/>
            <a:ext cx="383439" cy="522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795" dirty="0">
                <a:solidFill>
                  <a:schemeClr val="accent1"/>
                </a:solidFill>
                <a:latin typeface="+mn-ea"/>
              </a:rPr>
              <a:t>3</a:t>
            </a:r>
            <a:endParaRPr lang="zh-CN" altLang="en-US" sz="2795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45" name="直接连接符 44"/>
          <p:cNvCxnSpPr/>
          <p:nvPr/>
        </p:nvCxnSpPr>
        <p:spPr bwMode="auto">
          <a:xfrm flipH="1">
            <a:off x="3668305" y="3214098"/>
            <a:ext cx="246258" cy="246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612" y="2241433"/>
            <a:ext cx="2320321" cy="292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635"/>
            <a:ext cx="9122410" cy="51320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70405" y="1967230"/>
            <a:ext cx="495046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200" b="1">
                <a:blipFill>
                  <a:blip r:embed="rId3"/>
                  <a:tile tx="0" ty="0" sx="82000" sy="63000" flip="none" algn="br"/>
                </a:blipFill>
                <a:effectLst>
                  <a:outerShdw blurRad="60007" dist="310007" dir="7680000" sy="30000" kx="1300200" algn="ctr" rotWithShape="0">
                    <a:srgbClr val="0D1E55">
                      <a:alpha val="32000"/>
                    </a:srgbClr>
                  </a:outerShdw>
                </a:effectLst>
              </a:rPr>
              <a:t>欢乐剧场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9"/>
          <p:cNvSpPr/>
          <p:nvPr/>
        </p:nvSpPr>
        <p:spPr>
          <a:xfrm>
            <a:off x="5268019" y="1141332"/>
            <a:ext cx="7362626" cy="42462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读读认认：</a:t>
            </a:r>
          </a:p>
          <a:p>
            <a:pPr algn="l" eaLnBrk="1" hangingPunct="1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cs typeface="Open Sans Light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    湖心亭   厕所    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    咨询处   宝塔     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cs typeface="Open Sans Light"/>
              </a:rPr>
              <a:t>    管理处   餐厅</a:t>
            </a:r>
          </a:p>
          <a:p>
            <a:pPr algn="l" eaLnBrk="1" hangingPunct="1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cs typeface="Open Sans Light"/>
            </a:endParaRPr>
          </a:p>
          <a:p>
            <a:pPr algn="l" eaLnBrk="1" hangingPunct="1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cs typeface="Open Sans Light"/>
            </a:endParaRPr>
          </a:p>
          <a:p>
            <a:pPr algn="l" eaLnBrk="1" hangingPunct="1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cs typeface="Open Sans Light"/>
            </a:endParaRPr>
          </a:p>
          <a:p>
            <a:pPr algn="l" eaLnBrk="1" hangingPunct="1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cs typeface="Open Sans Ligh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2040" y="138430"/>
            <a:ext cx="39033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识字加油站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" y="869950"/>
            <a:ext cx="4418330" cy="326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45-深绿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017D36"/>
      </a:accent1>
      <a:accent2>
        <a:srgbClr val="2A3D52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1021</Words>
  <Application>Microsoft Office PowerPoint</Application>
  <PresentationFormat>全屏显示(16:9)</PresentationFormat>
  <Paragraphs>166</Paragraphs>
  <Slides>29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楷体_GB2312</vt:lpstr>
      <vt:lpstr>Open Sans Light</vt:lpstr>
      <vt:lpstr>微软雅黑</vt:lpstr>
      <vt:lpstr>造字工房悦黑（非商用）常规体</vt:lpstr>
      <vt:lpstr>宋体</vt:lpstr>
      <vt:lpstr>微软雅黑 Light</vt:lpstr>
      <vt:lpstr>Arial</vt:lpstr>
      <vt:lpstr>Mongolian Baiti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tw</cp:lastModifiedBy>
  <cp:revision>4</cp:revision>
  <dcterms:created xsi:type="dcterms:W3CDTF">2018-01-21T06:49:00Z</dcterms:created>
  <dcterms:modified xsi:type="dcterms:W3CDTF">2019-02-20T03:18:21Z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