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63" r:id="rId4"/>
    <p:sldId id="317" r:id="rId5"/>
    <p:sldId id="319" r:id="rId6"/>
    <p:sldId id="318" r:id="rId7"/>
    <p:sldId id="321" r:id="rId8"/>
    <p:sldId id="322" r:id="rId9"/>
    <p:sldId id="323" r:id="rId10"/>
    <p:sldId id="324" r:id="rId11"/>
    <p:sldId id="325" r:id="rId12"/>
    <p:sldId id="265" r:id="rId13"/>
    <p:sldId id="320" r:id="rId14"/>
    <p:sldId id="268" r:id="rId15"/>
    <p:sldId id="258" r:id="rId16"/>
    <p:sldId id="269" r:id="rId17"/>
    <p:sldId id="297" r:id="rId18"/>
    <p:sldId id="270" r:id="rId19"/>
    <p:sldId id="271" r:id="rId20"/>
    <p:sldId id="326" r:id="rId21"/>
    <p:sldId id="328" r:id="rId22"/>
    <p:sldId id="329" r:id="rId23"/>
    <p:sldId id="330" r:id="rId24"/>
    <p:sldId id="331" r:id="rId25"/>
    <p:sldId id="264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91"/>
    <a:srgbClr val="006C56"/>
    <a:srgbClr val="86B36B"/>
    <a:srgbClr val="61C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525" y="-17145"/>
            <a:ext cx="12213590" cy="6903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01515-7231-4FE7-B4C4-79A9F26A69E6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519D-7141-421F-8AC5-457C21B5CB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175" y="-18415"/>
            <a:ext cx="12198350" cy="689483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tif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tif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tiff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tiff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tif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if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tif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182880"/>
            <a:ext cx="6393766" cy="63937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5275" y="125095"/>
            <a:ext cx="11676380" cy="6625590"/>
          </a:xfrm>
          <a:prstGeom prst="rect">
            <a:avLst/>
          </a:prstGeom>
          <a:noFill/>
          <a:ln w="28575">
            <a:solidFill>
              <a:srgbClr val="00A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95520" y="2709545"/>
            <a:ext cx="6215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rgbClr val="00AD91"/>
                </a:solidFill>
                <a:latin typeface="楷体_GB2312" panose="02010609030101010101" charset="-122"/>
                <a:ea typeface="楷体_GB2312" panose="02010609030101010101" charset="-122"/>
              </a:rPr>
              <a:t>7 </a:t>
            </a:r>
            <a:r>
              <a:rPr lang="zh-CN" altLang="en-US" sz="6600" b="1">
                <a:solidFill>
                  <a:srgbClr val="00AD91"/>
                </a:solidFill>
                <a:latin typeface="楷体_GB2312" panose="02010609030101010101" charset="-122"/>
                <a:ea typeface="楷体_GB2312" panose="02010609030101010101" charset="-122"/>
              </a:rPr>
              <a:t>一匹出色的马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331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-49212"/>
            <a:ext cx="5419725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3" descr="求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25" y="1054100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4" descr="KT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350" y="4364038"/>
            <a:ext cx="3792538" cy="544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78105" y="-50165"/>
            <a:ext cx="1160081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3600" dirty="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当我们往回走的时候，妹妹求妈妈抱她：</a:t>
            </a:r>
            <a:r>
              <a:rPr lang="en-US" altLang="zh-CN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我很累，走不动了，抱抱我。</a:t>
            </a:r>
            <a:r>
              <a:rPr lang="en-US" altLang="zh-CN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</a:p>
          <a:p>
            <a:pPr algn="l">
              <a:lnSpc>
                <a:spcPct val="200000"/>
              </a:lnSpc>
            </a:pPr>
            <a:r>
              <a:rPr lang="zh-CN" altLang="en-US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    妈妈摇摇头，回答说：</a:t>
            </a:r>
            <a:r>
              <a:rPr lang="en-US" altLang="zh-CN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不行啊，我也很累，抱不动你了。</a:t>
            </a:r>
            <a:r>
              <a:rPr lang="en-US" altLang="zh-CN" sz="40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4"/>
          <a:stretch>
            <a:fillRect/>
          </a:stretch>
        </p:blipFill>
        <p:spPr>
          <a:xfrm flipH="1">
            <a:off x="9126855" y="843915"/>
            <a:ext cx="2967355" cy="639381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260" y="1047115"/>
            <a:ext cx="11349355" cy="3784600"/>
            <a:chOff x="77" y="1314"/>
            <a:chExt cx="17873" cy="596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6350" y="1314"/>
              <a:ext cx="16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V="1">
              <a:off x="77" y="3310"/>
              <a:ext cx="9858" cy="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531" y="5400"/>
              <a:ext cx="6565" cy="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77" y="7272"/>
              <a:ext cx="5027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4392930" y="4074795"/>
            <a:ext cx="5070475" cy="2283460"/>
            <a:chOff x="7193" y="6312"/>
            <a:chExt cx="8396" cy="4355"/>
          </a:xfrm>
        </p:grpSpPr>
        <p:sp>
          <p:nvSpPr>
            <p:cNvPr id="9" name="椭圆形标注 8"/>
            <p:cNvSpPr/>
            <p:nvPr/>
          </p:nvSpPr>
          <p:spPr>
            <a:xfrm flipV="1">
              <a:off x="7193" y="6312"/>
              <a:ext cx="8396" cy="4355"/>
            </a:xfrm>
            <a:prstGeom prst="wedgeEllipseCallout">
              <a:avLst/>
            </a:prstGeom>
            <a:solidFill>
              <a:srgbClr val="61C5B5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025" y="6454"/>
              <a:ext cx="6382" cy="3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>
                  <a:latin typeface="楷体_GB2312" panose="02010609030101010101" charset="-122"/>
                  <a:ea typeface="楷体_GB2312" panose="02010609030101010101" charset="-122"/>
                </a:rPr>
                <a:t>    </a:t>
              </a:r>
              <a:r>
                <a:rPr lang="zh-CN" altLang="en-US" sz="4000">
                  <a:latin typeface="楷体_GB2312" panose="02010609030101010101" charset="-122"/>
                  <a:ea typeface="楷体_GB2312" panose="02010609030101010101" charset="-122"/>
                </a:rPr>
                <a:t>想一想，怎样读好妈妈和孩子的对话？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1495" y="888365"/>
            <a:ext cx="1162685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河水</a:t>
            </a:r>
            <a:r>
              <a:rPr lang="zh-CN" altLang="en-US" sz="28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碧绿碧绿</a:t>
            </a:r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的，微风吹过，泛起层层波纹。</a:t>
            </a:r>
          </a:p>
          <a:p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  路的一边是田野，葱葱绿绿，非常可爱，像一片柔软的绿毯</a:t>
            </a:r>
          </a:p>
          <a:p>
            <a:endParaRPr lang="zh-CN" altLang="en-US" sz="2800" b="1" dirty="0">
              <a:solidFill>
                <a:srgbClr val="006C56"/>
              </a:solidFill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220" y="2580005"/>
            <a:ext cx="107791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我们一边看，一边走，路已经走了不少，却还恋恋不舍，不想回去</a:t>
            </a:r>
            <a:r>
              <a:rPr lang="zh-CN" altLang="en-US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25563" y="3265805"/>
            <a:ext cx="1055052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从路旁一株柳树下，拾起一根又长又细的枝条，把它递给了妹妹，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说：“这是一匹出色的马，你走不动了，就骑着它回家吧。”</a:t>
            </a:r>
            <a:endParaRPr lang="zh-CN" altLang="en-US" sz="2800" b="1" dirty="0">
              <a:solidFill>
                <a:srgbClr val="006C56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81433" y="450376"/>
            <a:ext cx="36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景色仿说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" y="3460750"/>
            <a:ext cx="11483340" cy="2981325"/>
          </a:xfrm>
          <a:prstGeom prst="rect">
            <a:avLst/>
          </a:prstGeom>
        </p:spPr>
      </p:pic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631190" y="182880"/>
            <a:ext cx="10735310" cy="50774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36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一个春天的傍晚，妈妈牵着妹妹，爸爸牵着我，一起到郊外去散步。我们沿着一条小河走。河水碧绿碧绿的，微风吹过，泛起层层波纹。河岸上垂下来的柳叶，拂过妈妈和爸爸的头发，我和妹妹看着都笑了。</a:t>
            </a:r>
          </a:p>
          <a:p>
            <a:pPr eaLnBrk="1" hangingPunct="1">
              <a:lnSpc>
                <a:spcPct val="150000"/>
              </a:lnSpc>
            </a:pPr>
            <a:endParaRPr lang="zh-CN" altLang="en-US" sz="3600" b="1" dirty="0">
              <a:solidFill>
                <a:srgbClr val="006C56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63880" y="1309370"/>
            <a:ext cx="10514965" cy="1336040"/>
            <a:chOff x="994" y="2062"/>
            <a:chExt cx="16559" cy="2104"/>
          </a:xfrm>
        </p:grpSpPr>
        <p:sp>
          <p:nvSpPr>
            <p:cNvPr id="219" name=" 219"/>
            <p:cNvSpPr/>
            <p:nvPr/>
          </p:nvSpPr>
          <p:spPr>
            <a:xfrm>
              <a:off x="14719" y="2062"/>
              <a:ext cx="2834" cy="7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 219"/>
            <p:cNvSpPr/>
            <p:nvPr/>
          </p:nvSpPr>
          <p:spPr>
            <a:xfrm>
              <a:off x="994" y="3284"/>
              <a:ext cx="12189" cy="88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8403123" y="2704052"/>
            <a:ext cx="245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ADD YOUR TITTLE HERE</a:t>
            </a:r>
            <a:endParaRPr lang="zh-CN" altLang="en-US" sz="1400" b="1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935" y="396875"/>
            <a:ext cx="68440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 </a:t>
            </a:r>
            <a:r>
              <a:rPr lang="zh-CN" altLang="en-US" sz="4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河水</a:t>
            </a:r>
            <a:r>
              <a:rPr lang="zh-CN" altLang="en-US" sz="48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碧绿碧绿</a:t>
            </a:r>
            <a:r>
              <a:rPr lang="zh-CN" altLang="en-US" sz="4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的，微风吹过，泛起层层波纹。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402955" y="79375"/>
            <a:ext cx="2825750" cy="1663700"/>
            <a:chOff x="11639" y="486"/>
            <a:chExt cx="4450" cy="2620"/>
          </a:xfrm>
        </p:grpSpPr>
        <p:sp>
          <p:nvSpPr>
            <p:cNvPr id="3" name="云形标注 2"/>
            <p:cNvSpPr/>
            <p:nvPr/>
          </p:nvSpPr>
          <p:spPr>
            <a:xfrm>
              <a:off x="11639" y="486"/>
              <a:ext cx="4450" cy="2620"/>
            </a:xfrm>
            <a:prstGeom prst="cloudCallout">
              <a:avLst/>
            </a:prstGeom>
            <a:solidFill>
              <a:srgbClr val="61C5B5"/>
            </a:solidFill>
            <a:ln>
              <a:solidFill>
                <a:srgbClr val="00AD9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153" y="949"/>
              <a:ext cx="3734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latin typeface="楷体_GB2312" panose="02010609030101010101" charset="-122"/>
                  <a:ea typeface="楷体_GB2312" panose="02010609030101010101" charset="-122"/>
                </a:rPr>
                <a:t>边读句子，边想象画面。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1053" t="671" r="2793" b="8331"/>
          <a:stretch>
            <a:fillRect/>
          </a:stretch>
        </p:blipFill>
        <p:spPr>
          <a:xfrm>
            <a:off x="711835" y="3011805"/>
            <a:ext cx="4878070" cy="33769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rcRect l="1500" t="4800" r="311" b="7495"/>
          <a:stretch>
            <a:fillRect/>
          </a:stretch>
        </p:blipFill>
        <p:spPr>
          <a:xfrm>
            <a:off x="5589905" y="3011805"/>
            <a:ext cx="5513705" cy="3376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4"/>
          <a:stretch>
            <a:fillRect/>
          </a:stretch>
        </p:blipFill>
        <p:spPr>
          <a:xfrm flipH="1">
            <a:off x="8645866" y="308610"/>
            <a:ext cx="3509890" cy="6393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4"/>
          <a:stretch>
            <a:fillRect/>
          </a:stretch>
        </p:blipFill>
        <p:spPr>
          <a:xfrm flipH="1">
            <a:off x="8461716" y="182880"/>
            <a:ext cx="3509890" cy="6393766"/>
          </a:xfrm>
          <a:prstGeom prst="rect">
            <a:avLst/>
          </a:prstGeom>
        </p:spPr>
      </p:pic>
      <p:sp>
        <p:nvSpPr>
          <p:cNvPr id="15" name="矩形 23"/>
          <p:cNvSpPr>
            <a:spLocks noChangeArrowheads="1"/>
          </p:cNvSpPr>
          <p:nvPr/>
        </p:nvSpPr>
        <p:spPr bwMode="auto">
          <a:xfrm>
            <a:off x="794385" y="347345"/>
            <a:ext cx="9142730" cy="230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</a:rPr>
              <a:t>路的一边是田野，葱葱绿绿的，非常可爱，像一片柔软的绿毯。</a:t>
            </a: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" y="3053080"/>
            <a:ext cx="10473055" cy="3398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390" y="1765300"/>
            <a:ext cx="1285875" cy="7334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935" y="1765300"/>
            <a:ext cx="3009265" cy="7143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285" y="1765300"/>
            <a:ext cx="771525" cy="685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078" b="8982"/>
          <a:stretch>
            <a:fillRect/>
          </a:stretch>
        </p:blipFill>
        <p:spPr>
          <a:xfrm>
            <a:off x="5417820" y="-8255"/>
            <a:ext cx="6757035" cy="6844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775" y="235585"/>
            <a:ext cx="496887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 </a:t>
            </a:r>
            <a:r>
              <a:rPr lang="zh-CN" altLang="en-US" sz="44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葱葱绿绿的田野，像一片柔软的</a:t>
            </a:r>
            <a:r>
              <a:rPr lang="zh-CN" altLang="en-US" sz="4400" b="1" dirty="0">
                <a:solidFill>
                  <a:srgbClr val="006C56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绿毯</a:t>
            </a:r>
            <a:r>
              <a:rPr lang="zh-CN" altLang="en-US" sz="44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" y="2358390"/>
            <a:ext cx="5403850" cy="447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4660" y="477520"/>
            <a:ext cx="1163193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5400">
                <a:latin typeface="楷体_GB2312" panose="02010609030101010101" charset="-122"/>
                <a:ea typeface="楷体_GB2312" panose="02010609030101010101" charset="-122"/>
              </a:rPr>
              <a:t>春天的郊外，景色</a:t>
            </a:r>
            <a:r>
              <a:rPr lang="zh-CN" altLang="en-US" sz="54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异常</a:t>
            </a:r>
            <a:r>
              <a:rPr lang="zh-CN" altLang="en-US" sz="5400">
                <a:latin typeface="楷体_GB2312" panose="02010609030101010101" charset="-122"/>
                <a:ea typeface="楷体_GB2312" panose="02010609030101010101" charset="-122"/>
              </a:rPr>
              <a:t>美丽。我们一边看，一边走，路已经走了不少，却还</a:t>
            </a:r>
            <a:r>
              <a:rPr lang="zh-CN" altLang="en-US" sz="54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恋恋不舍</a:t>
            </a:r>
            <a:r>
              <a:rPr lang="zh-CN" altLang="en-US" sz="5400">
                <a:latin typeface="楷体_GB2312" panose="02010609030101010101" charset="-122"/>
                <a:ea typeface="楷体_GB2312" panose="02010609030101010101" charset="-122"/>
              </a:rPr>
              <a:t>，不想回去。</a:t>
            </a:r>
          </a:p>
        </p:txBody>
      </p:sp>
      <p:pic>
        <p:nvPicPr>
          <p:cNvPr id="157" name="图片 156"/>
          <p:cNvPicPr>
            <a:picLocks noChangeAspect="1"/>
          </p:cNvPicPr>
          <p:nvPr/>
        </p:nvPicPr>
        <p:blipFill>
          <a:blip r:embed="rId2"/>
          <a:srcRect l="643" b="4156"/>
          <a:stretch>
            <a:fillRect/>
          </a:stretch>
        </p:blipFill>
        <p:spPr>
          <a:xfrm>
            <a:off x="454025" y="3923665"/>
            <a:ext cx="3801110" cy="253365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3"/>
          <a:srcRect l="394" t="4056" r="-394" b="-4056"/>
          <a:stretch>
            <a:fillRect/>
          </a:stretch>
        </p:blipFill>
        <p:spPr>
          <a:xfrm>
            <a:off x="4321810" y="3914140"/>
            <a:ext cx="3918585" cy="2662555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4"/>
          <a:srcRect l="367" b="6597"/>
          <a:stretch>
            <a:fillRect/>
          </a:stretch>
        </p:blipFill>
        <p:spPr>
          <a:xfrm>
            <a:off x="8307070" y="3923665"/>
            <a:ext cx="3587115" cy="25336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5275" y="3216910"/>
            <a:ext cx="10626090" cy="706120"/>
            <a:chOff x="465" y="5066"/>
            <a:chExt cx="16734" cy="1112"/>
          </a:xfrm>
        </p:grpSpPr>
        <p:grpSp>
          <p:nvGrpSpPr>
            <p:cNvPr id="156" name="组合 155"/>
            <p:cNvGrpSpPr/>
            <p:nvPr/>
          </p:nvGrpSpPr>
          <p:grpSpPr>
            <a:xfrm>
              <a:off x="947" y="5066"/>
              <a:ext cx="16253" cy="1113"/>
              <a:chOff x="993" y="4822"/>
              <a:chExt cx="16253" cy="1113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3" y="4880"/>
                <a:ext cx="3621" cy="1040"/>
              </a:xfrm>
              <a:prstGeom prst="rect">
                <a:avLst/>
              </a:prstGeom>
            </p:spPr>
          </p:pic>
          <p:sp>
            <p:nvSpPr>
              <p:cNvPr id="155" name="文本框 154"/>
              <p:cNvSpPr txBox="1"/>
              <p:nvPr/>
            </p:nvSpPr>
            <p:spPr>
              <a:xfrm>
                <a:off x="4522" y="4822"/>
                <a:ext cx="12724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000">
                    <a:latin typeface="楷体_GB2312" panose="02010609030101010101" charset="-122"/>
                    <a:ea typeface="楷体_GB2312" panose="02010609030101010101" charset="-122"/>
                  </a:rPr>
                  <a:t>：形容舍不得离开。</a:t>
                </a:r>
                <a:endParaRPr lang="en-US" altLang="zh-CN" sz="4000">
                  <a:latin typeface="楷体_GB2312" panose="02010609030101010101" charset="-122"/>
                  <a:ea typeface="楷体_GB2312" panose="02010609030101010101" charset="-122"/>
                </a:endParaRPr>
              </a:p>
            </p:txBody>
          </p:sp>
        </p:grpSp>
        <p:sp>
          <p:nvSpPr>
            <p:cNvPr id="7" name=" 219"/>
            <p:cNvSpPr/>
            <p:nvPr/>
          </p:nvSpPr>
          <p:spPr>
            <a:xfrm>
              <a:off x="465" y="5066"/>
              <a:ext cx="12617" cy="109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267" y="163195"/>
            <a:ext cx="11676184" cy="6393766"/>
          </a:xfrm>
          <a:prstGeom prst="rect">
            <a:avLst/>
          </a:prstGeom>
          <a:noFill/>
          <a:ln w="28575">
            <a:solidFill>
              <a:srgbClr val="00A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38116" y="1085215"/>
            <a:ext cx="10915709" cy="6475773"/>
            <a:chOff x="901059" y="1133100"/>
            <a:chExt cx="4817870" cy="7910611"/>
          </a:xfrm>
        </p:grpSpPr>
        <p:sp>
          <p:nvSpPr>
            <p:cNvPr id="16" name="圆角矩形 2"/>
            <p:cNvSpPr/>
            <p:nvPr/>
          </p:nvSpPr>
          <p:spPr>
            <a:xfrm>
              <a:off x="901085" y="1133100"/>
              <a:ext cx="4817844" cy="2311919"/>
            </a:xfrm>
            <a:prstGeom prst="roundRect">
              <a:avLst>
                <a:gd name="adj" fmla="val 8507"/>
              </a:avLst>
            </a:prstGeom>
            <a:noFill/>
            <a:ln w="19050">
              <a:solidFill>
                <a:srgbClr val="00AD91"/>
              </a:solidFill>
              <a:prstDash val="lgDash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01059" y="4420557"/>
              <a:ext cx="4767982" cy="462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妹妹高兴地跨上</a:t>
              </a:r>
              <a:r>
                <a:rPr lang="en-US" altLang="zh-CN" sz="4000" dirty="0">
                  <a:latin typeface="楷体_GB2312" panose="02010609030101010101" charset="-122"/>
                  <a:ea typeface="楷体_GB2312" panose="02010609030101010101" charset="-122"/>
                </a:rPr>
                <a:t>“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马</a:t>
              </a:r>
              <a:r>
                <a:rPr lang="en-US" altLang="zh-CN" sz="4000" dirty="0">
                  <a:latin typeface="楷体_GB2312" panose="02010609030101010101" charset="-122"/>
                  <a:ea typeface="楷体_GB2312" panose="02010609030101010101" charset="-122"/>
                </a:rPr>
                <a:t>”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，蹦蹦跳跳地奔向前去</a:t>
              </a:r>
              <a:r>
                <a:rPr lang="zh-CN" altLang="en-US" sz="4000" b="1" dirty="0"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等我们回到家时，她已经在门口迎接我们，</a:t>
              </a:r>
              <a:r>
                <a:rPr lang="zh-CN" altLang="en-US" sz="4000" b="1" dirty="0">
                  <a:solidFill>
                    <a:srgbClr val="00AD91"/>
                  </a:solidFill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笑着说</a:t>
              </a:r>
              <a:r>
                <a:rPr lang="zh-CN" altLang="en-US" sz="4000" b="1" dirty="0"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：</a:t>
              </a:r>
              <a:r>
                <a:rPr lang="en-US" altLang="zh-CN" sz="4000" b="1" dirty="0"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“</a:t>
              </a:r>
              <a:r>
                <a:rPr lang="zh-CN" altLang="en-US" sz="4000" b="1" dirty="0"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我早回来啦！</a:t>
              </a:r>
              <a:r>
                <a:rPr lang="en-US" altLang="zh-CN" sz="4000" b="1" dirty="0">
                  <a:latin typeface="楷体_GB2312" panose="02010609030101010101" charset="-122"/>
                  <a:ea typeface="楷体_GB2312" panose="02010609030101010101" charset="-122"/>
                  <a:sym typeface="+mn-ea"/>
                </a:rPr>
                <a:t>”</a:t>
              </a:r>
              <a:endParaRPr lang="en-US" altLang="zh-CN" sz="4000" b="1" dirty="0">
                <a:latin typeface="楷体_GB2312" panose="02010609030101010101" charset="-122"/>
                <a:ea typeface="楷体_GB2312" panose="02010609030101010101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。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676275" y="1031240"/>
            <a:ext cx="104114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0" dirty="0">
                <a:latin typeface="楷体_GB2312" panose="02010609030101010101" charset="-122"/>
                <a:ea typeface="楷体_GB2312" panose="02010609030101010101" charset="-122"/>
              </a:rPr>
              <a:t>当我们往回走的时候，妹妹求妈妈抱她：</a:t>
            </a:r>
            <a:r>
              <a:rPr lang="en-US" altLang="zh-CN" sz="4000" dirty="0"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4000" dirty="0">
                <a:latin typeface="楷体_GB2312" panose="02010609030101010101" charset="-122"/>
                <a:ea typeface="楷体_GB2312" panose="02010609030101010101" charset="-122"/>
              </a:rPr>
              <a:t>我很累，走不动了，抱抱我。</a:t>
            </a:r>
            <a:r>
              <a:rPr lang="en-US" altLang="zh-CN" sz="4000" dirty="0">
                <a:latin typeface="楷体_GB2312" panose="02010609030101010101" charset="-122"/>
                <a:ea typeface="楷体_GB2312" panose="02010609030101010101" charset="-122"/>
              </a:rPr>
              <a:t>”</a:t>
            </a:r>
          </a:p>
        </p:txBody>
      </p:sp>
      <p:sp>
        <p:nvSpPr>
          <p:cNvPr id="28" name="矩形 27"/>
          <p:cNvSpPr/>
          <p:nvPr/>
        </p:nvSpPr>
        <p:spPr>
          <a:xfrm>
            <a:off x="-5715" y="163195"/>
            <a:ext cx="362458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2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latin typeface="楷体_GB2312" panose="02010609030101010101" charset="-122"/>
                <a:ea typeface="楷体_GB2312" panose="02010609030101010101" charset="-122"/>
              </a:rPr>
              <a:t>比一比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20695" y="24765"/>
            <a:ext cx="8980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思考：读读句子，想一想为什么妹妹会有这样的变化呢？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57250" y="3131185"/>
            <a:ext cx="43148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妹妹转过头</a:t>
            </a:r>
            <a:r>
              <a:rPr lang="zh-CN" altLang="en-US" sz="3600" b="1" dirty="0">
                <a:solidFill>
                  <a:srgbClr val="00AD9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求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爸爸。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b="1" dirty="0"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  <a:p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爸爸不做声，他松开我的手，从路旁一株柳树下，拾起一根又长又细的枝条，把它递给了妹妹，说：</a:t>
            </a:r>
            <a:r>
              <a:rPr lang="en-US" altLang="zh-CN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“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这是一匹出色的马，你走不动了，就骑着它回家吧。</a:t>
            </a:r>
            <a:r>
              <a:rPr lang="en-US" altLang="zh-CN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”</a:t>
            </a:r>
            <a:endParaRPr lang="en-US" altLang="zh-CN" b="1" dirty="0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95422" y="182880"/>
            <a:ext cx="11676184" cy="6393766"/>
          </a:xfrm>
          <a:prstGeom prst="rect">
            <a:avLst/>
          </a:prstGeom>
          <a:noFill/>
          <a:ln w="28575">
            <a:solidFill>
              <a:srgbClr val="00A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468630"/>
            <a:ext cx="5000625" cy="3724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20" y="880110"/>
            <a:ext cx="6081395" cy="52901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2695" y="4263390"/>
            <a:ext cx="2682875" cy="212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3" y="41275"/>
            <a:ext cx="5505450" cy="615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3" descr="匹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1062038"/>
            <a:ext cx="4762500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4" descr="KT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888" y="4205288"/>
            <a:ext cx="2746375" cy="671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61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75" y="19050"/>
            <a:ext cx="5172075" cy="602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3" descr="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960438"/>
            <a:ext cx="4762500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 descr="KT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550" y="4368800"/>
            <a:ext cx="3997325" cy="47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921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463" y="84138"/>
            <a:ext cx="4979987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3" descr="像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013" y="954088"/>
            <a:ext cx="4760912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4" descr="KT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013" y="4370388"/>
            <a:ext cx="4954587" cy="501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024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25" y="7938"/>
            <a:ext cx="5076825" cy="613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 descr="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944563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4" descr="KT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175" y="4441825"/>
            <a:ext cx="4691063" cy="415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666875"/>
            <a:ext cx="1724025" cy="16363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7429" y="1763134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70" y="4409440"/>
            <a:ext cx="1724025" cy="1636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3229" y="450569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景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115" y="4410710"/>
            <a:ext cx="1724025" cy="16363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20374" y="450696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15" y="1669415"/>
            <a:ext cx="1724025" cy="16363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85574" y="1765674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波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40" y="4410710"/>
            <a:ext cx="1724025" cy="16363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07999" y="450696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舍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740" y="1668145"/>
            <a:ext cx="1724025" cy="16363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015999" y="1764404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纹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625" y="1666875"/>
            <a:ext cx="1724025" cy="16363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270884" y="1763134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像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925" y="4410710"/>
            <a:ext cx="1724025" cy="163639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004184" y="450696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85" y="1670685"/>
            <a:ext cx="1724025" cy="1636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65944" y="1766944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自读要求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标出自然段序号，自由朗读课文，借助拼音，读准字音</a:t>
            </a:r>
          </a:p>
          <a:p>
            <a:r>
              <a:rPr lang="en-US" altLang="zh-CN"/>
              <a:t>2.</a:t>
            </a:r>
            <a:r>
              <a:rPr lang="zh-CN" altLang="en-US"/>
              <a:t>同桌合作：读新词，互相解答不理解的词义，分段轮流读课文。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请求(qiú)     郊(jiāo)外    泛(fàn)起    波(bō)纹(wén)  </a:t>
            </a: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柔软(ruǎn)  一株(zhū)     拾(shí)起    骑(qí)着    </a:t>
            </a: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 跨(kuà)上    异(yì)常      恋(liàn)恋不舍(shě)   </a:t>
            </a: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葱(cōng)葱绿绿       绿毯(tǎn)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6600"/>
              <a:t>  郊外 </a:t>
            </a:r>
            <a:r>
              <a:rPr lang="zh-CN" altLang="en-US" sz="6600">
                <a:sym typeface="+mn-ea"/>
              </a:rPr>
              <a:t>请求</a:t>
            </a:r>
            <a:r>
              <a:rPr lang="zh-CN" altLang="en-US" sz="6600"/>
              <a:t>  </a:t>
            </a:r>
            <a:r>
              <a:rPr lang="zh-CN" altLang="en-US" sz="6600">
                <a:sym typeface="+mn-ea"/>
              </a:rPr>
              <a:t>柔软</a:t>
            </a:r>
            <a:r>
              <a:rPr lang="zh-CN" altLang="en-US" sz="6600"/>
              <a:t> 波纹 </a:t>
            </a:r>
            <a:r>
              <a:rPr lang="zh-CN" altLang="en-US" sz="6600">
                <a:sym typeface="+mn-ea"/>
              </a:rPr>
              <a:t>骑着</a:t>
            </a:r>
            <a:r>
              <a:rPr lang="zh-CN" altLang="en-US" sz="6600"/>
              <a:t>  一株   拾起  </a:t>
            </a:r>
            <a:r>
              <a:rPr lang="zh-CN" altLang="en-US" sz="6600">
                <a:sym typeface="+mn-ea"/>
              </a:rPr>
              <a:t>异常 泛起</a:t>
            </a:r>
            <a:r>
              <a:rPr lang="zh-CN" altLang="en-US" sz="6600"/>
              <a:t>  跨上     </a:t>
            </a: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6600">
                <a:sym typeface="+mn-ea"/>
              </a:rPr>
              <a:t>葱葱绿绿    </a:t>
            </a:r>
            <a:r>
              <a:rPr lang="zh-CN" altLang="en-US" sz="6600"/>
              <a:t>恋恋不舍    绿毯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717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46038"/>
            <a:ext cx="5151438" cy="614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3" descr="波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936625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4" descr="KT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863" y="4383088"/>
            <a:ext cx="4287837" cy="520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819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-33337"/>
            <a:ext cx="5256213" cy="599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3" descr="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0" y="755650"/>
            <a:ext cx="4760913" cy="333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4" descr="KT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4270375"/>
            <a:ext cx="4351338" cy="62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126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26988"/>
            <a:ext cx="5305425" cy="612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3" descr="恋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884238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4" descr="KT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5" y="4313238"/>
            <a:ext cx="4513263" cy="474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229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13" y="47625"/>
            <a:ext cx="5227637" cy="6056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3" descr="舍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63" y="1063625"/>
            <a:ext cx="4760912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4" descr="KT舍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88" y="4398963"/>
            <a:ext cx="4373562" cy="55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654</Words>
  <Application>Microsoft Office PowerPoint</Application>
  <PresentationFormat>宽屏</PresentationFormat>
  <Paragraphs>54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汉仪良品线简</vt:lpstr>
      <vt:lpstr>楷体_GB2312</vt:lpstr>
      <vt:lpstr>宋体</vt:lpstr>
      <vt:lpstr>Arial</vt:lpstr>
      <vt:lpstr>Office 主题​​</vt:lpstr>
      <vt:lpstr>默认设计模板</vt:lpstr>
      <vt:lpstr>PowerPoint 演示文稿</vt:lpstr>
      <vt:lpstr>PowerPoint 演示文稿</vt:lpstr>
      <vt:lpstr>自读要求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tw</cp:lastModifiedBy>
  <cp:revision>7</cp:revision>
  <dcterms:created xsi:type="dcterms:W3CDTF">2018-01-03T08:47:00Z</dcterms:created>
  <dcterms:modified xsi:type="dcterms:W3CDTF">2019-03-04T07:23:50Z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