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8" r:id="rId2"/>
    <p:sldId id="284" r:id="rId3"/>
    <p:sldId id="340" r:id="rId4"/>
    <p:sldId id="342" r:id="rId5"/>
    <p:sldId id="288" r:id="rId6"/>
    <p:sldId id="343" r:id="rId7"/>
    <p:sldId id="344" r:id="rId8"/>
    <p:sldId id="287" r:id="rId9"/>
    <p:sldId id="315" r:id="rId10"/>
    <p:sldId id="327" r:id="rId11"/>
    <p:sldId id="316" r:id="rId12"/>
    <p:sldId id="345" r:id="rId13"/>
    <p:sldId id="346" r:id="rId14"/>
    <p:sldId id="317" r:id="rId15"/>
    <p:sldId id="347" r:id="rId16"/>
    <p:sldId id="348" r:id="rId17"/>
    <p:sldId id="349" r:id="rId18"/>
    <p:sldId id="350" r:id="rId19"/>
    <p:sldId id="351" r:id="rId20"/>
    <p:sldId id="278" r:id="rId21"/>
    <p:sldId id="328" r:id="rId22"/>
    <p:sldId id="352" r:id="rId23"/>
    <p:sldId id="353" r:id="rId24"/>
    <p:sldId id="354" r:id="rId25"/>
    <p:sldId id="355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AEA"/>
    <a:srgbClr val="0033CC"/>
    <a:srgbClr val="4C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33EAD20-D3D9-4F83-8A6D-3D0B977E8CAA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5D87450E-4EE6-4FEA-B30B-2CF74EF0B2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 cstate="print"/>
          <a:srcRect l="17879" t="35011" b="43146"/>
          <a:stretch>
            <a:fillRect/>
          </a:stretch>
        </p:blipFill>
        <p:spPr bwMode="auto">
          <a:xfrm>
            <a:off x="0" y="0"/>
            <a:ext cx="58372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5054600"/>
            <a:ext cx="4368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73325" y="2049463"/>
            <a:ext cx="7245350" cy="2760662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latin typeface="+mn-lt"/>
              <a:ea typeface="华文细黑" panose="02010600040101010101" pitchFamily="2" charset="-122"/>
            </a:endParaRPr>
          </a:p>
        </p:txBody>
      </p:sp>
      <p:sp>
        <p:nvSpPr>
          <p:cNvPr id="9" name="矩形: 圆角 14"/>
          <p:cNvSpPr/>
          <p:nvPr/>
        </p:nvSpPr>
        <p:spPr>
          <a:xfrm>
            <a:off x="5000625" y="4048125"/>
            <a:ext cx="2190750" cy="48577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dirty="0">
              <a:solidFill>
                <a:srgbClr val="3D7351"/>
              </a:solidFill>
              <a:latin typeface="黑体" panose="02010609060101010101" pitchFamily="49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472862" y="2048669"/>
            <a:ext cx="7246275" cy="1258093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2472862" y="3398838"/>
            <a:ext cx="7246275" cy="63681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BBEA-6E38-4A58-9D3C-0E3CE5AE6BEF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7E61-55E4-47BB-BF69-98846C9065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887B-0CD3-4665-8260-66425AC32F94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754C-6BD7-4498-A35E-C2F2E78EDA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5054600"/>
            <a:ext cx="4368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/>
        </p:nvPicPr>
        <p:blipFill>
          <a:blip r:embed="rId3" cstate="print"/>
          <a:srcRect l="17879" t="35011" b="43146"/>
          <a:stretch>
            <a:fillRect/>
          </a:stretch>
        </p:blipFill>
        <p:spPr bwMode="auto">
          <a:xfrm>
            <a:off x="0" y="0"/>
            <a:ext cx="58372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09C4-9DE4-47DD-8C66-D0D8D9BAF67E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B421-4DC3-49BA-824A-4381A3C1F7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B173-F8AC-4E55-98F1-B18B2E9F833B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D2C6-9977-41CF-BF56-99F135EEA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65A8-2E96-4FC6-9227-16199F0DE341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0EBD-EC61-446D-824C-C8CB59B646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3713-85D0-4742-BF2F-D98CF593B6F3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8A96-9E9D-4C01-BD15-DBBCAB90B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EA05-F221-44AC-89BF-CD2B65C1733F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4159-33F7-49B7-B51C-35618D66E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6D1A-A42D-48B9-84C8-6750DD1601A9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F603-526A-496E-B563-DFF396A0F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5375-DC8C-42CE-8EA2-8B447814AFB7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F751-CC54-411B-800F-432CC90692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E43C63A-2415-4C1E-B7D4-1D0B0B3DE6E9}" type="datetimeFigureOut">
              <a:rPr lang="zh-CN" altLang="en-US"/>
              <a:pPr>
                <a:defRPr/>
              </a:pPr>
              <a:t>2019/4/17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3D74C7C-45FB-4B87-AFF8-8D6266B936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297988" y="5327650"/>
            <a:ext cx="26670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000000"/>
                </a:solidFill>
              </a:rPr>
              <a:t>坐井观天</a:t>
            </a:r>
          </a:p>
        </p:txBody>
      </p:sp>
      <p:pic>
        <p:nvPicPr>
          <p:cNvPr id="12290" name="Picture 3" descr="W0200803253106058072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0878"/>
            <a:ext cx="8883650" cy="5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182516" y="181354"/>
            <a:ext cx="40687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dirty="0">
                <a:ea typeface="黑体" pitchFamily="2" charset="-122"/>
              </a:rPr>
              <a:t>看图猜故事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41563" y="1771650"/>
            <a:ext cx="784383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latin typeface="宋体" charset="-122"/>
              </a:rPr>
              <a:t>街坊   窟窿   结结实实</a:t>
            </a:r>
          </a:p>
          <a:p>
            <a:endParaRPr lang="zh-CN" altLang="en-US" sz="5400">
              <a:latin typeface="宋体" charset="-122"/>
            </a:endParaRPr>
          </a:p>
          <a:p>
            <a:r>
              <a:rPr lang="zh-CN" altLang="en-US" sz="4800">
                <a:latin typeface="宋体" charset="-122"/>
              </a:rPr>
              <a:t>羊圈   从此</a:t>
            </a:r>
          </a:p>
          <a:p>
            <a:endParaRPr lang="zh-CN" altLang="en-US" sz="5400">
              <a:latin typeface="宋体" charset="-122"/>
            </a:endParaRPr>
          </a:p>
          <a:p>
            <a:r>
              <a:rPr lang="zh-CN" altLang="en-US" sz="4800">
                <a:latin typeface="宋体" charset="-122"/>
              </a:rPr>
              <a:t>钻进   叼走   后悔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93925" y="1812925"/>
            <a:ext cx="8534400" cy="3232150"/>
          </a:xfrm>
          <a:prstGeom prst="rect">
            <a:avLst/>
          </a:prstGeom>
          <a:solidFill>
            <a:schemeClr val="bg2"/>
          </a:solidFill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5400">
                <a:solidFill>
                  <a:schemeClr val="tx1"/>
                </a:solidFill>
                <a:latin typeface="宋体" charset="-122"/>
                <a:ea typeface="宋体" charset="-122"/>
              </a:rPr>
              <a:t>    同桌互读第</a:t>
            </a:r>
            <a:r>
              <a:rPr lang="en-US" altLang="zh-CN" sz="5400">
                <a:solidFill>
                  <a:schemeClr val="tx1"/>
                </a:solidFill>
                <a:latin typeface="宋体" charset="-122"/>
                <a:ea typeface="宋体" charset="-122"/>
              </a:rPr>
              <a:t>1</a:t>
            </a:r>
            <a:r>
              <a:rPr lang="zh-CN" altLang="en-US" sz="5400">
                <a:solidFill>
                  <a:schemeClr val="tx1"/>
                </a:solidFill>
                <a:latin typeface="宋体" charset="-122"/>
                <a:ea typeface="宋体" charset="-122"/>
              </a:rPr>
              <a:t>自然段，注意读准字音。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矩形 7"/>
          <p:cNvSpPr>
            <a:spLocks noGrp="1" noChangeArrowheads="1"/>
          </p:cNvSpPr>
          <p:nvPr>
            <p:ph type="body" idx="4294967295"/>
          </p:nvPr>
        </p:nvSpPr>
        <p:spPr>
          <a:xfrm>
            <a:off x="1220788" y="1158875"/>
            <a:ext cx="10515600" cy="4351338"/>
          </a:xfrm>
          <a:solidFill>
            <a:schemeClr val="bg2"/>
          </a:solidFill>
          <a:ln w="73025" algn="ctr">
            <a:solidFill>
              <a:srgbClr val="2A5339"/>
            </a:solidFill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mtClean="0"/>
              <a:t>                   </a:t>
            </a:r>
            <a:r>
              <a:rPr lang="zh-CN" altLang="en-US" sz="5400" b="1" smtClean="0">
                <a:ea typeface="宋体" charset="-122"/>
              </a:rPr>
              <a:t>从前有个人，养了几只羊。一天早上，他去放羊，发现羊少了一只。原来羊圈破了个窟窿，夜里狼从窟窿钻进去，把羊叼走了。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632450" y="2859088"/>
            <a:ext cx="1639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</a:rPr>
              <a:t>羊圈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羊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434975"/>
            <a:ext cx="5151437" cy="3544888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93713" y="2076450"/>
            <a:ext cx="1566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</a:rPr>
              <a:t>羊圈</a:t>
            </a:r>
          </a:p>
        </p:txBody>
      </p:sp>
      <p:pic>
        <p:nvPicPr>
          <p:cNvPr id="37895" name="Picture 7" descr="猪圈"/>
          <p:cNvPicPr>
            <a:picLocks noChangeAspect="1" noChangeArrowheads="1"/>
          </p:cNvPicPr>
          <p:nvPr/>
        </p:nvPicPr>
        <p:blipFill>
          <a:blip r:embed="rId3" cstate="print"/>
          <a:srcRect l="27560" r="2499" b="9215"/>
          <a:stretch>
            <a:fillRect/>
          </a:stretch>
        </p:blipFill>
        <p:spPr bwMode="auto">
          <a:xfrm>
            <a:off x="195263" y="3517900"/>
            <a:ext cx="3686175" cy="3159125"/>
          </a:xfrm>
          <a:prstGeom prst="rect">
            <a:avLst/>
          </a:prstGeom>
          <a:noFill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014413" y="3859213"/>
            <a:ext cx="2090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</a:rPr>
              <a:t>猪圈</a:t>
            </a:r>
          </a:p>
        </p:txBody>
      </p:sp>
      <p:pic>
        <p:nvPicPr>
          <p:cNvPr id="37897" name="Picture 9" descr="鸡圈"/>
          <p:cNvPicPr>
            <a:picLocks noChangeAspect="1" noChangeArrowheads="1"/>
          </p:cNvPicPr>
          <p:nvPr/>
        </p:nvPicPr>
        <p:blipFill>
          <a:blip r:embed="rId4" cstate="print"/>
          <a:srcRect l="15175" r="18750" b="15244"/>
          <a:stretch>
            <a:fillRect/>
          </a:stretch>
        </p:blipFill>
        <p:spPr bwMode="auto">
          <a:xfrm>
            <a:off x="3976688" y="3649663"/>
            <a:ext cx="4210050" cy="3208337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126163" y="4124325"/>
            <a:ext cx="2424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鸡圈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9683750" y="5370513"/>
            <a:ext cx="172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牛圈</a:t>
            </a:r>
          </a:p>
        </p:txBody>
      </p:sp>
      <p:pic>
        <p:nvPicPr>
          <p:cNvPr id="37900" name="Picture 12" descr="牛圈"/>
          <p:cNvPicPr>
            <a:picLocks noChangeAspect="1" noChangeArrowheads="1"/>
          </p:cNvPicPr>
          <p:nvPr/>
        </p:nvPicPr>
        <p:blipFill>
          <a:blip r:embed="rId5" cstate="print"/>
          <a:srcRect l="926" t="13992" r="-185" b="17490"/>
          <a:stretch>
            <a:fillRect/>
          </a:stretch>
        </p:blipFill>
        <p:spPr bwMode="auto">
          <a:xfrm>
            <a:off x="7626350" y="1611313"/>
            <a:ext cx="4565650" cy="3700462"/>
          </a:xfrm>
          <a:prstGeom prst="rect">
            <a:avLst/>
          </a:prstGeom>
          <a:noFill/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967538" y="246063"/>
            <a:ext cx="4919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</a:rPr>
              <a:t>      “圈”就是养家畜的棚栏。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898" grpId="0"/>
      <p:bldP spid="37899" grpId="0"/>
      <p:bldP spid="379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99"/>
          <p:cNvSpPr txBox="1">
            <a:spLocks noChangeArrowheads="1"/>
          </p:cNvSpPr>
          <p:nvPr/>
        </p:nvSpPr>
        <p:spPr bwMode="auto">
          <a:xfrm>
            <a:off x="1249363" y="1281113"/>
            <a:ext cx="57626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dirty="0">
                <a:latin typeface="宋体" charset="-122"/>
              </a:rPr>
              <a:t>    原来羊圈破了个窟窿，夜里狼从窟窿钻进去，把羊叼走了。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b="17490"/>
          <a:stretch>
            <a:fillRect/>
          </a:stretch>
        </p:blipFill>
        <p:spPr>
          <a:xfrm>
            <a:off x="7497445" y="1432560"/>
            <a:ext cx="4005580" cy="308038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92225" y="2655888"/>
            <a:ext cx="4252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</a:rPr>
              <a:t>钻                  叼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0450" y="3860800"/>
            <a:ext cx="6269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      街坊劝他说</a:t>
            </a:r>
            <a:r>
              <a:rPr lang="en-US" altLang="zh-CN" sz="4000" dirty="0"/>
              <a:t>:“</a:t>
            </a:r>
            <a:r>
              <a:rPr lang="zh-CN" altLang="en-US" sz="4000" dirty="0"/>
              <a:t>赶紧把羊圈修一修，堵上那个窟窿吧！”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00238" y="3803650"/>
            <a:ext cx="130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</a:rPr>
              <a:t>街坊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flipH="1">
            <a:off x="481013" y="3322638"/>
            <a:ext cx="1581150" cy="784225"/>
          </a:xfrm>
          <a:prstGeom prst="wedgeEllipseCallout">
            <a:avLst>
              <a:gd name="adj1" fmla="val -38556"/>
              <a:gd name="adj2" fmla="val 698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邻居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46400" y="3816350"/>
            <a:ext cx="1277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</a:rPr>
              <a:t>劝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192463" y="3309938"/>
            <a:ext cx="1422400" cy="579437"/>
          </a:xfrm>
          <a:prstGeom prst="wedgeEllipseCallout">
            <a:avLst>
              <a:gd name="adj1" fmla="val -44532"/>
              <a:gd name="adj2" fmla="val 6397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劝告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80" grpId="0"/>
      <p:bldP spid="24581" grpId="0"/>
      <p:bldP spid="24582" grpId="0"/>
      <p:bldP spid="24583" grpId="0" animBg="1"/>
      <p:bldP spid="24584" grpId="0"/>
      <p:bldP spid="245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劝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563" y="2238375"/>
            <a:ext cx="3773487" cy="3773488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662488" y="852488"/>
            <a:ext cx="27574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 err="1">
                <a:solidFill>
                  <a:srgbClr val="FF0000"/>
                </a:solidFill>
              </a:rPr>
              <a:t>quàn</a:t>
            </a:r>
            <a:endParaRPr lang="en-US" altLang="zh-CN" sz="7200" dirty="0">
              <a:solidFill>
                <a:srgbClr val="FF00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558213" y="2654300"/>
            <a:ext cx="31924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/>
              <a:t>劝说</a:t>
            </a:r>
          </a:p>
          <a:p>
            <a:pPr>
              <a:spcBef>
                <a:spcPct val="50000"/>
              </a:spcBef>
            </a:pPr>
            <a:r>
              <a:rPr lang="zh-CN" altLang="en-US" sz="4800" dirty="0"/>
              <a:t>劝解</a:t>
            </a:r>
          </a:p>
          <a:p>
            <a:pPr>
              <a:spcBef>
                <a:spcPct val="50000"/>
              </a:spcBef>
            </a:pPr>
            <a:r>
              <a:rPr lang="zh-CN" altLang="en-US" sz="4800" dirty="0"/>
              <a:t>劝告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告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438" y="2119313"/>
            <a:ext cx="4229100" cy="4229100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37138" y="781050"/>
            <a:ext cx="2082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FF0000"/>
                </a:solidFill>
              </a:rPr>
              <a:t>gào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890000" y="2909888"/>
            <a:ext cx="16652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告诉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公告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告知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22550" y="1993900"/>
            <a:ext cx="77517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        他很后悔没有听街坊的劝告，心想，现在修还不晚。他赶紧堵上那个窟窿，把羊圈修得结结实实的。从此，他的羊再也没丢过。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767263" y="1949450"/>
            <a:ext cx="172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</a:rPr>
              <a:t>后悔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676775" y="5216525"/>
            <a:ext cx="4811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107976" y="4531057"/>
            <a:ext cx="5742462" cy="695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17888" y="1589088"/>
            <a:ext cx="5410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dirty="0">
                <a:solidFill>
                  <a:srgbClr val="FF0000"/>
                </a:solidFill>
              </a:rPr>
              <a:t>亡</a:t>
            </a:r>
            <a:r>
              <a:rPr lang="zh-CN" altLang="en-US" sz="9600" dirty="0"/>
              <a:t>羊补</a:t>
            </a:r>
            <a:r>
              <a:rPr lang="zh-CN" altLang="en-US" sz="9600" dirty="0">
                <a:solidFill>
                  <a:srgbClr val="FF0000"/>
                </a:solidFill>
              </a:rPr>
              <a:t>牢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52788" y="3403600"/>
            <a:ext cx="2038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dirty="0">
                <a:solidFill>
                  <a:srgbClr val="FF0000"/>
                </a:solidFill>
              </a:rPr>
              <a:t>丢失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940550" y="3432175"/>
            <a:ext cx="3178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solidFill>
                  <a:srgbClr val="FF0000"/>
                </a:solidFill>
              </a:rPr>
              <a:t>羊圈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863850" y="1333500"/>
            <a:ext cx="6821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为什么牧羊人会丢两次羊？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32025" y="2370138"/>
            <a:ext cx="8561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没有及时补救，造成了第二次丢羊，损失更大。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803525" y="3162300"/>
            <a:ext cx="6296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为什么他后来再没丢羊了？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503488" y="3867150"/>
            <a:ext cx="7208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及时补救，避免了第三次丢羊。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728913" y="4706938"/>
            <a:ext cx="7988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/>
              <a:t>如果要避免第二次丢羊，他应该怎么办？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  <p:bldP spid="440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b="19279"/>
          <a:stretch>
            <a:fillRect/>
          </a:stretch>
        </p:blipFill>
        <p:spPr bwMode="auto">
          <a:xfrm>
            <a:off x="685800" y="1127125"/>
            <a:ext cx="9310688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 18"/>
          <p:cNvSpPr/>
          <p:nvPr/>
        </p:nvSpPr>
        <p:spPr>
          <a:xfrm>
            <a:off x="9021763" y="5499100"/>
            <a:ext cx="26670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/>
              <a:t>刻舟求剑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353050" y="881063"/>
            <a:ext cx="3322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ea typeface="黑体" pitchFamily="2" charset="-122"/>
              </a:rPr>
              <a:t>亡羊补牢</a:t>
            </a:r>
          </a:p>
        </p:txBody>
      </p:sp>
      <p:grpSp>
        <p:nvGrpSpPr>
          <p:cNvPr id="28674" name="组合 10"/>
          <p:cNvGrpSpPr>
            <a:grpSpLocks/>
          </p:cNvGrpSpPr>
          <p:nvPr/>
        </p:nvGrpSpPr>
        <p:grpSpPr bwMode="auto">
          <a:xfrm>
            <a:off x="601663" y="2921000"/>
            <a:ext cx="4313237" cy="3527425"/>
            <a:chOff x="8281" y="2232"/>
            <a:chExt cx="8422" cy="7475"/>
          </a:xfrm>
        </p:grpSpPr>
        <p:grpSp>
          <p:nvGrpSpPr>
            <p:cNvPr id="28679" name="组合 8"/>
            <p:cNvGrpSpPr>
              <a:grpSpLocks/>
            </p:cNvGrpSpPr>
            <p:nvPr/>
          </p:nvGrpSpPr>
          <p:grpSpPr bwMode="auto">
            <a:xfrm>
              <a:off x="8281" y="2717"/>
              <a:ext cx="8423" cy="6991"/>
              <a:chOff x="1008" y="4996"/>
              <a:chExt cx="6672" cy="5168"/>
            </a:xfrm>
          </p:grpSpPr>
          <p:pic>
            <p:nvPicPr>
              <p:cNvPr id="28681" name="图片 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967"/>
              <a:stretch>
                <a:fillRect/>
              </a:stretch>
            </p:blipFill>
            <p:spPr bwMode="auto">
              <a:xfrm>
                <a:off x="1008" y="4996"/>
                <a:ext cx="6672" cy="5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3048" y="5088"/>
                <a:ext cx="886" cy="408"/>
              </a:xfrm>
              <a:prstGeom prst="rect">
                <a:avLst/>
              </a:prstGeom>
              <a:solidFill>
                <a:srgbClr val="4C4D4F"/>
              </a:solidFill>
              <a:ln>
                <a:solidFill>
                  <a:srgbClr val="4C4D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1471" y="2232"/>
              <a:ext cx="936" cy="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02"/>
          <a:stretch>
            <a:fillRect/>
          </a:stretch>
        </p:blipFill>
        <p:spPr bwMode="auto">
          <a:xfrm>
            <a:off x="639763" y="820738"/>
            <a:ext cx="42370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横卷形 11"/>
          <p:cNvSpPr/>
          <p:nvPr/>
        </p:nvSpPr>
        <p:spPr>
          <a:xfrm>
            <a:off x="4557713" y="1858963"/>
            <a:ext cx="6477000" cy="2911475"/>
          </a:xfrm>
          <a:prstGeom prst="horizontalScroll">
            <a:avLst/>
          </a:prstGeom>
          <a:solidFill>
            <a:schemeClr val="bg2"/>
          </a:solidFill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4000" b="0" dirty="0">
                <a:solidFill>
                  <a:srgbClr val="000000"/>
                </a:solidFill>
              </a:rPr>
              <a:t>      </a:t>
            </a:r>
            <a:r>
              <a:rPr lang="zh-CN" altLang="en-US" sz="4000" b="0" dirty="0" smtClean="0">
                <a:solidFill>
                  <a:srgbClr val="000000"/>
                </a:solidFill>
              </a:rPr>
              <a:t>一个人做错了事，只要肯接受意见，认真改正，就不算晚。</a:t>
            </a:r>
            <a:endParaRPr lang="zh-CN" altLang="en-US" sz="4000" b="0" dirty="0">
              <a:solidFill>
                <a:srgbClr val="000000"/>
              </a:solidFill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7793038" y="209550"/>
            <a:ext cx="3028950" cy="1049338"/>
          </a:xfrm>
          <a:prstGeom prst="wedgeEllipseCallout">
            <a:avLst>
              <a:gd name="adj1" fmla="val -44236"/>
              <a:gd name="adj2" fmla="val 6376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寓言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6132513" y="4811713"/>
            <a:ext cx="2413000" cy="1079500"/>
          </a:xfrm>
          <a:prstGeom prst="wedgeEllipseCallout">
            <a:avLst>
              <a:gd name="adj1" fmla="val 52500"/>
              <a:gd name="adj2" fmla="val -10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寓意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02 0.000000 L -0.320000 0.3884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ldLvl="0" animBg="1"/>
      <p:bldP spid="28685" grpId="0" animBg="1"/>
      <p:bldP spid="286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9463" y="434975"/>
            <a:ext cx="33162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304925" y="2473325"/>
            <a:ext cx="8004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         联系生活中的事例，说说事例中的</a:t>
            </a:r>
            <a:r>
              <a:rPr lang="zh-CN" altLang="en-US" sz="4000">
                <a:latin typeface="宋体"/>
              </a:rPr>
              <a:t>“</a:t>
            </a:r>
            <a:r>
              <a:rPr lang="zh-CN" altLang="en-US" sz="4000"/>
              <a:t>牧羊人</a:t>
            </a:r>
            <a:r>
              <a:rPr lang="zh-CN" altLang="en-US" sz="4000">
                <a:latin typeface="宋体"/>
              </a:rPr>
              <a:t>”“</a:t>
            </a:r>
            <a:r>
              <a:rPr lang="zh-CN" altLang="en-US" sz="4000"/>
              <a:t>羊圈</a:t>
            </a:r>
            <a:r>
              <a:rPr lang="zh-CN" altLang="en-US" sz="4000">
                <a:latin typeface="宋体"/>
              </a:rPr>
              <a:t>”</a:t>
            </a:r>
            <a:r>
              <a:rPr lang="zh-CN" altLang="en-US" sz="4000"/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亡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763" y="2212975"/>
            <a:ext cx="3840162" cy="3840163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227513" y="900113"/>
            <a:ext cx="2428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/>
              <a:t>wáng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050213" y="3567113"/>
            <a:ext cx="25638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灭亡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亡国</a:t>
            </a:r>
          </a:p>
          <a:p>
            <a:pPr>
              <a:spcBef>
                <a:spcPct val="50000"/>
              </a:spcBef>
            </a:pP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牢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063" y="2019300"/>
            <a:ext cx="4392612" cy="4392613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946650" y="481013"/>
            <a:ext cx="23987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/>
              <a:t>láo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650288" y="3117850"/>
            <a:ext cx="21526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牢记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牢固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牢房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838" y="1989138"/>
            <a:ext cx="4003675" cy="400367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902200" y="615950"/>
            <a:ext cx="25622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/>
              <a:t>zuān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664575" y="2803525"/>
            <a:ext cx="2743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/>
              <a:t>钻进</a:t>
            </a:r>
          </a:p>
          <a:p>
            <a:pPr>
              <a:spcBef>
                <a:spcPct val="50000"/>
              </a:spcBef>
            </a:pPr>
            <a:r>
              <a:rPr lang="zh-CN" altLang="en-US" sz="4400" dirty="0"/>
              <a:t>钻洞</a:t>
            </a:r>
          </a:p>
          <a:p>
            <a:pPr>
              <a:spcBef>
                <a:spcPct val="50000"/>
              </a:spcBef>
            </a:pPr>
            <a:r>
              <a:rPr lang="zh-CN" altLang="en-US" sz="4400" dirty="0"/>
              <a:t>钻入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丢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2109788"/>
            <a:ext cx="3914775" cy="3914775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16450" y="584200"/>
            <a:ext cx="46609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/>
              <a:t>diū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424863" y="2938463"/>
            <a:ext cx="302736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/>
              <a:t>丢失</a:t>
            </a:r>
          </a:p>
          <a:p>
            <a:pPr>
              <a:spcBef>
                <a:spcPct val="50000"/>
              </a:spcBef>
            </a:pPr>
            <a:r>
              <a:rPr lang="zh-CN" altLang="en-US" sz="4800" dirty="0"/>
              <a:t>走丢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611188"/>
            <a:ext cx="10683875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 1"/>
          <p:cNvSpPr/>
          <p:nvPr/>
        </p:nvSpPr>
        <p:spPr>
          <a:xfrm>
            <a:off x="8996363" y="5657850"/>
            <a:ext cx="26670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/>
              <a:t>乌鸦喝水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779463"/>
            <a:ext cx="105711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 1"/>
          <p:cNvSpPr/>
          <p:nvPr/>
        </p:nvSpPr>
        <p:spPr>
          <a:xfrm>
            <a:off x="6994525" y="5746750"/>
            <a:ext cx="26670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/>
              <a:t>龟兔赛跑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27125" y="3554413"/>
            <a:ext cx="2343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ea typeface="黑体" pitchFamily="2" charset="-122"/>
              </a:rPr>
              <a:t>大道理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64075" y="762000"/>
            <a:ext cx="332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4800">
                <a:ea typeface="黑体" pitchFamily="2" charset="-122"/>
              </a:rPr>
              <a:t>小故事</a:t>
            </a:r>
          </a:p>
        </p:txBody>
      </p:sp>
      <p:grpSp>
        <p:nvGrpSpPr>
          <p:cNvPr id="17411" name="组合 10"/>
          <p:cNvGrpSpPr>
            <a:grpSpLocks/>
          </p:cNvGrpSpPr>
          <p:nvPr/>
        </p:nvGrpSpPr>
        <p:grpSpPr bwMode="auto">
          <a:xfrm>
            <a:off x="473075" y="2914650"/>
            <a:ext cx="4311650" cy="3527425"/>
            <a:chOff x="8281" y="2232"/>
            <a:chExt cx="8422" cy="7475"/>
          </a:xfrm>
        </p:grpSpPr>
        <p:grpSp>
          <p:nvGrpSpPr>
            <p:cNvPr id="17416" name="组合 8"/>
            <p:cNvGrpSpPr>
              <a:grpSpLocks/>
            </p:cNvGrpSpPr>
            <p:nvPr/>
          </p:nvGrpSpPr>
          <p:grpSpPr bwMode="auto">
            <a:xfrm>
              <a:off x="8281" y="2717"/>
              <a:ext cx="8423" cy="6991"/>
              <a:chOff x="1008" y="4996"/>
              <a:chExt cx="6672" cy="5168"/>
            </a:xfrm>
          </p:grpSpPr>
          <p:pic>
            <p:nvPicPr>
              <p:cNvPr id="17418" name="图片 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967"/>
              <a:stretch>
                <a:fillRect/>
              </a:stretch>
            </p:blipFill>
            <p:spPr bwMode="auto">
              <a:xfrm>
                <a:off x="1008" y="4996"/>
                <a:ext cx="6672" cy="5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3047" y="5088"/>
                <a:ext cx="889" cy="408"/>
              </a:xfrm>
              <a:prstGeom prst="rect">
                <a:avLst/>
              </a:prstGeom>
              <a:solidFill>
                <a:srgbClr val="4C4D4F"/>
              </a:solidFill>
              <a:ln>
                <a:solidFill>
                  <a:srgbClr val="4C4D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1472" y="2232"/>
              <a:ext cx="936" cy="575"/>
            </a:xfrm>
            <a:prstGeom prst="rect">
              <a:avLst/>
            </a:prstGeom>
            <a:solidFill>
              <a:srgbClr val="FFFAEA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02"/>
          <a:stretch>
            <a:fillRect/>
          </a:stretch>
        </p:blipFill>
        <p:spPr bwMode="auto">
          <a:xfrm>
            <a:off x="495300" y="798513"/>
            <a:ext cx="4237038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918200" y="2101850"/>
            <a:ext cx="444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0">
                <a:ea typeface="黑体" pitchFamily="2" charset="-122"/>
              </a:rPr>
              <a:t>小故事</a:t>
            </a:r>
            <a:r>
              <a:rPr lang="en-US" altLang="zh-CN" sz="4400" b="0">
                <a:ea typeface="黑体" pitchFamily="2" charset="-122"/>
              </a:rPr>
              <a:t>,</a:t>
            </a:r>
            <a:r>
              <a:rPr lang="zh-CN" altLang="en-US" sz="4400" b="0">
                <a:ea typeface="黑体" pitchFamily="2" charset="-122"/>
              </a:rPr>
              <a:t>大道理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6165850" y="3792538"/>
            <a:ext cx="20494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0" dirty="0">
                <a:solidFill>
                  <a:srgbClr val="FF0000"/>
                </a:solidFill>
              </a:rPr>
              <a:t>寓</a:t>
            </a:r>
            <a:r>
              <a:rPr lang="zh-CN" altLang="en-US" sz="7200" b="0" dirty="0"/>
              <a:t>言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6276975" y="3165475"/>
            <a:ext cx="128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0" dirty="0" err="1">
                <a:solidFill>
                  <a:srgbClr val="FF0000"/>
                </a:solidFill>
              </a:rPr>
              <a:t>yù</a:t>
            </a:r>
            <a:endParaRPr lang="en-US" altLang="zh-CN" sz="44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02 0.000000 L -0.320000 0.3884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06354 -0.095093 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4" grpId="0"/>
      <p:bldP spid="17414" grpId="0"/>
      <p:bldP spid="17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866775" y="844550"/>
            <a:ext cx="10515600" cy="1325563"/>
          </a:xfrm>
        </p:spPr>
        <p:txBody>
          <a:bodyPr anchor="ctr"/>
          <a:lstStyle/>
          <a:p>
            <a:pPr algn="ctr" eaLnBrk="1" hangingPunct="1"/>
            <a:r>
              <a:rPr lang="zh-CN" altLang="en-US" sz="6000" dirty="0" smtClean="0"/>
              <a:t>寓言二</a:t>
            </a:r>
            <a:r>
              <a:rPr lang="zh-CN" altLang="en-US" sz="6000" dirty="0" smtClean="0">
                <a:solidFill>
                  <a:srgbClr val="FF0000"/>
                </a:solidFill>
              </a:rPr>
              <a:t>则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6818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                     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zh-CN" altLang="en-US" sz="32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                        一则（       ）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                            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       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908800" y="360363"/>
            <a:ext cx="162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 dirty="0" err="1"/>
              <a:t>zé</a:t>
            </a:r>
            <a:endParaRPr lang="en-US" altLang="zh-CN" sz="3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681182" y="3330053"/>
            <a:ext cx="5213445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4000" dirty="0" smtClean="0"/>
              <a:t>                                  </a:t>
            </a:r>
            <a:r>
              <a:rPr lang="zh-CN" altLang="en-US" sz="3200" dirty="0" smtClean="0"/>
              <a:t>新闻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笑话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日记</a:t>
            </a:r>
            <a:endParaRPr lang="en-US" altLang="zh-CN" sz="32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zh-CN" altLang="en-US" sz="3200" dirty="0" smtClean="0"/>
              <a:t>广告</a:t>
            </a:r>
            <a:r>
              <a:rPr lang="en-US" altLang="zh-CN" sz="4000" dirty="0" smtClean="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 idx="4294967295"/>
          </p:nvPr>
        </p:nvSpPr>
        <p:spPr>
          <a:xfrm>
            <a:off x="2808288" y="2108200"/>
            <a:ext cx="6973887" cy="1325563"/>
          </a:xfrm>
        </p:spPr>
        <p:txBody>
          <a:bodyPr/>
          <a:lstStyle/>
          <a:p>
            <a:pPr eaLnBrk="1" hangingPunct="1"/>
            <a:r>
              <a:rPr lang="zh-CN" altLang="en-US" sz="5400" b="1" smtClean="0">
                <a:latin typeface="宋体" charset="-122"/>
                <a:ea typeface="宋体" charset="-122"/>
              </a:rPr>
              <a:t>（   ）羊补（   ）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670300" y="1449388"/>
            <a:ext cx="21764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err="1">
                <a:solidFill>
                  <a:srgbClr val="FF0000"/>
                </a:solidFill>
              </a:rPr>
              <a:t>Wáng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</a:rPr>
              <a:t>亡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431088" y="1336675"/>
            <a:ext cx="4760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0" dirty="0" err="1">
                <a:solidFill>
                  <a:srgbClr val="FF0000"/>
                </a:solidFill>
              </a:rPr>
              <a:t>láo</a:t>
            </a:r>
            <a:endParaRPr lang="en-US" altLang="zh-CN" sz="4000" b="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</a:rPr>
              <a:t>牢</a:t>
            </a:r>
          </a:p>
        </p:txBody>
      </p:sp>
      <p:sp>
        <p:nvSpPr>
          <p:cNvPr id="19460" name="AutoShape 8"/>
          <p:cNvSpPr>
            <a:spLocks noChangeArrowheads="1"/>
          </p:cNvSpPr>
          <p:nvPr/>
        </p:nvSpPr>
        <p:spPr bwMode="auto">
          <a:xfrm>
            <a:off x="4106863" y="3395663"/>
            <a:ext cx="233362" cy="3206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7734300" y="3321050"/>
            <a:ext cx="233363" cy="3206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5636525" y="3466531"/>
            <a:ext cx="30707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 smtClean="0">
                <a:solidFill>
                  <a:srgbClr val="FF0000"/>
                </a:solidFill>
              </a:rPr>
              <a:t>?</a:t>
            </a:r>
            <a:endParaRPr lang="zh-CN" altLang="en-US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/>
      <p:bldP spid="19460" grpId="0" animBg="1"/>
      <p:bldP spid="19461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/>
          </p:cNvSpPr>
          <p:nvPr>
            <p:ph type="title" idx="4294967295"/>
          </p:nvPr>
        </p:nvSpPr>
        <p:spPr>
          <a:xfrm>
            <a:off x="1419225" y="1322388"/>
            <a:ext cx="10515600" cy="1325562"/>
          </a:xfrm>
        </p:spPr>
        <p:txBody>
          <a:bodyPr/>
          <a:lstStyle/>
          <a:p>
            <a:pPr eaLnBrk="1" hangingPunct="1"/>
            <a:r>
              <a:rPr lang="zh-CN" altLang="en-US" smtClean="0"/>
              <a:t>       自读要求：</a:t>
            </a:r>
          </a:p>
        </p:txBody>
      </p:sp>
      <p:sp>
        <p:nvSpPr>
          <p:cNvPr id="20482" name="Rectangle 14"/>
          <p:cNvSpPr>
            <a:spLocks noGrp="1"/>
          </p:cNvSpPr>
          <p:nvPr>
            <p:ph type="body" idx="4294967295"/>
          </p:nvPr>
        </p:nvSpPr>
        <p:spPr>
          <a:xfrm>
            <a:off x="2114550" y="2767013"/>
            <a:ext cx="6815138" cy="2695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3600" smtClean="0"/>
              <a:t>         自由读文，圈画出不认识的字，并想办法认识它。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781175"/>
            <a:ext cx="1514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3295650"/>
            <a:ext cx="1514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763" y="0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椭圆 32"/>
          <p:cNvSpPr/>
          <p:nvPr/>
        </p:nvSpPr>
        <p:spPr>
          <a:xfrm>
            <a:off x="7681913" y="1081088"/>
            <a:ext cx="2209800" cy="17668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8488" y="2030413"/>
            <a:ext cx="30527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3367088"/>
            <a:ext cx="83042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2190750" y="1335088"/>
            <a:ext cx="4732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0" dirty="0"/>
              <a:t>羊圈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2643188" y="814388"/>
            <a:ext cx="98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dirty="0" err="1"/>
              <a:t>juàn</a:t>
            </a:r>
            <a:endParaRPr lang="en-US" altLang="zh-CN" sz="2400" b="0" dirty="0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4456113" y="1436688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dirty="0"/>
              <a:t>窟窿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4540250" y="855663"/>
            <a:ext cx="134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 dirty="0" err="1"/>
              <a:t>kū</a:t>
            </a:r>
            <a:r>
              <a:rPr lang="en-US" altLang="zh-CN" sz="2800" b="0" dirty="0"/>
              <a:t> </a:t>
            </a:r>
            <a:r>
              <a:rPr lang="en-US" altLang="zh-CN" sz="2800" b="0" dirty="0" err="1"/>
              <a:t>lóng</a:t>
            </a:r>
            <a:endParaRPr lang="en-US" altLang="zh-CN" sz="2800" b="0" dirty="0"/>
          </a:p>
        </p:txBody>
      </p:sp>
      <p:sp>
        <p:nvSpPr>
          <p:cNvPr id="21515" name="Rectangle 17"/>
          <p:cNvSpPr>
            <a:spLocks noChangeArrowheads="1"/>
          </p:cNvSpPr>
          <p:nvPr/>
        </p:nvSpPr>
        <p:spPr bwMode="auto">
          <a:xfrm>
            <a:off x="7183438" y="2630488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0" dirty="0">
                <a:solidFill>
                  <a:srgbClr val="FF0000"/>
                </a:solidFill>
              </a:rPr>
              <a:t>窟窿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1420813" y="5546725"/>
            <a:ext cx="2365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结结实实</a:t>
            </a:r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>
            <a:off x="2422525" y="4992688"/>
            <a:ext cx="90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err="1">
                <a:solidFill>
                  <a:srgbClr val="FF0000"/>
                </a:solidFill>
              </a:rPr>
              <a:t>shí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4295775" y="5543550"/>
            <a:ext cx="1233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从此</a:t>
            </a: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4832350" y="4905375"/>
            <a:ext cx="69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0" dirty="0" err="1">
                <a:solidFill>
                  <a:srgbClr val="FF0000"/>
                </a:solidFill>
              </a:rPr>
              <a:t>cǐ</a:t>
            </a:r>
            <a:endParaRPr lang="en-US" altLang="zh-CN" sz="4000" b="0" dirty="0">
              <a:solidFill>
                <a:srgbClr val="FF0000"/>
              </a:solidFill>
            </a:endParaRPr>
          </a:p>
        </p:txBody>
      </p:sp>
      <p:sp>
        <p:nvSpPr>
          <p:cNvPr id="21520" name="Text Box 23"/>
          <p:cNvSpPr txBox="1">
            <a:spLocks noChangeArrowheads="1"/>
          </p:cNvSpPr>
          <p:nvPr/>
        </p:nvSpPr>
        <p:spPr bwMode="auto">
          <a:xfrm>
            <a:off x="1568450" y="3935413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/>
              <a:t>街坊</a:t>
            </a:r>
          </a:p>
        </p:txBody>
      </p:sp>
      <p:sp>
        <p:nvSpPr>
          <p:cNvPr id="21521" name="Text Box 24"/>
          <p:cNvSpPr txBox="1">
            <a:spLocks noChangeArrowheads="1"/>
          </p:cNvSpPr>
          <p:nvPr/>
        </p:nvSpPr>
        <p:spPr bwMode="auto">
          <a:xfrm>
            <a:off x="2220913" y="349567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dirty="0" err="1">
                <a:solidFill>
                  <a:srgbClr val="FF0000"/>
                </a:solidFill>
              </a:rPr>
              <a:t>fāng</a:t>
            </a:r>
            <a:endParaRPr lang="en-US" altLang="zh-CN" sz="24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/>
      <p:bldP spid="215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6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6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6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45_1"/>
  <p:tag name="KSO_WM_TEMPLATE_CATEGORY" val="custom"/>
  <p:tag name="KSO_WM_TEMPLATE_INDEX" val="20181616"/>
  <p:tag name="KSO_WM_TEMPLATE_SUBCATEGORY" val="combine"/>
  <p:tag name="KSO_WM_TEMPLATE_THUMBS_INDEX" val="1、4、5、6、12、13、19、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6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6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3D7351"/>
      </a:lt1>
      <a:dk2>
        <a:srgbClr val="44546A"/>
      </a:dk2>
      <a:lt2>
        <a:srgbClr val="FFFAEA"/>
      </a:lt2>
      <a:accent1>
        <a:srgbClr val="3D735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371</Words>
  <Application>Microsoft Office PowerPoint</Application>
  <PresentationFormat>宽屏</PresentationFormat>
  <Paragraphs>97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黑体</vt:lpstr>
      <vt:lpstr>华文细黑</vt:lpstr>
      <vt:lpstr>宋体</vt:lpstr>
      <vt:lpstr>Arial</vt:lpstr>
      <vt:lpstr>Calibri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寓言二则</vt:lpstr>
      <vt:lpstr>（   ）羊补（   ）</vt:lpstr>
      <vt:lpstr>       自读要求：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tw</cp:lastModifiedBy>
  <cp:revision>22</cp:revision>
  <dcterms:created xsi:type="dcterms:W3CDTF">2015-05-05T08:02:00Z</dcterms:created>
  <dcterms:modified xsi:type="dcterms:W3CDTF">2019-04-17T11:13:41Z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