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38" r:id="rId2"/>
    <p:sldId id="284" r:id="rId3"/>
    <p:sldId id="340" r:id="rId4"/>
    <p:sldId id="342" r:id="rId5"/>
    <p:sldId id="288" r:id="rId6"/>
    <p:sldId id="343" r:id="rId7"/>
    <p:sldId id="344" r:id="rId8"/>
    <p:sldId id="287" r:id="rId9"/>
    <p:sldId id="315" r:id="rId10"/>
    <p:sldId id="327" r:id="rId11"/>
    <p:sldId id="316" r:id="rId12"/>
    <p:sldId id="345" r:id="rId13"/>
    <p:sldId id="346" r:id="rId14"/>
    <p:sldId id="317" r:id="rId15"/>
    <p:sldId id="347" r:id="rId16"/>
    <p:sldId id="348" r:id="rId17"/>
    <p:sldId id="349" r:id="rId18"/>
    <p:sldId id="350" r:id="rId19"/>
    <p:sldId id="351" r:id="rId20"/>
    <p:sldId id="278" r:id="rId21"/>
    <p:sldId id="328" r:id="rId22"/>
    <p:sldId id="352" r:id="rId23"/>
    <p:sldId id="353" r:id="rId24"/>
    <p:sldId id="354" r:id="rId25"/>
    <p:sldId id="355" r:id="rId26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AEA"/>
    <a:srgbClr val="0033CC"/>
    <a:srgbClr val="4C4D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4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733EAD20-D3D9-4F83-8A6D-3D0B977E8CAA}" type="datetimeFigureOut">
              <a:rPr lang="zh-CN" altLang="en-US"/>
              <a:pPr>
                <a:defRPr/>
              </a:pPr>
              <a:t>2019/4/17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5D87450E-4EE6-4FEA-B30B-2CF74EF0B29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2"/>
          <p:cNvPicPr>
            <a:picLocks noChangeAspect="1"/>
          </p:cNvPicPr>
          <p:nvPr/>
        </p:nvPicPr>
        <p:blipFill>
          <a:blip r:embed="rId2" cstate="print"/>
          <a:srcRect l="17879" t="35011" b="43146"/>
          <a:stretch>
            <a:fillRect/>
          </a:stretch>
        </p:blipFill>
        <p:spPr bwMode="auto">
          <a:xfrm>
            <a:off x="0" y="0"/>
            <a:ext cx="5837238" cy="216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图片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23200" y="5054600"/>
            <a:ext cx="4368800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473325" y="2049463"/>
            <a:ext cx="7245350" cy="2760662"/>
          </a:xfrm>
          <a:prstGeom prst="rect">
            <a:avLst/>
          </a:prstGeom>
          <a:noFill/>
          <a:ln w="38100" cap="flat">
            <a:solidFill>
              <a:schemeClr val="accent1"/>
            </a:solidFill>
            <a:prstDash val="solid"/>
            <a:miter lim="800000"/>
          </a:ln>
          <a:ex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b="0">
              <a:latin typeface="+mn-lt"/>
              <a:ea typeface="华文细黑" panose="02010600040101010101" pitchFamily="2" charset="-122"/>
            </a:endParaRPr>
          </a:p>
        </p:txBody>
      </p:sp>
      <p:sp>
        <p:nvSpPr>
          <p:cNvPr id="9" name="矩形: 圆角 14"/>
          <p:cNvSpPr/>
          <p:nvPr/>
        </p:nvSpPr>
        <p:spPr>
          <a:xfrm>
            <a:off x="5000625" y="4048125"/>
            <a:ext cx="2190750" cy="485775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b="0" dirty="0">
              <a:solidFill>
                <a:srgbClr val="3D7351"/>
              </a:solidFill>
              <a:latin typeface="黑体" panose="02010609060101010101" pitchFamily="49" charset="-122"/>
            </a:endParaRPr>
          </a:p>
        </p:txBody>
      </p:sp>
      <p:sp>
        <p:nvSpPr>
          <p:cNvPr id="7" name="标题 1"/>
          <p:cNvSpPr>
            <a:spLocks noGrp="1"/>
          </p:cNvSpPr>
          <p:nvPr>
            <p:ph type="ctrTitle"/>
          </p:nvPr>
        </p:nvSpPr>
        <p:spPr>
          <a:xfrm>
            <a:off x="2472862" y="2048669"/>
            <a:ext cx="7246275" cy="1258093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8" name="副标题 2"/>
          <p:cNvSpPr>
            <a:spLocks noGrp="1"/>
          </p:cNvSpPr>
          <p:nvPr>
            <p:ph type="subTitle" idx="1"/>
          </p:nvPr>
        </p:nvSpPr>
        <p:spPr>
          <a:xfrm>
            <a:off x="2472862" y="3398838"/>
            <a:ext cx="7246275" cy="636818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73BBEA-6E38-4A58-9D3C-0E3CE5AE6BEF}" type="datetimeFigureOut">
              <a:rPr lang="zh-CN" altLang="en-US"/>
              <a:pPr>
                <a:defRPr/>
              </a:pPr>
              <a:t>2019/4/17</a:t>
            </a:fld>
            <a:endParaRPr lang="zh-CN" altLang="en-US" dirty="0"/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87E61-55E4-47BB-BF69-98846C9065F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C887B-0CD3-4665-8260-66425AC32F94}" type="datetimeFigureOut">
              <a:rPr lang="zh-CN" altLang="en-US"/>
              <a:pPr>
                <a:defRPr/>
              </a:pPr>
              <a:t>2019/4/17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2754C-6BD7-4498-A35E-C2F2E78EDA6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3200" y="5054600"/>
            <a:ext cx="4368800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图片 7"/>
          <p:cNvPicPr>
            <a:picLocks noChangeAspect="1"/>
          </p:cNvPicPr>
          <p:nvPr/>
        </p:nvPicPr>
        <p:blipFill>
          <a:blip r:embed="rId3" cstate="print"/>
          <a:srcRect l="17879" t="35011" b="43146"/>
          <a:stretch>
            <a:fillRect/>
          </a:stretch>
        </p:blipFill>
        <p:spPr bwMode="auto">
          <a:xfrm>
            <a:off x="0" y="0"/>
            <a:ext cx="5837238" cy="216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A609C4-9DE4-47DD-8C66-D0D8D9BAF67E}" type="datetimeFigureOut">
              <a:rPr lang="zh-CN" altLang="en-US"/>
              <a:pPr>
                <a:defRPr/>
              </a:pPr>
              <a:t>2019/4/17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7B421-4DC3-49BA-824A-4381A3C1F7D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B3B173-F8AC-4E55-98F1-B18B2E9F833B}" type="datetimeFigureOut">
              <a:rPr lang="zh-CN" altLang="en-US"/>
              <a:pPr>
                <a:defRPr/>
              </a:pPr>
              <a:t>2019/4/17</a:t>
            </a:fld>
            <a:endParaRPr lang="zh-CN" altLang="en-US" dirty="0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2D2C6-9977-41CF-BF56-99F135EEACD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b"/>
          <a:lstStyle/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865A8-2E96-4FC6-9227-16199F0DE341}" type="datetimeFigureOut">
              <a:rPr lang="zh-CN" altLang="en-US"/>
              <a:pPr>
                <a:defRPr/>
              </a:pPr>
              <a:t>2019/4/17</a:t>
            </a:fld>
            <a:endParaRPr lang="zh-CN" altLang="en-US" dirty="0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30EBD-EC61-446D-824C-C8CB59B6465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33713-85D0-4742-BF2F-D98CF593B6F3}" type="datetimeFigureOut">
              <a:rPr lang="zh-CN" altLang="en-US"/>
              <a:pPr>
                <a:defRPr/>
              </a:pPr>
              <a:t>2019/4/17</a:t>
            </a:fld>
            <a:endParaRPr lang="zh-CN" altLang="en-US" dirty="0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ED8A96-9E9D-4C01-BD15-DBBCAB90B6D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713673"/>
            <a:ext cx="4681654" cy="1428161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2" cy="5403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2313873"/>
            <a:ext cx="4681654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7EA05-F221-44AC-89BF-CD2B65C1733F}" type="datetimeFigureOut">
              <a:rPr lang="zh-CN" altLang="en-US"/>
              <a:pPr>
                <a:defRPr/>
              </a:pPr>
              <a:t>2019/4/17</a:t>
            </a:fld>
            <a:endParaRPr lang="zh-CN" altLang="en-US" dirty="0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A4159-33F7-49B7-B51C-35618D66E5A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0444898" y="365125"/>
            <a:ext cx="908901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9446443" cy="5811838"/>
          </a:xfrm>
        </p:spPr>
        <p:txBody>
          <a:bodyPr vert="eaVert"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E6D1A-A42D-48B9-84C8-6750DD1601A9}" type="datetimeFigureOut">
              <a:rPr lang="zh-CN" altLang="en-US"/>
              <a:pPr>
                <a:defRPr/>
              </a:pPr>
              <a:t>2019/4/17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BF603-526A-496E-B563-DFF396A0F84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B25375-DC8C-42CE-8EA2-8B447814AFB7}" type="datetimeFigureOut">
              <a:rPr lang="zh-CN" altLang="en-US"/>
              <a:pPr>
                <a:defRPr/>
              </a:pPr>
              <a:t>2019/4/17</a:t>
            </a:fld>
            <a:endParaRPr lang="zh-CN" altLang="en-US" dirty="0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4F751-CC54-411B-800F-432CC906925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1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  <p:custDataLst>
              <p:tags r:id="rId11"/>
            </p:custDataLst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  <p:custDataLst>
              <p:tags r:id="rId12"/>
            </p:custDataLst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8E43C63A-2415-4C1E-B7D4-1D0B0B3DE6E9}" type="datetimeFigureOut">
              <a:rPr lang="zh-CN" altLang="en-US"/>
              <a:pPr>
                <a:defRPr/>
              </a:pPr>
              <a:t>2019/4/17</a:t>
            </a:fld>
            <a:endParaRPr lang="zh-CN" altLang="en-US" dirty="0"/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B3D74C7C-45FB-4B87-AFF8-8D6266B936B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  <p:sp>
        <p:nvSpPr>
          <p:cNvPr id="2" name="KSO_TEMPLATE" hidden="1"/>
          <p:cNvSpPr/>
          <p:nvPr>
            <p:custDataLst>
              <p:tags r:id="rId1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b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1" r:id="rId2"/>
    <p:sldLayoutId id="2147483659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黑体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黑体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黑体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黑体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黑体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黑体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黑体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黑体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/>
          <p:nvPr/>
        </p:nvSpPr>
        <p:spPr>
          <a:xfrm>
            <a:off x="9297988" y="5327650"/>
            <a:ext cx="2667000" cy="8382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600" dirty="0">
                <a:solidFill>
                  <a:srgbClr val="000000"/>
                </a:solidFill>
              </a:rPr>
              <a:t>坐井观天</a:t>
            </a:r>
          </a:p>
        </p:txBody>
      </p:sp>
      <p:pic>
        <p:nvPicPr>
          <p:cNvPr id="12290" name="Picture 3" descr="W020080325310605807286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50878"/>
            <a:ext cx="8883650" cy="5822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文本框 12"/>
          <p:cNvSpPr txBox="1">
            <a:spLocks noChangeArrowheads="1"/>
          </p:cNvSpPr>
          <p:nvPr/>
        </p:nvSpPr>
        <p:spPr bwMode="auto">
          <a:xfrm>
            <a:off x="182516" y="181354"/>
            <a:ext cx="40687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400" dirty="0">
                <a:ea typeface="黑体" pitchFamily="2" charset="-122"/>
              </a:rPr>
              <a:t>看图猜故事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2341563" y="1771650"/>
            <a:ext cx="7843837" cy="396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800">
                <a:latin typeface="宋体" charset="-122"/>
              </a:rPr>
              <a:t>街坊   窟窿   结结实实</a:t>
            </a:r>
          </a:p>
          <a:p>
            <a:endParaRPr lang="zh-CN" altLang="en-US" sz="5400">
              <a:latin typeface="宋体" charset="-122"/>
            </a:endParaRPr>
          </a:p>
          <a:p>
            <a:r>
              <a:rPr lang="zh-CN" altLang="en-US" sz="4800">
                <a:latin typeface="宋体" charset="-122"/>
              </a:rPr>
              <a:t>羊圈   从此</a:t>
            </a:r>
          </a:p>
          <a:p>
            <a:endParaRPr lang="zh-CN" altLang="en-US" sz="5400">
              <a:latin typeface="宋体" charset="-122"/>
            </a:endParaRPr>
          </a:p>
          <a:p>
            <a:r>
              <a:rPr lang="zh-CN" altLang="en-US" sz="4800">
                <a:latin typeface="宋体" charset="-122"/>
              </a:rPr>
              <a:t>钻进   叼走   后悔  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193925" y="1812925"/>
            <a:ext cx="8534400" cy="3232150"/>
          </a:xfrm>
          <a:prstGeom prst="rect">
            <a:avLst/>
          </a:prstGeom>
          <a:solidFill>
            <a:schemeClr val="bg2"/>
          </a:solidFill>
          <a:ln w="730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zh-CN" altLang="en-US" sz="5400">
                <a:solidFill>
                  <a:schemeClr val="tx1"/>
                </a:solidFill>
                <a:latin typeface="宋体" charset="-122"/>
                <a:ea typeface="宋体" charset="-122"/>
              </a:rPr>
              <a:t>    同桌互读第</a:t>
            </a:r>
            <a:r>
              <a:rPr lang="en-US" altLang="zh-CN" sz="5400">
                <a:solidFill>
                  <a:schemeClr val="tx1"/>
                </a:solidFill>
                <a:latin typeface="宋体" charset="-122"/>
                <a:ea typeface="宋体" charset="-122"/>
              </a:rPr>
              <a:t>1</a:t>
            </a:r>
            <a:r>
              <a:rPr lang="zh-CN" altLang="en-US" sz="5400">
                <a:solidFill>
                  <a:schemeClr val="tx1"/>
                </a:solidFill>
                <a:latin typeface="宋体" charset="-122"/>
                <a:ea typeface="宋体" charset="-122"/>
              </a:rPr>
              <a:t>自然段，注意读准字音。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矩形 7"/>
          <p:cNvSpPr>
            <a:spLocks noGrp="1" noChangeArrowheads="1"/>
          </p:cNvSpPr>
          <p:nvPr>
            <p:ph type="body" idx="4294967295"/>
          </p:nvPr>
        </p:nvSpPr>
        <p:spPr>
          <a:xfrm>
            <a:off x="1220788" y="1158875"/>
            <a:ext cx="10515600" cy="4351338"/>
          </a:xfrm>
          <a:solidFill>
            <a:schemeClr val="bg2"/>
          </a:solidFill>
          <a:ln w="73025" algn="ctr">
            <a:solidFill>
              <a:srgbClr val="2A5339"/>
            </a:solidFill>
          </a:ln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mtClean="0"/>
              <a:t>                   </a:t>
            </a:r>
            <a:r>
              <a:rPr lang="zh-CN" altLang="en-US" sz="5400" b="1" smtClean="0">
                <a:ea typeface="宋体" charset="-122"/>
              </a:rPr>
              <a:t>从前有个人，养了几只羊。一天早上，他去放羊，发现羊少了一只。原来羊圈破了个窟窿，夜里狼从窟窿钻进去，把羊叼走了。</a:t>
            </a:r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5632450" y="2859088"/>
            <a:ext cx="163988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5400" dirty="0">
                <a:solidFill>
                  <a:srgbClr val="FF0000"/>
                </a:solidFill>
              </a:rPr>
              <a:t>羊圈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3" name="Picture 5" descr="羊圈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4013" y="434975"/>
            <a:ext cx="5151437" cy="3544888"/>
          </a:xfrm>
          <a:prstGeom prst="rect">
            <a:avLst/>
          </a:prstGeom>
          <a:noFill/>
        </p:spPr>
      </p:pic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493713" y="2076450"/>
            <a:ext cx="15668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dirty="0">
                <a:solidFill>
                  <a:srgbClr val="FF0000"/>
                </a:solidFill>
              </a:rPr>
              <a:t>羊圈</a:t>
            </a:r>
          </a:p>
        </p:txBody>
      </p:sp>
      <p:pic>
        <p:nvPicPr>
          <p:cNvPr id="37895" name="Picture 7" descr="猪圈"/>
          <p:cNvPicPr>
            <a:picLocks noChangeAspect="1" noChangeArrowheads="1"/>
          </p:cNvPicPr>
          <p:nvPr/>
        </p:nvPicPr>
        <p:blipFill>
          <a:blip r:embed="rId3" cstate="print"/>
          <a:srcRect l="27560" r="2499" b="9215"/>
          <a:stretch>
            <a:fillRect/>
          </a:stretch>
        </p:blipFill>
        <p:spPr bwMode="auto">
          <a:xfrm>
            <a:off x="195263" y="3517900"/>
            <a:ext cx="3686175" cy="3159125"/>
          </a:xfrm>
          <a:prstGeom prst="rect">
            <a:avLst/>
          </a:prstGeom>
          <a:noFill/>
        </p:spPr>
      </p:pic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1014413" y="3859213"/>
            <a:ext cx="20907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dirty="0">
                <a:solidFill>
                  <a:srgbClr val="FF0000"/>
                </a:solidFill>
              </a:rPr>
              <a:t>猪圈</a:t>
            </a:r>
          </a:p>
        </p:txBody>
      </p:sp>
      <p:pic>
        <p:nvPicPr>
          <p:cNvPr id="37897" name="Picture 9" descr="鸡圈"/>
          <p:cNvPicPr>
            <a:picLocks noChangeAspect="1" noChangeArrowheads="1"/>
          </p:cNvPicPr>
          <p:nvPr/>
        </p:nvPicPr>
        <p:blipFill>
          <a:blip r:embed="rId4" cstate="print"/>
          <a:srcRect l="15175" r="18750" b="15244"/>
          <a:stretch>
            <a:fillRect/>
          </a:stretch>
        </p:blipFill>
        <p:spPr bwMode="auto">
          <a:xfrm>
            <a:off x="3976688" y="3649663"/>
            <a:ext cx="4210050" cy="3208337"/>
          </a:xfrm>
          <a:prstGeom prst="rect">
            <a:avLst/>
          </a:prstGeom>
          <a:noFill/>
        </p:spPr>
      </p:pic>
      <p:sp>
        <p:nvSpPr>
          <p:cNvPr id="37898" name="Text Box 10"/>
          <p:cNvSpPr txBox="1">
            <a:spLocks noChangeArrowheads="1"/>
          </p:cNvSpPr>
          <p:nvPr/>
        </p:nvSpPr>
        <p:spPr bwMode="auto">
          <a:xfrm>
            <a:off x="6126163" y="4124325"/>
            <a:ext cx="24241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>
                <a:solidFill>
                  <a:srgbClr val="FF0000"/>
                </a:solidFill>
              </a:rPr>
              <a:t>鸡圈</a:t>
            </a:r>
          </a:p>
        </p:txBody>
      </p:sp>
      <p:sp>
        <p:nvSpPr>
          <p:cNvPr id="37899" name="Text Box 11"/>
          <p:cNvSpPr txBox="1">
            <a:spLocks noChangeArrowheads="1"/>
          </p:cNvSpPr>
          <p:nvPr/>
        </p:nvSpPr>
        <p:spPr bwMode="auto">
          <a:xfrm>
            <a:off x="9683750" y="5370513"/>
            <a:ext cx="17272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>
                <a:solidFill>
                  <a:srgbClr val="FF0000"/>
                </a:solidFill>
              </a:rPr>
              <a:t>牛圈</a:t>
            </a:r>
          </a:p>
        </p:txBody>
      </p:sp>
      <p:pic>
        <p:nvPicPr>
          <p:cNvPr id="37900" name="Picture 12" descr="牛圈"/>
          <p:cNvPicPr>
            <a:picLocks noChangeAspect="1" noChangeArrowheads="1"/>
          </p:cNvPicPr>
          <p:nvPr/>
        </p:nvPicPr>
        <p:blipFill>
          <a:blip r:embed="rId5" cstate="print"/>
          <a:srcRect l="926" t="13992" r="-185" b="17490"/>
          <a:stretch>
            <a:fillRect/>
          </a:stretch>
        </p:blipFill>
        <p:spPr bwMode="auto">
          <a:xfrm>
            <a:off x="7626350" y="1611313"/>
            <a:ext cx="4565650" cy="3700462"/>
          </a:xfrm>
          <a:prstGeom prst="rect">
            <a:avLst/>
          </a:prstGeom>
          <a:noFill/>
        </p:spPr>
      </p:pic>
      <p:sp>
        <p:nvSpPr>
          <p:cNvPr id="37901" name="Text Box 13"/>
          <p:cNvSpPr txBox="1">
            <a:spLocks noChangeArrowheads="1"/>
          </p:cNvSpPr>
          <p:nvPr/>
        </p:nvSpPr>
        <p:spPr bwMode="auto">
          <a:xfrm>
            <a:off x="6967538" y="246063"/>
            <a:ext cx="4919662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dirty="0">
                <a:solidFill>
                  <a:srgbClr val="FF0000"/>
                </a:solidFill>
              </a:rPr>
              <a:t>      “圈”就是养家畜的棚栏。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7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7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79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7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4" grpId="0"/>
      <p:bldP spid="37896" grpId="0"/>
      <p:bldP spid="37898" grpId="0"/>
      <p:bldP spid="37899" grpId="0"/>
      <p:bldP spid="3790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文本框 99"/>
          <p:cNvSpPr txBox="1">
            <a:spLocks noChangeArrowheads="1"/>
          </p:cNvSpPr>
          <p:nvPr/>
        </p:nvSpPr>
        <p:spPr bwMode="auto">
          <a:xfrm>
            <a:off x="1249363" y="1281113"/>
            <a:ext cx="5762625" cy="210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400" dirty="0">
                <a:latin typeface="宋体" charset="-122"/>
              </a:rPr>
              <a:t>    原来羊圈破了个窟窿，夜里狼从窟窿钻进去，把羊叼走了。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/>
          <a:srcRect b="17490"/>
          <a:stretch>
            <a:fillRect/>
          </a:stretch>
        </p:blipFill>
        <p:spPr>
          <a:xfrm>
            <a:off x="7497445" y="1432560"/>
            <a:ext cx="4005580" cy="3080385"/>
          </a:xfrm>
          <a:prstGeom prst="rect">
            <a:avLst/>
          </a:prstGeom>
          <a:effectLst>
            <a:softEdge rad="76200"/>
          </a:effectLst>
        </p:spPr>
      </p:pic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1292225" y="2655888"/>
            <a:ext cx="42529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dirty="0">
                <a:solidFill>
                  <a:srgbClr val="FF0000"/>
                </a:solidFill>
              </a:rPr>
              <a:t>钻                  叼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1060450" y="3860800"/>
            <a:ext cx="6269038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dirty="0"/>
              <a:t>      街坊劝他说</a:t>
            </a:r>
            <a:r>
              <a:rPr lang="en-US" altLang="zh-CN" sz="4000" dirty="0"/>
              <a:t>:“</a:t>
            </a:r>
            <a:r>
              <a:rPr lang="zh-CN" altLang="en-US" sz="4000" dirty="0"/>
              <a:t>赶紧把羊圈修一修，堵上那个窟窿吧！”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1900238" y="3803650"/>
            <a:ext cx="13081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dirty="0">
                <a:solidFill>
                  <a:srgbClr val="FF0000"/>
                </a:solidFill>
              </a:rPr>
              <a:t>街坊</a:t>
            </a:r>
          </a:p>
        </p:txBody>
      </p:sp>
      <p:sp>
        <p:nvSpPr>
          <p:cNvPr id="24583" name="AutoShape 7"/>
          <p:cNvSpPr>
            <a:spLocks noChangeArrowheads="1"/>
          </p:cNvSpPr>
          <p:nvPr/>
        </p:nvSpPr>
        <p:spPr bwMode="auto">
          <a:xfrm flipH="1">
            <a:off x="481013" y="3322638"/>
            <a:ext cx="1581150" cy="784225"/>
          </a:xfrm>
          <a:prstGeom prst="wedgeEllipseCallout">
            <a:avLst>
              <a:gd name="adj1" fmla="val -38556"/>
              <a:gd name="adj2" fmla="val 69838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zh-CN" altLang="en-US" sz="3200" dirty="0">
                <a:solidFill>
                  <a:srgbClr val="FF0000"/>
                </a:solidFill>
              </a:rPr>
              <a:t>邻居</a:t>
            </a:r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2946400" y="3816350"/>
            <a:ext cx="12779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dirty="0">
                <a:solidFill>
                  <a:srgbClr val="FF0000"/>
                </a:solidFill>
              </a:rPr>
              <a:t>劝</a:t>
            </a:r>
          </a:p>
        </p:txBody>
      </p:sp>
      <p:sp>
        <p:nvSpPr>
          <p:cNvPr id="24585" name="AutoShape 9"/>
          <p:cNvSpPr>
            <a:spLocks noChangeArrowheads="1"/>
          </p:cNvSpPr>
          <p:nvPr/>
        </p:nvSpPr>
        <p:spPr bwMode="auto">
          <a:xfrm>
            <a:off x="3192463" y="3309938"/>
            <a:ext cx="1422400" cy="579437"/>
          </a:xfrm>
          <a:prstGeom prst="wedgeEllipseCallout">
            <a:avLst>
              <a:gd name="adj1" fmla="val -44532"/>
              <a:gd name="adj2" fmla="val 63972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zh-CN" altLang="en-US" sz="2800">
                <a:solidFill>
                  <a:srgbClr val="FF0000"/>
                </a:solidFill>
              </a:rPr>
              <a:t>劝告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7" grpId="0"/>
      <p:bldP spid="24580" grpId="0"/>
      <p:bldP spid="24581" grpId="0"/>
      <p:bldP spid="24582" grpId="0"/>
      <p:bldP spid="24583" grpId="0" animBg="1"/>
      <p:bldP spid="24584" grpId="0"/>
      <p:bldP spid="2458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0" name="Picture 4" descr="劝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2563" y="2238375"/>
            <a:ext cx="3773487" cy="3773488"/>
          </a:xfrm>
          <a:prstGeom prst="rect">
            <a:avLst/>
          </a:prstGeom>
          <a:noFill/>
        </p:spPr>
      </p:pic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4662488" y="852488"/>
            <a:ext cx="2757487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7200" dirty="0" err="1">
                <a:solidFill>
                  <a:srgbClr val="FF0000"/>
                </a:solidFill>
              </a:rPr>
              <a:t>quàn</a:t>
            </a:r>
            <a:endParaRPr lang="en-US" altLang="zh-CN" sz="7200" dirty="0">
              <a:solidFill>
                <a:srgbClr val="FF0000"/>
              </a:solidFill>
            </a:endParaRPr>
          </a:p>
        </p:txBody>
      </p:sp>
      <p:sp>
        <p:nvSpPr>
          <p:cNvPr id="39943" name="Text Box 7"/>
          <p:cNvSpPr txBox="1">
            <a:spLocks noChangeArrowheads="1"/>
          </p:cNvSpPr>
          <p:nvPr/>
        </p:nvSpPr>
        <p:spPr bwMode="auto">
          <a:xfrm>
            <a:off x="8558213" y="2654300"/>
            <a:ext cx="3192462" cy="302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 dirty="0"/>
              <a:t>劝说</a:t>
            </a:r>
          </a:p>
          <a:p>
            <a:pPr>
              <a:spcBef>
                <a:spcPct val="50000"/>
              </a:spcBef>
            </a:pPr>
            <a:r>
              <a:rPr lang="zh-CN" altLang="en-US" sz="4800" dirty="0"/>
              <a:t>劝解</a:t>
            </a:r>
          </a:p>
          <a:p>
            <a:pPr>
              <a:spcBef>
                <a:spcPct val="50000"/>
              </a:spcBef>
            </a:pPr>
            <a:r>
              <a:rPr lang="zh-CN" altLang="en-US" sz="4800" dirty="0"/>
              <a:t>劝告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4" name="Picture 4" descr="告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1438" y="2119313"/>
            <a:ext cx="4229100" cy="4229100"/>
          </a:xfrm>
          <a:prstGeom prst="rect">
            <a:avLst/>
          </a:prstGeom>
          <a:noFill/>
        </p:spPr>
      </p:pic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5037138" y="781050"/>
            <a:ext cx="2082800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7200">
                <a:solidFill>
                  <a:srgbClr val="FF0000"/>
                </a:solidFill>
              </a:rPr>
              <a:t>gào</a:t>
            </a:r>
          </a:p>
        </p:txBody>
      </p:sp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8890000" y="2909888"/>
            <a:ext cx="1665288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dirty="0"/>
              <a:t>告诉</a:t>
            </a:r>
          </a:p>
          <a:p>
            <a:pPr>
              <a:spcBef>
                <a:spcPct val="50000"/>
              </a:spcBef>
            </a:pPr>
            <a:r>
              <a:rPr lang="zh-CN" altLang="en-US" sz="4000" dirty="0"/>
              <a:t>公告</a:t>
            </a:r>
          </a:p>
          <a:p>
            <a:pPr>
              <a:spcBef>
                <a:spcPct val="50000"/>
              </a:spcBef>
            </a:pPr>
            <a:r>
              <a:rPr lang="zh-CN" altLang="en-US" sz="4000" dirty="0"/>
              <a:t>告知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2622550" y="1993900"/>
            <a:ext cx="7751763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/>
              <a:t>        他很后悔没有听街坊的劝告，心想，现在修还不晚。他赶紧堵上那个窟窿，把羊圈修得结结实实的。从此，他的羊再也没丢过。</a:t>
            </a:r>
          </a:p>
        </p:txBody>
      </p:sp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4767263" y="1949450"/>
            <a:ext cx="17240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dirty="0">
                <a:solidFill>
                  <a:srgbClr val="FF0000"/>
                </a:solidFill>
              </a:rPr>
              <a:t>后悔</a:t>
            </a:r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4676775" y="5216525"/>
            <a:ext cx="48117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/>
          </a:p>
        </p:txBody>
      </p:sp>
      <p:sp>
        <p:nvSpPr>
          <p:cNvPr id="41991" name="Line 7"/>
          <p:cNvSpPr>
            <a:spLocks noChangeShapeType="1"/>
          </p:cNvSpPr>
          <p:nvPr/>
        </p:nvSpPr>
        <p:spPr bwMode="auto">
          <a:xfrm>
            <a:off x="4107976" y="4531057"/>
            <a:ext cx="5742462" cy="6951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9" grpId="0"/>
      <p:bldP spid="4199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3417888" y="1589088"/>
            <a:ext cx="541020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9600" dirty="0">
                <a:solidFill>
                  <a:srgbClr val="FF0000"/>
                </a:solidFill>
              </a:rPr>
              <a:t>亡</a:t>
            </a:r>
            <a:r>
              <a:rPr lang="zh-CN" altLang="en-US" sz="9600" dirty="0"/>
              <a:t>羊补</a:t>
            </a:r>
            <a:r>
              <a:rPr lang="zh-CN" altLang="en-US" sz="9600" dirty="0">
                <a:solidFill>
                  <a:srgbClr val="FF0000"/>
                </a:solidFill>
              </a:rPr>
              <a:t>牢</a:t>
            </a:r>
          </a:p>
        </p:txBody>
      </p:sp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3252788" y="3403600"/>
            <a:ext cx="203835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6600" dirty="0">
                <a:solidFill>
                  <a:srgbClr val="FF0000"/>
                </a:solidFill>
              </a:rPr>
              <a:t>丢失</a:t>
            </a:r>
          </a:p>
        </p:txBody>
      </p:sp>
      <p:sp>
        <p:nvSpPr>
          <p:cNvPr id="43014" name="Text Box 6"/>
          <p:cNvSpPr txBox="1">
            <a:spLocks noChangeArrowheads="1"/>
          </p:cNvSpPr>
          <p:nvPr/>
        </p:nvSpPr>
        <p:spPr bwMode="auto">
          <a:xfrm>
            <a:off x="6940550" y="3432175"/>
            <a:ext cx="317817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6000" dirty="0">
                <a:solidFill>
                  <a:srgbClr val="FF0000"/>
                </a:solidFill>
              </a:rPr>
              <a:t>羊圈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3" grpId="0"/>
      <p:bldP spid="430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2863850" y="1333500"/>
            <a:ext cx="68214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dirty="0"/>
              <a:t>为什么牧羊人会丢两次羊？</a:t>
            </a:r>
          </a:p>
        </p:txBody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2232025" y="2370138"/>
            <a:ext cx="85613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>
                <a:solidFill>
                  <a:srgbClr val="FF0000"/>
                </a:solidFill>
              </a:rPr>
              <a:t>没有及时补救，造成了第二次丢羊，损失更大。</a:t>
            </a: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2803525" y="3162300"/>
            <a:ext cx="62960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dirty="0"/>
              <a:t>为什么他后来再没丢羊了？</a:t>
            </a:r>
          </a:p>
        </p:txBody>
      </p:sp>
      <p:sp>
        <p:nvSpPr>
          <p:cNvPr id="44039" name="Text Box 7"/>
          <p:cNvSpPr txBox="1">
            <a:spLocks noChangeArrowheads="1"/>
          </p:cNvSpPr>
          <p:nvPr/>
        </p:nvSpPr>
        <p:spPr bwMode="auto">
          <a:xfrm>
            <a:off x="2503488" y="3867150"/>
            <a:ext cx="72088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>
                <a:solidFill>
                  <a:srgbClr val="FF0000"/>
                </a:solidFill>
              </a:rPr>
              <a:t>及时补救，避免了第三次丢羊。</a:t>
            </a:r>
            <a:endParaRPr lang="en-US" altLang="zh-CN" sz="3200" dirty="0">
              <a:solidFill>
                <a:srgbClr val="FF0000"/>
              </a:solidFill>
            </a:endParaRPr>
          </a:p>
        </p:txBody>
      </p:sp>
      <p:sp>
        <p:nvSpPr>
          <p:cNvPr id="44040" name="Text Box 8"/>
          <p:cNvSpPr txBox="1">
            <a:spLocks noChangeArrowheads="1"/>
          </p:cNvSpPr>
          <p:nvPr/>
        </p:nvSpPr>
        <p:spPr bwMode="auto">
          <a:xfrm>
            <a:off x="2728913" y="4706938"/>
            <a:ext cx="79883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/>
              <a:t>如果要避免第二次丢羊，他应该怎么办？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6" grpId="0"/>
      <p:bldP spid="44037" grpId="0"/>
      <p:bldP spid="44038" grpId="0"/>
      <p:bldP spid="44039" grpId="0"/>
      <p:bldP spid="4404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/>
          <a:srcRect b="19279"/>
          <a:stretch>
            <a:fillRect/>
          </a:stretch>
        </p:blipFill>
        <p:spPr bwMode="auto">
          <a:xfrm>
            <a:off x="685800" y="1127125"/>
            <a:ext cx="9310688" cy="537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圆角矩形 18"/>
          <p:cNvSpPr/>
          <p:nvPr/>
        </p:nvSpPr>
        <p:spPr>
          <a:xfrm>
            <a:off x="9021763" y="5499100"/>
            <a:ext cx="2667000" cy="8382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/>
              <a:t>刻舟求剑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5353050" y="881063"/>
            <a:ext cx="3322638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800">
                <a:ea typeface="黑体" pitchFamily="2" charset="-122"/>
              </a:rPr>
              <a:t>亡羊补牢</a:t>
            </a:r>
          </a:p>
        </p:txBody>
      </p:sp>
      <p:grpSp>
        <p:nvGrpSpPr>
          <p:cNvPr id="28674" name="组合 10"/>
          <p:cNvGrpSpPr>
            <a:grpSpLocks/>
          </p:cNvGrpSpPr>
          <p:nvPr/>
        </p:nvGrpSpPr>
        <p:grpSpPr bwMode="auto">
          <a:xfrm>
            <a:off x="601663" y="2921000"/>
            <a:ext cx="4313237" cy="3527425"/>
            <a:chOff x="8281" y="2232"/>
            <a:chExt cx="8422" cy="7475"/>
          </a:xfrm>
        </p:grpSpPr>
        <p:grpSp>
          <p:nvGrpSpPr>
            <p:cNvPr id="28679" name="组合 8"/>
            <p:cNvGrpSpPr>
              <a:grpSpLocks/>
            </p:cNvGrpSpPr>
            <p:nvPr/>
          </p:nvGrpSpPr>
          <p:grpSpPr bwMode="auto">
            <a:xfrm>
              <a:off x="8281" y="2717"/>
              <a:ext cx="8423" cy="6991"/>
              <a:chOff x="1008" y="4996"/>
              <a:chExt cx="6672" cy="5168"/>
            </a:xfrm>
          </p:grpSpPr>
          <p:pic>
            <p:nvPicPr>
              <p:cNvPr id="28681" name="图片 6"/>
              <p:cNvPicPr>
                <a:picLocks noChangeAspect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t="43967"/>
              <a:stretch>
                <a:fillRect/>
              </a:stretch>
            </p:blipFill>
            <p:spPr bwMode="auto">
              <a:xfrm>
                <a:off x="1008" y="4996"/>
                <a:ext cx="6672" cy="51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" name="矩形 7"/>
              <p:cNvSpPr/>
              <p:nvPr/>
            </p:nvSpPr>
            <p:spPr>
              <a:xfrm>
                <a:off x="3048" y="5088"/>
                <a:ext cx="886" cy="408"/>
              </a:xfrm>
              <a:prstGeom prst="rect">
                <a:avLst/>
              </a:prstGeom>
              <a:solidFill>
                <a:srgbClr val="4C4D4F"/>
              </a:solidFill>
              <a:ln>
                <a:solidFill>
                  <a:srgbClr val="4C4D4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b="0"/>
              </a:p>
            </p:txBody>
          </p:sp>
        </p:grpSp>
        <p:sp>
          <p:nvSpPr>
            <p:cNvPr id="10" name="矩形 9"/>
            <p:cNvSpPr/>
            <p:nvPr/>
          </p:nvSpPr>
          <p:spPr>
            <a:xfrm>
              <a:off x="11471" y="2232"/>
              <a:ext cx="936" cy="5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b="0"/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902"/>
          <a:stretch>
            <a:fillRect/>
          </a:stretch>
        </p:blipFill>
        <p:spPr bwMode="auto">
          <a:xfrm>
            <a:off x="639763" y="820738"/>
            <a:ext cx="4237037" cy="562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横卷形 11"/>
          <p:cNvSpPr/>
          <p:nvPr/>
        </p:nvSpPr>
        <p:spPr>
          <a:xfrm>
            <a:off x="4557713" y="1858963"/>
            <a:ext cx="6477000" cy="2911475"/>
          </a:xfrm>
          <a:prstGeom prst="horizontalScroll">
            <a:avLst/>
          </a:prstGeom>
          <a:solidFill>
            <a:schemeClr val="bg2"/>
          </a:solidFill>
          <a:ln w="317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zh-CN" altLang="en-US" sz="4000" b="0" dirty="0">
                <a:solidFill>
                  <a:srgbClr val="000000"/>
                </a:solidFill>
              </a:rPr>
              <a:t>      </a:t>
            </a:r>
            <a:r>
              <a:rPr lang="zh-CN" altLang="en-US" sz="4000" b="0" dirty="0" smtClean="0">
                <a:solidFill>
                  <a:srgbClr val="000000"/>
                </a:solidFill>
              </a:rPr>
              <a:t>一个人做错了事，只要肯接受意见，认真改正，就不算晚。</a:t>
            </a:r>
            <a:endParaRPr lang="zh-CN" altLang="en-US" sz="4000" b="0" dirty="0">
              <a:solidFill>
                <a:srgbClr val="000000"/>
              </a:solidFill>
            </a:endParaRPr>
          </a:p>
        </p:txBody>
      </p:sp>
      <p:sp>
        <p:nvSpPr>
          <p:cNvPr id="28685" name="AutoShape 13"/>
          <p:cNvSpPr>
            <a:spLocks noChangeArrowheads="1"/>
          </p:cNvSpPr>
          <p:nvPr/>
        </p:nvSpPr>
        <p:spPr bwMode="auto">
          <a:xfrm>
            <a:off x="7793038" y="209550"/>
            <a:ext cx="3028950" cy="1049338"/>
          </a:xfrm>
          <a:prstGeom prst="wedgeEllipseCallout">
            <a:avLst>
              <a:gd name="adj1" fmla="val -44236"/>
              <a:gd name="adj2" fmla="val 63769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zh-CN" altLang="en-US" sz="3600">
                <a:solidFill>
                  <a:srgbClr val="FF0000"/>
                </a:solidFill>
              </a:rPr>
              <a:t>寓言</a:t>
            </a:r>
          </a:p>
        </p:txBody>
      </p:sp>
      <p:sp>
        <p:nvSpPr>
          <p:cNvPr id="28686" name="AutoShape 14"/>
          <p:cNvSpPr>
            <a:spLocks noChangeArrowheads="1"/>
          </p:cNvSpPr>
          <p:nvPr/>
        </p:nvSpPr>
        <p:spPr bwMode="auto">
          <a:xfrm>
            <a:off x="6132513" y="4811713"/>
            <a:ext cx="2413000" cy="1079500"/>
          </a:xfrm>
          <a:prstGeom prst="wedgeEllipseCallout">
            <a:avLst>
              <a:gd name="adj1" fmla="val 52500"/>
              <a:gd name="adj2" fmla="val -105000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zh-CN" altLang="en-US" sz="3600">
                <a:solidFill>
                  <a:srgbClr val="FF0000"/>
                </a:solidFill>
              </a:rPr>
              <a:t>寓意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02 0.000000 L -0.320000 0.388426 " pathEditMode="relative" rAng="0" ptsTypes="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00" y="19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bldLvl="0" animBg="1"/>
      <p:bldP spid="28685" grpId="0" animBg="1"/>
      <p:bldP spid="2868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0" name="图片 9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99463" y="434975"/>
            <a:ext cx="3316287" cy="363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1304925" y="2473325"/>
            <a:ext cx="800417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/>
              <a:t>         联系生活中的事例，说说事例中的</a:t>
            </a:r>
            <a:r>
              <a:rPr lang="zh-CN" altLang="en-US" sz="4000">
                <a:latin typeface="宋体"/>
              </a:rPr>
              <a:t>“</a:t>
            </a:r>
            <a:r>
              <a:rPr lang="zh-CN" altLang="en-US" sz="4000"/>
              <a:t>牧羊人</a:t>
            </a:r>
            <a:r>
              <a:rPr lang="zh-CN" altLang="en-US" sz="4000">
                <a:latin typeface="宋体"/>
              </a:rPr>
              <a:t>”“</a:t>
            </a:r>
            <a:r>
              <a:rPr lang="zh-CN" altLang="en-US" sz="4000"/>
              <a:t>羊圈</a:t>
            </a:r>
            <a:r>
              <a:rPr lang="zh-CN" altLang="en-US" sz="4000">
                <a:latin typeface="宋体"/>
              </a:rPr>
              <a:t>”</a:t>
            </a:r>
            <a:r>
              <a:rPr lang="zh-CN" altLang="en-US" sz="4000"/>
              <a:t>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4" name="Picture 4" descr="亡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0763" y="2212975"/>
            <a:ext cx="3840162" cy="3840163"/>
          </a:xfrm>
          <a:prstGeom prst="rect">
            <a:avLst/>
          </a:prstGeom>
          <a:noFill/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4227513" y="900113"/>
            <a:ext cx="2428875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600"/>
              <a:t>wáng</a:t>
            </a:r>
          </a:p>
        </p:txBody>
      </p: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8050213" y="3567113"/>
            <a:ext cx="2563812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dirty="0"/>
              <a:t>灭亡</a:t>
            </a:r>
          </a:p>
          <a:p>
            <a:pPr>
              <a:spcBef>
                <a:spcPct val="50000"/>
              </a:spcBef>
            </a:pPr>
            <a:r>
              <a:rPr lang="zh-CN" altLang="en-US" sz="4000" dirty="0"/>
              <a:t>亡国</a:t>
            </a:r>
          </a:p>
          <a:p>
            <a:pPr>
              <a:spcBef>
                <a:spcPct val="50000"/>
              </a:spcBef>
            </a:pPr>
            <a:endParaRPr lang="zh-CN" alt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8" name="Picture 4" descr="牢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8063" y="2019300"/>
            <a:ext cx="4392612" cy="4392613"/>
          </a:xfrm>
          <a:prstGeom prst="rect">
            <a:avLst/>
          </a:prstGeom>
          <a:noFill/>
        </p:spPr>
      </p:pic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4946650" y="481013"/>
            <a:ext cx="2398713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8800"/>
              <a:t>láo</a:t>
            </a:r>
          </a:p>
        </p:txBody>
      </p:sp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8650288" y="3117850"/>
            <a:ext cx="215265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dirty="0"/>
              <a:t>牢记</a:t>
            </a:r>
          </a:p>
          <a:p>
            <a:pPr>
              <a:spcBef>
                <a:spcPct val="50000"/>
              </a:spcBef>
            </a:pPr>
            <a:r>
              <a:rPr lang="zh-CN" altLang="en-US" sz="4000" dirty="0"/>
              <a:t>牢固</a:t>
            </a:r>
          </a:p>
          <a:p>
            <a:pPr>
              <a:spcBef>
                <a:spcPct val="50000"/>
              </a:spcBef>
            </a:pPr>
            <a:r>
              <a:rPr lang="zh-CN" altLang="en-US" sz="4000" dirty="0"/>
              <a:t>牢房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钻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60838" y="1989138"/>
            <a:ext cx="4003675" cy="4003675"/>
          </a:xfrm>
          <a:prstGeom prst="rect">
            <a:avLst/>
          </a:prstGeom>
          <a:noFill/>
        </p:spPr>
      </p:pic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4902200" y="615950"/>
            <a:ext cx="2562225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7200"/>
              <a:t>zuān</a:t>
            </a:r>
          </a:p>
        </p:txBody>
      </p:sp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8664575" y="2803525"/>
            <a:ext cx="274320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dirty="0"/>
              <a:t>钻进</a:t>
            </a:r>
          </a:p>
          <a:p>
            <a:pPr>
              <a:spcBef>
                <a:spcPct val="50000"/>
              </a:spcBef>
            </a:pPr>
            <a:r>
              <a:rPr lang="zh-CN" altLang="en-US" sz="4400" dirty="0"/>
              <a:t>钻洞</a:t>
            </a:r>
          </a:p>
          <a:p>
            <a:pPr>
              <a:spcBef>
                <a:spcPct val="50000"/>
              </a:spcBef>
            </a:pPr>
            <a:r>
              <a:rPr lang="zh-CN" altLang="en-US" sz="4400" dirty="0"/>
              <a:t>钻入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6" name="Picture 4" descr="丢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0800" y="2109788"/>
            <a:ext cx="3914775" cy="3914775"/>
          </a:xfrm>
          <a:prstGeom prst="rect">
            <a:avLst/>
          </a:prstGeom>
          <a:noFill/>
        </p:spPr>
      </p:pic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4616450" y="584200"/>
            <a:ext cx="466090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8800"/>
              <a:t>diū</a:t>
            </a:r>
          </a:p>
        </p:txBody>
      </p:sp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8424863" y="2938463"/>
            <a:ext cx="3027362" cy="192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/>
              <a:t>丢失</a:t>
            </a:r>
          </a:p>
          <a:p>
            <a:pPr>
              <a:spcBef>
                <a:spcPct val="50000"/>
              </a:spcBef>
            </a:pPr>
            <a:r>
              <a:rPr lang="zh-CN" altLang="en-US" sz="4800" dirty="0"/>
              <a:t>走丢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图片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3550" y="611188"/>
            <a:ext cx="10683875" cy="565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圆角矩形 1"/>
          <p:cNvSpPr/>
          <p:nvPr/>
        </p:nvSpPr>
        <p:spPr>
          <a:xfrm>
            <a:off x="8996363" y="5657850"/>
            <a:ext cx="2667000" cy="8382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zh-CN" sz="3600"/>
              <a:t>乌鸦喝水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图片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4413" y="779463"/>
            <a:ext cx="10571162" cy="482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圆角矩形 1"/>
          <p:cNvSpPr/>
          <p:nvPr/>
        </p:nvSpPr>
        <p:spPr>
          <a:xfrm>
            <a:off x="6994525" y="5746750"/>
            <a:ext cx="2667000" cy="8382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/>
              <a:t>龟兔赛跑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1127125" y="3554413"/>
            <a:ext cx="23431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800">
                <a:ea typeface="黑体" pitchFamily="2" charset="-122"/>
              </a:rPr>
              <a:t>大道理</a:t>
            </a:r>
          </a:p>
        </p:txBody>
      </p:sp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4664075" y="762000"/>
            <a:ext cx="332263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zh-CN" sz="4800">
                <a:ea typeface="黑体" pitchFamily="2" charset="-122"/>
              </a:rPr>
              <a:t>小故事</a:t>
            </a:r>
          </a:p>
        </p:txBody>
      </p:sp>
      <p:grpSp>
        <p:nvGrpSpPr>
          <p:cNvPr id="17411" name="组合 10"/>
          <p:cNvGrpSpPr>
            <a:grpSpLocks/>
          </p:cNvGrpSpPr>
          <p:nvPr/>
        </p:nvGrpSpPr>
        <p:grpSpPr bwMode="auto">
          <a:xfrm>
            <a:off x="473075" y="2914650"/>
            <a:ext cx="4311650" cy="3527425"/>
            <a:chOff x="8281" y="2232"/>
            <a:chExt cx="8422" cy="7475"/>
          </a:xfrm>
        </p:grpSpPr>
        <p:grpSp>
          <p:nvGrpSpPr>
            <p:cNvPr id="17416" name="组合 8"/>
            <p:cNvGrpSpPr>
              <a:grpSpLocks/>
            </p:cNvGrpSpPr>
            <p:nvPr/>
          </p:nvGrpSpPr>
          <p:grpSpPr bwMode="auto">
            <a:xfrm>
              <a:off x="8281" y="2717"/>
              <a:ext cx="8423" cy="6991"/>
              <a:chOff x="1008" y="4996"/>
              <a:chExt cx="6672" cy="5168"/>
            </a:xfrm>
          </p:grpSpPr>
          <p:pic>
            <p:nvPicPr>
              <p:cNvPr id="17418" name="图片 6"/>
              <p:cNvPicPr>
                <a:picLocks noChangeAspect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t="43967"/>
              <a:stretch>
                <a:fillRect/>
              </a:stretch>
            </p:blipFill>
            <p:spPr bwMode="auto">
              <a:xfrm>
                <a:off x="1008" y="4996"/>
                <a:ext cx="6672" cy="51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" name="矩形 7"/>
              <p:cNvSpPr/>
              <p:nvPr/>
            </p:nvSpPr>
            <p:spPr>
              <a:xfrm>
                <a:off x="3047" y="5088"/>
                <a:ext cx="889" cy="408"/>
              </a:xfrm>
              <a:prstGeom prst="rect">
                <a:avLst/>
              </a:prstGeom>
              <a:solidFill>
                <a:srgbClr val="4C4D4F"/>
              </a:solidFill>
              <a:ln>
                <a:solidFill>
                  <a:srgbClr val="4C4D4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b="0"/>
              </a:p>
            </p:txBody>
          </p:sp>
        </p:grpSp>
        <p:sp>
          <p:nvSpPr>
            <p:cNvPr id="10" name="矩形 9"/>
            <p:cNvSpPr/>
            <p:nvPr/>
          </p:nvSpPr>
          <p:spPr>
            <a:xfrm>
              <a:off x="11472" y="2232"/>
              <a:ext cx="936" cy="575"/>
            </a:xfrm>
            <a:prstGeom prst="rect">
              <a:avLst/>
            </a:prstGeom>
            <a:solidFill>
              <a:srgbClr val="FFFAEA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b="0"/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902"/>
          <a:stretch>
            <a:fillRect/>
          </a:stretch>
        </p:blipFill>
        <p:spPr bwMode="auto">
          <a:xfrm>
            <a:off x="495300" y="798513"/>
            <a:ext cx="4237038" cy="562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5918200" y="2101850"/>
            <a:ext cx="44481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400" b="0">
                <a:ea typeface="黑体" pitchFamily="2" charset="-122"/>
              </a:rPr>
              <a:t>小故事</a:t>
            </a:r>
            <a:r>
              <a:rPr lang="en-US" altLang="zh-CN" sz="4400" b="0">
                <a:ea typeface="黑体" pitchFamily="2" charset="-122"/>
              </a:rPr>
              <a:t>,</a:t>
            </a:r>
            <a:r>
              <a:rPr lang="zh-CN" altLang="en-US" sz="4400" b="0">
                <a:ea typeface="黑体" pitchFamily="2" charset="-122"/>
              </a:rPr>
              <a:t>大道理</a:t>
            </a:r>
          </a:p>
        </p:txBody>
      </p:sp>
      <p:sp>
        <p:nvSpPr>
          <p:cNvPr id="17414" name="Text Box 13"/>
          <p:cNvSpPr txBox="1">
            <a:spLocks noChangeArrowheads="1"/>
          </p:cNvSpPr>
          <p:nvPr/>
        </p:nvSpPr>
        <p:spPr bwMode="auto">
          <a:xfrm>
            <a:off x="6165850" y="3792538"/>
            <a:ext cx="2049463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7200" b="0" dirty="0">
                <a:solidFill>
                  <a:srgbClr val="FF0000"/>
                </a:solidFill>
              </a:rPr>
              <a:t>寓</a:t>
            </a:r>
            <a:r>
              <a:rPr lang="zh-CN" altLang="en-US" sz="7200" b="0" dirty="0"/>
              <a:t>言</a:t>
            </a:r>
          </a:p>
        </p:txBody>
      </p:sp>
      <p:sp>
        <p:nvSpPr>
          <p:cNvPr id="17415" name="Text Box 14"/>
          <p:cNvSpPr txBox="1">
            <a:spLocks noChangeArrowheads="1"/>
          </p:cNvSpPr>
          <p:nvPr/>
        </p:nvSpPr>
        <p:spPr bwMode="auto">
          <a:xfrm>
            <a:off x="6276975" y="3165475"/>
            <a:ext cx="12827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0" dirty="0" err="1">
                <a:solidFill>
                  <a:srgbClr val="FF0000"/>
                </a:solidFill>
              </a:rPr>
              <a:t>yù</a:t>
            </a:r>
            <a:endParaRPr lang="en-US" altLang="zh-CN" sz="4400" b="0" dirty="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02 0.000000 L -0.320000 0.388426 " pathEditMode="relative" rAng="0" ptsTypes="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00" y="19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406354 -0.095093 " pathEditMode="relative" ptsTypes="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2" grpId="0"/>
      <p:bldP spid="4" grpId="0"/>
      <p:bldP spid="17414" grpId="0"/>
      <p:bldP spid="174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/>
          </p:cNvSpPr>
          <p:nvPr>
            <p:ph type="title"/>
          </p:nvPr>
        </p:nvSpPr>
        <p:spPr>
          <a:xfrm>
            <a:off x="866775" y="844550"/>
            <a:ext cx="10515600" cy="1325563"/>
          </a:xfrm>
        </p:spPr>
        <p:txBody>
          <a:bodyPr anchor="ctr"/>
          <a:lstStyle/>
          <a:p>
            <a:pPr algn="ctr" eaLnBrk="1" hangingPunct="1"/>
            <a:r>
              <a:rPr lang="zh-CN" altLang="en-US" sz="6000" dirty="0" smtClean="0"/>
              <a:t>寓言二</a:t>
            </a:r>
            <a:r>
              <a:rPr lang="zh-CN" altLang="en-US" sz="6000" dirty="0" smtClean="0">
                <a:solidFill>
                  <a:srgbClr val="FF0000"/>
                </a:solidFill>
              </a:rPr>
              <a:t>则</a:t>
            </a:r>
          </a:p>
        </p:txBody>
      </p:sp>
      <p:sp>
        <p:nvSpPr>
          <p:cNvPr id="18434" name="Rectangle 3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1681850"/>
          </a:xfrm>
        </p:spPr>
        <p:txBody>
          <a:bodyPr/>
          <a:lstStyle/>
          <a:p>
            <a:pPr eaLnBrk="1" hangingPunct="1">
              <a:lnSpc>
                <a:spcPct val="70000"/>
              </a:lnSpc>
              <a:buFont typeface="Arial" charset="0"/>
              <a:buNone/>
            </a:pPr>
            <a:r>
              <a:rPr lang="zh-CN" altLang="en-US" sz="3200" dirty="0" smtClean="0"/>
              <a:t>                           </a:t>
            </a:r>
          </a:p>
          <a:p>
            <a:pPr eaLnBrk="1" hangingPunct="1">
              <a:lnSpc>
                <a:spcPct val="70000"/>
              </a:lnSpc>
              <a:buFont typeface="Arial" charset="0"/>
              <a:buNone/>
            </a:pPr>
            <a:endParaRPr lang="zh-CN" altLang="en-US" sz="3200" dirty="0" smtClean="0"/>
          </a:p>
          <a:p>
            <a:pPr eaLnBrk="1" hangingPunct="1">
              <a:lnSpc>
                <a:spcPct val="70000"/>
              </a:lnSpc>
              <a:buFont typeface="Arial" charset="0"/>
              <a:buNone/>
            </a:pPr>
            <a:r>
              <a:rPr lang="zh-CN" altLang="en-US" sz="3200" dirty="0" smtClean="0"/>
              <a:t>                        一则（       ）</a:t>
            </a:r>
          </a:p>
          <a:p>
            <a:pPr eaLnBrk="1" hangingPunct="1">
              <a:lnSpc>
                <a:spcPct val="70000"/>
              </a:lnSpc>
              <a:buFont typeface="Arial" charset="0"/>
              <a:buNone/>
            </a:pPr>
            <a:r>
              <a:rPr lang="zh-CN" altLang="en-US" sz="3200" dirty="0" smtClean="0"/>
              <a:t>                                  </a:t>
            </a:r>
          </a:p>
          <a:p>
            <a:pPr eaLnBrk="1" hangingPunct="1">
              <a:lnSpc>
                <a:spcPct val="70000"/>
              </a:lnSpc>
              <a:buFont typeface="Arial" charset="0"/>
              <a:buNone/>
            </a:pPr>
            <a:r>
              <a:rPr lang="zh-CN" altLang="en-US" sz="3200" dirty="0" smtClean="0"/>
              <a:t>        </a:t>
            </a:r>
          </a:p>
        </p:txBody>
      </p:sp>
      <p:sp>
        <p:nvSpPr>
          <p:cNvPr id="18435" name="Text Box 4"/>
          <p:cNvSpPr txBox="1">
            <a:spLocks noChangeArrowheads="1"/>
          </p:cNvSpPr>
          <p:nvPr/>
        </p:nvSpPr>
        <p:spPr bwMode="auto">
          <a:xfrm>
            <a:off x="6908800" y="360363"/>
            <a:ext cx="1625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0" dirty="0" err="1"/>
              <a:t>zé</a:t>
            </a:r>
            <a:endParaRPr lang="en-US" altLang="zh-CN" sz="3600" b="0" dirty="0"/>
          </a:p>
        </p:txBody>
      </p:sp>
      <p:sp>
        <p:nvSpPr>
          <p:cNvPr id="5" name="TextBox 4"/>
          <p:cNvSpPr txBox="1"/>
          <p:nvPr/>
        </p:nvSpPr>
        <p:spPr>
          <a:xfrm>
            <a:off x="4681182" y="3330053"/>
            <a:ext cx="5213445" cy="1988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70000"/>
              </a:lnSpc>
              <a:buFont typeface="Arial" charset="0"/>
              <a:buNone/>
            </a:pPr>
            <a:r>
              <a:rPr lang="zh-CN" altLang="en-US" sz="4000" dirty="0" smtClean="0"/>
              <a:t>                                  </a:t>
            </a:r>
            <a:r>
              <a:rPr lang="zh-CN" altLang="en-US" sz="3200" dirty="0" smtClean="0"/>
              <a:t>新闻</a:t>
            </a:r>
          </a:p>
          <a:p>
            <a:pPr eaLnBrk="1" hangingPunct="1">
              <a:lnSpc>
                <a:spcPct val="70000"/>
              </a:lnSpc>
              <a:buFont typeface="Arial" charset="0"/>
              <a:buNone/>
            </a:pPr>
            <a:r>
              <a:rPr lang="zh-CN" altLang="en-US" sz="3200" dirty="0" smtClean="0"/>
              <a:t>笑话</a:t>
            </a:r>
          </a:p>
          <a:p>
            <a:pPr eaLnBrk="1" hangingPunct="1">
              <a:lnSpc>
                <a:spcPct val="70000"/>
              </a:lnSpc>
              <a:buFont typeface="Arial" charset="0"/>
              <a:buNone/>
            </a:pPr>
            <a:r>
              <a:rPr lang="zh-CN" altLang="en-US" sz="3200" dirty="0" smtClean="0"/>
              <a:t>日记</a:t>
            </a:r>
            <a:endParaRPr lang="en-US" altLang="zh-CN" sz="3200" dirty="0" smtClean="0"/>
          </a:p>
          <a:p>
            <a:pPr eaLnBrk="1" hangingPunct="1">
              <a:lnSpc>
                <a:spcPct val="70000"/>
              </a:lnSpc>
              <a:buFont typeface="Arial" charset="0"/>
              <a:buNone/>
            </a:pPr>
            <a:r>
              <a:rPr lang="zh-CN" altLang="en-US" sz="3200" dirty="0" smtClean="0"/>
              <a:t>广告</a:t>
            </a:r>
            <a:r>
              <a:rPr lang="en-US" altLang="zh-CN" sz="4000" dirty="0" smtClean="0"/>
              <a:t>……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3" grpId="0"/>
      <p:bldP spid="18435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4"/>
          <p:cNvSpPr>
            <a:spLocks noGrp="1"/>
          </p:cNvSpPr>
          <p:nvPr>
            <p:ph type="title" idx="4294967295"/>
          </p:nvPr>
        </p:nvSpPr>
        <p:spPr>
          <a:xfrm>
            <a:off x="2808288" y="2108200"/>
            <a:ext cx="6973887" cy="1325563"/>
          </a:xfrm>
        </p:spPr>
        <p:txBody>
          <a:bodyPr/>
          <a:lstStyle/>
          <a:p>
            <a:pPr eaLnBrk="1" hangingPunct="1"/>
            <a:r>
              <a:rPr lang="zh-CN" altLang="en-US" sz="5400" b="1" smtClean="0">
                <a:latin typeface="宋体" charset="-122"/>
                <a:ea typeface="宋体" charset="-122"/>
              </a:rPr>
              <a:t>（   ）羊补（   ）</a:t>
            </a:r>
          </a:p>
        </p:txBody>
      </p:sp>
      <p:sp>
        <p:nvSpPr>
          <p:cNvPr id="19458" name="Text Box 5"/>
          <p:cNvSpPr txBox="1">
            <a:spLocks noChangeArrowheads="1"/>
          </p:cNvSpPr>
          <p:nvPr/>
        </p:nvSpPr>
        <p:spPr bwMode="auto">
          <a:xfrm>
            <a:off x="3670300" y="1449388"/>
            <a:ext cx="2176463" cy="181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dirty="0" err="1">
                <a:solidFill>
                  <a:srgbClr val="FF0000"/>
                </a:solidFill>
              </a:rPr>
              <a:t>Wáng</a:t>
            </a:r>
            <a:endParaRPr lang="en-US" altLang="zh-CN" sz="3200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zh-CN" altLang="en-US" sz="5400" dirty="0">
                <a:solidFill>
                  <a:srgbClr val="FF0000"/>
                </a:solidFill>
              </a:rPr>
              <a:t>亡</a:t>
            </a:r>
          </a:p>
        </p:txBody>
      </p:sp>
      <p:sp>
        <p:nvSpPr>
          <p:cNvPr id="19459" name="Text Box 7"/>
          <p:cNvSpPr txBox="1">
            <a:spLocks noChangeArrowheads="1"/>
          </p:cNvSpPr>
          <p:nvPr/>
        </p:nvSpPr>
        <p:spPr bwMode="auto">
          <a:xfrm>
            <a:off x="7431088" y="1336675"/>
            <a:ext cx="476091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0" dirty="0" err="1">
                <a:solidFill>
                  <a:srgbClr val="FF0000"/>
                </a:solidFill>
              </a:rPr>
              <a:t>láo</a:t>
            </a:r>
            <a:endParaRPr lang="en-US" altLang="zh-CN" sz="4000" b="0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zh-CN" altLang="en-US" sz="4800" dirty="0">
                <a:solidFill>
                  <a:srgbClr val="FF0000"/>
                </a:solidFill>
              </a:rPr>
              <a:t>牢</a:t>
            </a:r>
          </a:p>
        </p:txBody>
      </p:sp>
      <p:sp>
        <p:nvSpPr>
          <p:cNvPr id="19460" name="AutoShape 8"/>
          <p:cNvSpPr>
            <a:spLocks noChangeArrowheads="1"/>
          </p:cNvSpPr>
          <p:nvPr/>
        </p:nvSpPr>
        <p:spPr bwMode="auto">
          <a:xfrm>
            <a:off x="4106863" y="3395663"/>
            <a:ext cx="233362" cy="3206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b="0"/>
          </a:p>
        </p:txBody>
      </p:sp>
      <p:sp>
        <p:nvSpPr>
          <p:cNvPr id="19461" name="AutoShape 9"/>
          <p:cNvSpPr>
            <a:spLocks noChangeArrowheads="1"/>
          </p:cNvSpPr>
          <p:nvPr/>
        </p:nvSpPr>
        <p:spPr bwMode="auto">
          <a:xfrm>
            <a:off x="7734300" y="3321050"/>
            <a:ext cx="233363" cy="3206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b="0"/>
          </a:p>
        </p:txBody>
      </p:sp>
      <p:sp>
        <p:nvSpPr>
          <p:cNvPr id="7" name="TextBox 6"/>
          <p:cNvSpPr txBox="1"/>
          <p:nvPr/>
        </p:nvSpPr>
        <p:spPr>
          <a:xfrm>
            <a:off x="5636525" y="3466531"/>
            <a:ext cx="30707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800" dirty="0" smtClean="0">
                <a:solidFill>
                  <a:srgbClr val="FF0000"/>
                </a:solidFill>
              </a:rPr>
              <a:t>?</a:t>
            </a:r>
            <a:endParaRPr lang="zh-CN" altLang="en-US" sz="13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" grpId="0"/>
      <p:bldP spid="19458" grpId="0"/>
      <p:bldP spid="19459" grpId="0"/>
      <p:bldP spid="19460" grpId="0" animBg="1"/>
      <p:bldP spid="19461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3"/>
          <p:cNvSpPr>
            <a:spLocks noGrp="1"/>
          </p:cNvSpPr>
          <p:nvPr>
            <p:ph type="title" idx="4294967295"/>
          </p:nvPr>
        </p:nvSpPr>
        <p:spPr>
          <a:xfrm>
            <a:off x="1419225" y="1322388"/>
            <a:ext cx="10515600" cy="1325562"/>
          </a:xfrm>
        </p:spPr>
        <p:txBody>
          <a:bodyPr/>
          <a:lstStyle/>
          <a:p>
            <a:pPr eaLnBrk="1" hangingPunct="1"/>
            <a:r>
              <a:rPr lang="zh-CN" altLang="en-US" smtClean="0"/>
              <a:t>       自读要求：</a:t>
            </a:r>
          </a:p>
        </p:txBody>
      </p:sp>
      <p:sp>
        <p:nvSpPr>
          <p:cNvPr id="20482" name="Rectangle 14"/>
          <p:cNvSpPr>
            <a:spLocks noGrp="1"/>
          </p:cNvSpPr>
          <p:nvPr>
            <p:ph type="body" idx="4294967295"/>
          </p:nvPr>
        </p:nvSpPr>
        <p:spPr>
          <a:xfrm>
            <a:off x="2114550" y="2767013"/>
            <a:ext cx="6815138" cy="269557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zh-CN" altLang="en-US" sz="3600" smtClean="0"/>
              <a:t>         自由读文，圈画出不认识的字，并想办法认识它。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图片 2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1700" y="1781175"/>
            <a:ext cx="151447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1700" y="3295650"/>
            <a:ext cx="151447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81763" y="0"/>
            <a:ext cx="3671887" cy="275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椭圆 32"/>
          <p:cNvSpPr/>
          <p:nvPr/>
        </p:nvSpPr>
        <p:spPr>
          <a:xfrm>
            <a:off x="7681913" y="1081088"/>
            <a:ext cx="2209800" cy="176688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b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68488" y="2030413"/>
            <a:ext cx="3052762" cy="122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25800" y="3367088"/>
            <a:ext cx="8304213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1" name="Text Box 13"/>
          <p:cNvSpPr txBox="1">
            <a:spLocks noChangeArrowheads="1"/>
          </p:cNvSpPr>
          <p:nvPr/>
        </p:nvSpPr>
        <p:spPr bwMode="auto">
          <a:xfrm>
            <a:off x="2190750" y="1335088"/>
            <a:ext cx="473233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0" dirty="0"/>
              <a:t>羊圈</a:t>
            </a:r>
          </a:p>
        </p:txBody>
      </p:sp>
      <p:sp>
        <p:nvSpPr>
          <p:cNvPr id="21512" name="Text Box 14"/>
          <p:cNvSpPr txBox="1">
            <a:spLocks noChangeArrowheads="1"/>
          </p:cNvSpPr>
          <p:nvPr/>
        </p:nvSpPr>
        <p:spPr bwMode="auto">
          <a:xfrm>
            <a:off x="2643188" y="814388"/>
            <a:ext cx="9858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0" dirty="0" err="1"/>
              <a:t>juàn</a:t>
            </a:r>
            <a:endParaRPr lang="en-US" altLang="zh-CN" sz="2400" b="0" dirty="0"/>
          </a:p>
        </p:txBody>
      </p:sp>
      <p:sp>
        <p:nvSpPr>
          <p:cNvPr id="21513" name="Text Box 15"/>
          <p:cNvSpPr txBox="1">
            <a:spLocks noChangeArrowheads="1"/>
          </p:cNvSpPr>
          <p:nvPr/>
        </p:nvSpPr>
        <p:spPr bwMode="auto">
          <a:xfrm>
            <a:off x="4456113" y="1436688"/>
            <a:ext cx="3048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0" dirty="0"/>
              <a:t>窟窿</a:t>
            </a:r>
          </a:p>
        </p:txBody>
      </p:sp>
      <p:sp>
        <p:nvSpPr>
          <p:cNvPr id="21514" name="Text Box 16"/>
          <p:cNvSpPr txBox="1">
            <a:spLocks noChangeArrowheads="1"/>
          </p:cNvSpPr>
          <p:nvPr/>
        </p:nvSpPr>
        <p:spPr bwMode="auto">
          <a:xfrm>
            <a:off x="4540250" y="855663"/>
            <a:ext cx="13493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0" dirty="0" err="1"/>
              <a:t>kū</a:t>
            </a:r>
            <a:r>
              <a:rPr lang="en-US" altLang="zh-CN" sz="2800" b="0" dirty="0"/>
              <a:t> </a:t>
            </a:r>
            <a:r>
              <a:rPr lang="en-US" altLang="zh-CN" sz="2800" b="0" dirty="0" err="1"/>
              <a:t>lóng</a:t>
            </a:r>
            <a:endParaRPr lang="en-US" altLang="zh-CN" sz="2800" b="0" dirty="0"/>
          </a:p>
        </p:txBody>
      </p:sp>
      <p:sp>
        <p:nvSpPr>
          <p:cNvPr id="21515" name="Rectangle 17"/>
          <p:cNvSpPr>
            <a:spLocks noChangeArrowheads="1"/>
          </p:cNvSpPr>
          <p:nvPr/>
        </p:nvSpPr>
        <p:spPr bwMode="auto">
          <a:xfrm>
            <a:off x="7183438" y="2630488"/>
            <a:ext cx="9969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3200" b="0" dirty="0">
                <a:solidFill>
                  <a:srgbClr val="FF0000"/>
                </a:solidFill>
              </a:rPr>
              <a:t>窟窿</a:t>
            </a:r>
          </a:p>
        </p:txBody>
      </p:sp>
      <p:sp>
        <p:nvSpPr>
          <p:cNvPr id="21516" name="Text Box 18"/>
          <p:cNvSpPr txBox="1">
            <a:spLocks noChangeArrowheads="1"/>
          </p:cNvSpPr>
          <p:nvPr/>
        </p:nvSpPr>
        <p:spPr bwMode="auto">
          <a:xfrm>
            <a:off x="1420813" y="5546725"/>
            <a:ext cx="23653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dirty="0"/>
              <a:t>结结实实</a:t>
            </a:r>
          </a:p>
        </p:txBody>
      </p:sp>
      <p:sp>
        <p:nvSpPr>
          <p:cNvPr id="21517" name="Text Box 19"/>
          <p:cNvSpPr txBox="1">
            <a:spLocks noChangeArrowheads="1"/>
          </p:cNvSpPr>
          <p:nvPr/>
        </p:nvSpPr>
        <p:spPr bwMode="auto">
          <a:xfrm>
            <a:off x="2422525" y="4992688"/>
            <a:ext cx="9001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dirty="0" err="1">
                <a:solidFill>
                  <a:srgbClr val="FF0000"/>
                </a:solidFill>
              </a:rPr>
              <a:t>shí</a:t>
            </a:r>
            <a:endParaRPr lang="en-US" altLang="zh-CN" sz="2800" dirty="0">
              <a:solidFill>
                <a:srgbClr val="FF0000"/>
              </a:solidFill>
            </a:endParaRPr>
          </a:p>
        </p:txBody>
      </p:sp>
      <p:sp>
        <p:nvSpPr>
          <p:cNvPr id="21518" name="Text Box 20"/>
          <p:cNvSpPr txBox="1">
            <a:spLocks noChangeArrowheads="1"/>
          </p:cNvSpPr>
          <p:nvPr/>
        </p:nvSpPr>
        <p:spPr bwMode="auto">
          <a:xfrm>
            <a:off x="4295775" y="5543550"/>
            <a:ext cx="12334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dirty="0"/>
              <a:t>从此</a:t>
            </a:r>
          </a:p>
        </p:txBody>
      </p:sp>
      <p:sp>
        <p:nvSpPr>
          <p:cNvPr id="21519" name="Text Box 21"/>
          <p:cNvSpPr txBox="1">
            <a:spLocks noChangeArrowheads="1"/>
          </p:cNvSpPr>
          <p:nvPr/>
        </p:nvSpPr>
        <p:spPr bwMode="auto">
          <a:xfrm>
            <a:off x="4832350" y="4905375"/>
            <a:ext cx="6969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0" dirty="0" err="1">
                <a:solidFill>
                  <a:srgbClr val="FF0000"/>
                </a:solidFill>
              </a:rPr>
              <a:t>cǐ</a:t>
            </a:r>
            <a:endParaRPr lang="en-US" altLang="zh-CN" sz="4000" b="0" dirty="0">
              <a:solidFill>
                <a:srgbClr val="FF0000"/>
              </a:solidFill>
            </a:endParaRPr>
          </a:p>
        </p:txBody>
      </p:sp>
      <p:sp>
        <p:nvSpPr>
          <p:cNvPr id="21520" name="Text Box 23"/>
          <p:cNvSpPr txBox="1">
            <a:spLocks noChangeArrowheads="1"/>
          </p:cNvSpPr>
          <p:nvPr/>
        </p:nvSpPr>
        <p:spPr bwMode="auto">
          <a:xfrm>
            <a:off x="1568450" y="3935413"/>
            <a:ext cx="1828800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 dirty="0"/>
              <a:t>街坊</a:t>
            </a:r>
          </a:p>
        </p:txBody>
      </p:sp>
      <p:sp>
        <p:nvSpPr>
          <p:cNvPr id="21521" name="Text Box 24"/>
          <p:cNvSpPr txBox="1">
            <a:spLocks noChangeArrowheads="1"/>
          </p:cNvSpPr>
          <p:nvPr/>
        </p:nvSpPr>
        <p:spPr bwMode="auto">
          <a:xfrm>
            <a:off x="2220913" y="3495675"/>
            <a:ext cx="10302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0" dirty="0" err="1">
                <a:solidFill>
                  <a:srgbClr val="FF0000"/>
                </a:solidFill>
              </a:rPr>
              <a:t>fāng</a:t>
            </a:r>
            <a:endParaRPr lang="en-US" altLang="zh-CN" sz="2400" b="0" dirty="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15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15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21511" grpId="0"/>
      <p:bldP spid="21512" grpId="0"/>
      <p:bldP spid="21513" grpId="0"/>
      <p:bldP spid="21514" grpId="0"/>
      <p:bldP spid="21515" grpId="0"/>
      <p:bldP spid="21516" grpId="0"/>
      <p:bldP spid="21517" grpId="0"/>
      <p:bldP spid="21518" grpId="0"/>
      <p:bldP spid="21519" grpId="0"/>
      <p:bldP spid="21520" grpId="0"/>
      <p:bldP spid="2152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161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8161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8161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16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COMBINE_RELATE_SLIDE_ID" val="background20180945_1"/>
  <p:tag name="KSO_WM_TEMPLATE_CATEGORY" val="custom"/>
  <p:tag name="KSO_WM_TEMPLATE_INDEX" val="20181616"/>
  <p:tag name="KSO_WM_TEMPLATE_SUBCATEGORY" val="combine"/>
  <p:tag name="KSO_WM_TEMPLATE_THUMBS_INDEX" val="1、4、5、6、12、13、19、2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8161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8161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1616"/>
</p:tagLst>
</file>

<file path=ppt/theme/theme1.xml><?xml version="1.0" encoding="utf-8"?>
<a:theme xmlns:a="http://schemas.openxmlformats.org/drawingml/2006/main" name="2_Office 主题">
  <a:themeElements>
    <a:clrScheme name="Office">
      <a:dk1>
        <a:srgbClr val="000000"/>
      </a:dk1>
      <a:lt1>
        <a:srgbClr val="3D7351"/>
      </a:lt1>
      <a:dk2>
        <a:srgbClr val="44546A"/>
      </a:dk2>
      <a:lt2>
        <a:srgbClr val="FFFAEA"/>
      </a:lt2>
      <a:accent1>
        <a:srgbClr val="3D7351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754</TotalTime>
  <Words>371</Words>
  <Application>Microsoft Office PowerPoint</Application>
  <PresentationFormat>宽屏</PresentationFormat>
  <Paragraphs>97</Paragraphs>
  <Slides>25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1" baseType="lpstr">
      <vt:lpstr>黑体</vt:lpstr>
      <vt:lpstr>华文细黑</vt:lpstr>
      <vt:lpstr>宋体</vt:lpstr>
      <vt:lpstr>Arial</vt:lpstr>
      <vt:lpstr>Calibri</vt:lpstr>
      <vt:lpstr>2_Office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寓言二则</vt:lpstr>
      <vt:lpstr>（   ）羊补（   ）</vt:lpstr>
      <vt:lpstr>       自读要求：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/>
  <cp:lastModifiedBy>tw</cp:lastModifiedBy>
  <cp:revision>22</cp:revision>
  <dcterms:created xsi:type="dcterms:W3CDTF">2015-05-05T08:02:00Z</dcterms:created>
  <dcterms:modified xsi:type="dcterms:W3CDTF">2019-04-17T11:13:41Z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2052-10.1.0.7346</vt:lpwstr>
  </property>
</Properties>
</file>