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7" r:id="rId2"/>
    <p:sldId id="283" r:id="rId3"/>
    <p:sldId id="284" r:id="rId4"/>
    <p:sldId id="279" r:id="rId5"/>
    <p:sldId id="278" r:id="rId6"/>
    <p:sldId id="285" r:id="rId7"/>
    <p:sldId id="276" r:id="rId8"/>
    <p:sldId id="266" r:id="rId9"/>
    <p:sldId id="274" r:id="rId10"/>
    <p:sldId id="275" r:id="rId11"/>
    <p:sldId id="269" r:id="rId12"/>
    <p:sldId id="282" r:id="rId13"/>
    <p:sldId id="286" r:id="rId14"/>
    <p:sldId id="280" r:id="rId15"/>
    <p:sldId id="287" r:id="rId16"/>
    <p:sldId id="288" r:id="rId17"/>
    <p:sldId id="289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C674E9E-D9E6-4021-B168-8B7A6AC31C89}" type="datetimeFigureOut">
              <a:rPr lang="zh-CN" altLang="en-US"/>
              <a:pPr>
                <a:defRPr/>
              </a:pPr>
              <a:t>2019/4/19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1A431D7-51BF-442B-AD43-AC650FD71A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048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DAD29E-7873-445E-9FE8-216EF485B40B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25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A2F889-41EC-4A4E-841E-B578FAA6C738}" type="slidenum">
              <a:rPr lang="zh-CN" alt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zh-CN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457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4EE374-3CAD-4C1E-9A7F-DB15A6EAB2F3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1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CEF63B-5DF0-445F-9710-B783E1B561B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5487F-D712-431D-8E94-611B383D0204}" type="datetimeFigureOut">
              <a:rPr lang="zh-CN" altLang="en-US"/>
              <a:pPr>
                <a:defRPr/>
              </a:pPr>
              <a:t>2019/4/19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4D72D-2A48-4144-A208-CE52E3C6BC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F7E05-E450-4421-B8C0-8EAEEE10A7D5}" type="datetimeFigureOut">
              <a:rPr lang="zh-CN" altLang="en-US"/>
              <a:pPr>
                <a:defRPr/>
              </a:pPr>
              <a:t>2019/4/19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41AB2-8F79-4839-846A-EDC115BA85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32265-4D8E-4F77-9502-98CF5531AA71}" type="datetimeFigureOut">
              <a:rPr lang="zh-CN" altLang="en-US"/>
              <a:pPr>
                <a:defRPr/>
              </a:pPr>
              <a:t>2019/4/19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8FE69-5420-4122-A084-55A80C68E0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E30EB-B81F-400A-BDB4-AFAEFFC62CAD}" type="datetimeFigureOut">
              <a:rPr lang="zh-CN" altLang="en-US"/>
              <a:pPr>
                <a:defRPr/>
              </a:pPr>
              <a:t>2019/4/19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DF2DA-42D5-4E12-9770-5C6F87D4827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49B6A-4A9E-4547-8B23-ABEC81A63D3F}" type="datetimeFigureOut">
              <a:rPr lang="zh-CN" altLang="en-US"/>
              <a:pPr>
                <a:defRPr/>
              </a:pPr>
              <a:t>2019/4/19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F88D3-8817-49B4-9DFF-AEBDB8A4C1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2ED86-7B01-4CB1-9A93-9535D3846D2D}" type="datetimeFigureOut">
              <a:rPr lang="zh-CN" altLang="en-US"/>
              <a:pPr>
                <a:defRPr/>
              </a:pPr>
              <a:t>2019/4/19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DC99F-328F-4294-A928-61176C9953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51B40-9B48-497F-8A45-CAEDD87624D2}" type="datetimeFigureOut">
              <a:rPr lang="zh-CN" altLang="en-US"/>
              <a:pPr>
                <a:defRPr/>
              </a:pPr>
              <a:t>2019/4/19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D8641-5CBB-4A51-BE0E-402FDA8A30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C358E-3445-4A93-9F07-CC55E6DA7569}" type="datetimeFigureOut">
              <a:rPr lang="zh-CN" altLang="en-US"/>
              <a:pPr>
                <a:defRPr/>
              </a:pPr>
              <a:t>2019/4/19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CACAF-3D15-438B-A0EA-13C7A4C6F6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391CD-7EA4-497B-8258-DE973E31684F}" type="datetimeFigureOut">
              <a:rPr lang="zh-CN" altLang="en-US"/>
              <a:pPr>
                <a:defRPr/>
              </a:pPr>
              <a:t>2019/4/19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C1968-FFC2-44DE-B828-A13E532CB4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5955-4067-4B57-86AC-614842E40372}" type="datetimeFigureOut">
              <a:rPr lang="zh-CN" altLang="en-US"/>
              <a:pPr>
                <a:defRPr/>
              </a:pPr>
              <a:t>2019/4/19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E28E7-37BB-4BCE-9D81-FC6FF5AC1E4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47FA5-E6C1-4838-A950-B2FA9BBE5A44}" type="datetimeFigureOut">
              <a:rPr lang="zh-CN" altLang="en-US"/>
              <a:pPr>
                <a:defRPr/>
              </a:pPr>
              <a:t>2019/4/19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7BAC6-9D76-4061-AF87-BD534E14B0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6E5277A-7D06-4BAC-AAA8-11A029D918E3}" type="datetimeFigureOut">
              <a:rPr lang="zh-CN" altLang="en-US"/>
              <a:pPr>
                <a:defRPr/>
              </a:pPr>
              <a:t>2019/4/19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2C22CFE-2D7A-47C1-AFE1-4B2C476AB9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16" descr="05v58PICFkX_102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8" y="4500563"/>
            <a:ext cx="5072062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A_文本框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8532" y="6781800"/>
            <a:ext cx="1219200" cy="10772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dirty="0" smtClean="0">
                <a:solidFill>
                  <a:schemeClr val="bg1">
                    <a:lumMod val="95000"/>
                    <a:alpha val="0"/>
                  </a:schemeClr>
                </a:solidFill>
                <a:latin typeface="优教通专用字体logo" panose="02000500000000000000" pitchFamily="2" charset="0"/>
              </a:rPr>
              <a:t>0</a:t>
            </a:r>
            <a:endParaRPr lang="zh-CN" altLang="en-US" sz="100" dirty="0" smtClean="0">
              <a:solidFill>
                <a:schemeClr val="bg1">
                  <a:lumMod val="95000"/>
                  <a:alpha val="0"/>
                </a:schemeClr>
              </a:solidFill>
              <a:latin typeface="优教通专用字体logo" panose="02000500000000000000" pitchFamily="2" charset="0"/>
            </a:endParaRPr>
          </a:p>
        </p:txBody>
      </p:sp>
      <p:pic>
        <p:nvPicPr>
          <p:cNvPr id="19463" name="PA_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183688" y="228600"/>
            <a:ext cx="4762" cy="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900113" y="981075"/>
            <a:ext cx="7843837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800" b="1">
                <a:latin typeface="宋体" charset="-122"/>
              </a:rPr>
              <a:t>街坊   窟窿   结结实实</a:t>
            </a:r>
          </a:p>
          <a:p>
            <a:endParaRPr lang="zh-CN" altLang="en-US" sz="5400" b="1">
              <a:latin typeface="宋体" charset="-122"/>
            </a:endParaRPr>
          </a:p>
          <a:p>
            <a:r>
              <a:rPr lang="zh-CN" altLang="en-US" sz="4800" b="1">
                <a:latin typeface="宋体" charset="-122"/>
              </a:rPr>
              <a:t>羊圈   从此</a:t>
            </a:r>
          </a:p>
          <a:p>
            <a:endParaRPr lang="zh-CN" altLang="en-US" sz="5400" b="1">
              <a:latin typeface="宋体" charset="-122"/>
            </a:endParaRPr>
          </a:p>
          <a:p>
            <a:r>
              <a:rPr lang="zh-CN" altLang="en-US" sz="4800" b="1">
                <a:latin typeface="宋体" charset="-122"/>
              </a:rPr>
              <a:t>钻进   叼走   后悔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428625" y="609600"/>
            <a:ext cx="83534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latin typeface="宋体" charset="-122"/>
              </a:rPr>
              <a:t>     </a:t>
            </a:r>
            <a:r>
              <a:rPr lang="zh-CN" altLang="en-US" sz="4000" b="1">
                <a:latin typeface="黑体" pitchFamily="2" charset="-122"/>
                <a:ea typeface="黑体" pitchFamily="2" charset="-122"/>
              </a:rPr>
              <a:t>古时候有个人</a:t>
            </a:r>
            <a:r>
              <a:rPr lang="en-US" altLang="zh-CN" sz="4000" b="1">
                <a:latin typeface="黑体" pitchFamily="2" charset="-122"/>
                <a:ea typeface="黑体" pitchFamily="2" charset="-122"/>
              </a:rPr>
              <a:t>,</a:t>
            </a:r>
            <a:r>
              <a:rPr lang="zh-CN" altLang="en-US" sz="4000" b="1">
                <a:latin typeface="黑体" pitchFamily="2" charset="-122"/>
                <a:ea typeface="黑体" pitchFamily="2" charset="-122"/>
              </a:rPr>
              <a:t>他巴望自己田里</a:t>
            </a:r>
          </a:p>
          <a:p>
            <a:pPr>
              <a:lnSpc>
                <a:spcPct val="150000"/>
              </a:lnSpc>
            </a:pPr>
            <a:r>
              <a:rPr lang="zh-CN" altLang="en-US" sz="4000" b="1">
                <a:latin typeface="黑体" pitchFamily="2" charset="-122"/>
                <a:ea typeface="黑体" pitchFamily="2" charset="-122"/>
              </a:rPr>
              <a:t>的禾苗长得快些，天天到田边去看。</a:t>
            </a:r>
          </a:p>
          <a:p>
            <a:pPr>
              <a:lnSpc>
                <a:spcPct val="150000"/>
              </a:lnSpc>
            </a:pPr>
            <a:r>
              <a:rPr lang="zh-CN" altLang="en-US" sz="4000" b="1">
                <a:latin typeface="黑体" pitchFamily="2" charset="-122"/>
                <a:ea typeface="黑体" pitchFamily="2" charset="-122"/>
              </a:rPr>
              <a:t>可是，一天，两天，三天，禾苗好像一点儿也没有长高。他在田边焦急地转来转去，自言自语地说：“我得想个办法帮它们长。”</a:t>
            </a:r>
          </a:p>
          <a:p>
            <a:endParaRPr lang="en-US" altLang="zh-CN" sz="4000" b="1">
              <a:solidFill>
                <a:schemeClr val="accent2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9699" name="TextBox 5"/>
          <p:cNvSpPr txBox="1">
            <a:spLocks noChangeArrowheads="1"/>
          </p:cNvSpPr>
          <p:nvPr/>
        </p:nvSpPr>
        <p:spPr bwMode="auto">
          <a:xfrm>
            <a:off x="428625" y="3357563"/>
            <a:ext cx="85725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               他在田边焦急地     转来转去，自言自语地说：“我得想个办法帮它们长。”</a:t>
            </a:r>
            <a:endParaRPr lang="zh-CN" altLang="en-US" sz="400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9700" name="图片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4929188"/>
            <a:ext cx="321468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7358063" y="4286250"/>
            <a:ext cx="633412" cy="138113"/>
            <a:chOff x="7429520" y="4286256"/>
            <a:chExt cx="633418" cy="138106"/>
          </a:xfrm>
        </p:grpSpPr>
        <p:sp>
          <p:nvSpPr>
            <p:cNvPr id="10" name="椭圆 9"/>
            <p:cNvSpPr/>
            <p:nvPr/>
          </p:nvSpPr>
          <p:spPr>
            <a:xfrm>
              <a:off x="7429520" y="4286256"/>
              <a:ext cx="142876" cy="1285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 flipH="1">
              <a:off x="7929587" y="4286256"/>
              <a:ext cx="133351" cy="1381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857250" y="642938"/>
            <a:ext cx="7929563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4000" b="1">
                <a:latin typeface="黑体" pitchFamily="2" charset="-122"/>
                <a:ea typeface="黑体" pitchFamily="2" charset="-122"/>
              </a:rPr>
              <a:t>一天，他终于想出了办法，就急忙跑到田里，把禾苗一棵一棵往高里拔。从中午一直忙到太阳落山，弄得筋疲力尽。</a:t>
            </a:r>
            <a:endParaRPr lang="en-US" altLang="zh-CN" sz="4000" b="1"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en-US" altLang="zh-CN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Calibri" pitchFamily="34" charset="0"/>
            </a:endParaRPr>
          </a:p>
        </p:txBody>
      </p:sp>
      <p:pic>
        <p:nvPicPr>
          <p:cNvPr id="30725" name="图片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194" b="16805"/>
          <a:stretch>
            <a:fillRect/>
          </a:stretch>
        </p:blipFill>
        <p:spPr bwMode="auto">
          <a:xfrm>
            <a:off x="7077075" y="3714750"/>
            <a:ext cx="2066925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907704" y="3573016"/>
            <a:ext cx="3241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</a:rPr>
              <a:t>筋疲力尽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971550" y="4652963"/>
            <a:ext cx="59769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FF0000"/>
                </a:solidFill>
              </a:rPr>
              <a:t>全身乏累，腰酸背痛，一点儿力气都没有了</a:t>
            </a:r>
            <a:r>
              <a:rPr lang="zh-CN" altLang="en-US" sz="2400" dirty="0">
                <a:solidFill>
                  <a:srgbClr val="FF0000"/>
                </a:solidFill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  <p:bldP spid="307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云形标注 18"/>
          <p:cNvSpPr>
            <a:spLocks noChangeArrowheads="1"/>
          </p:cNvSpPr>
          <p:nvPr/>
        </p:nvSpPr>
        <p:spPr bwMode="auto">
          <a:xfrm>
            <a:off x="1643063" y="0"/>
            <a:ext cx="2143125" cy="857250"/>
          </a:xfrm>
          <a:prstGeom prst="cloudCallout">
            <a:avLst>
              <a:gd name="adj1" fmla="val -76884"/>
              <a:gd name="adj2" fmla="val 28940"/>
            </a:avLst>
          </a:prstGeom>
          <a:solidFill>
            <a:srgbClr val="00CCFF"/>
          </a:solidFill>
          <a:ln w="9525" cmpd="sng">
            <a:solidFill>
              <a:srgbClr val="00CCFF"/>
            </a:solidFill>
            <a:round/>
          </a:ln>
          <a:effectLst>
            <a:outerShdw dist="38100" dir="5400000" algn="ctr" rotWithShape="0">
              <a:srgbClr val="000000">
                <a:alpha val="35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我会写</a:t>
            </a:r>
          </a:p>
        </p:txBody>
      </p:sp>
      <p:pic>
        <p:nvPicPr>
          <p:cNvPr id="32772" name="Picture 33" descr="女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5" y="0"/>
            <a:ext cx="14351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3" name="Picture 15" descr="筋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2060575"/>
            <a:ext cx="4217988" cy="4217988"/>
          </a:xfrm>
          <a:prstGeom prst="rect">
            <a:avLst/>
          </a:prstGeom>
          <a:noFill/>
        </p:spPr>
      </p:pic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3563938" y="692150"/>
            <a:ext cx="324008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200" b="1"/>
              <a:t>jīn</a:t>
            </a: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6840538" y="3500438"/>
            <a:ext cx="161925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dirty="0"/>
              <a:t>皮筋</a:t>
            </a:r>
          </a:p>
          <a:p>
            <a:pPr>
              <a:spcBef>
                <a:spcPct val="50000"/>
              </a:spcBef>
            </a:pPr>
            <a:r>
              <a:rPr lang="zh-CN" altLang="en-US" sz="4400" dirty="0" smtClean="0"/>
              <a:t>脑筋</a:t>
            </a:r>
            <a:endParaRPr lang="en-US" altLang="zh-CN" sz="4400" dirty="0" smtClean="0"/>
          </a:p>
          <a:p>
            <a:pPr>
              <a:spcBef>
                <a:spcPct val="50000"/>
              </a:spcBef>
            </a:pPr>
            <a:r>
              <a:rPr lang="zh-CN" altLang="en-US" sz="4400" dirty="0"/>
              <a:t>抽筋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疲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989138"/>
            <a:ext cx="3570287" cy="3570287"/>
          </a:xfrm>
          <a:prstGeom prst="rect">
            <a:avLst/>
          </a:prstGeom>
          <a:noFill/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419475" y="476250"/>
            <a:ext cx="41751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800"/>
              <a:t>pí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011863" y="2852738"/>
            <a:ext cx="24479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/>
              <a:t>疲劳</a:t>
            </a:r>
          </a:p>
          <a:p>
            <a:pPr>
              <a:spcBef>
                <a:spcPct val="50000"/>
              </a:spcBef>
            </a:pPr>
            <a:r>
              <a:rPr lang="zh-CN" altLang="en-US" sz="3600" dirty="0"/>
              <a:t>疲乏</a:t>
            </a:r>
          </a:p>
          <a:p>
            <a:pPr>
              <a:spcBef>
                <a:spcPct val="50000"/>
              </a:spcBef>
            </a:pPr>
            <a:r>
              <a:rPr lang="zh-CN" altLang="en-US" sz="3600" dirty="0"/>
              <a:t>筋疲力尽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4572000"/>
            <a:ext cx="24288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A_文本框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8532" y="6781800"/>
            <a:ext cx="1219200" cy="10772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dirty="0" smtClean="0">
                <a:solidFill>
                  <a:schemeClr val="bg1">
                    <a:lumMod val="95000"/>
                    <a:alpha val="0"/>
                  </a:schemeClr>
                </a:solidFill>
                <a:latin typeface="优教通专用字体logo" panose="02000500000000000000" pitchFamily="2" charset="0"/>
              </a:rPr>
              <a:t>0</a:t>
            </a:r>
            <a:endParaRPr lang="zh-CN" altLang="en-US" sz="100" dirty="0" smtClean="0">
              <a:solidFill>
                <a:schemeClr val="bg1">
                  <a:lumMod val="95000"/>
                  <a:alpha val="0"/>
                </a:schemeClr>
              </a:solidFill>
              <a:latin typeface="优教通专用字体logo" panose="02000500000000000000" pitchFamily="2" charset="0"/>
            </a:endParaRPr>
          </a:p>
        </p:txBody>
      </p:sp>
      <p:pic>
        <p:nvPicPr>
          <p:cNvPr id="33796" name="PA_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183688" y="228600"/>
            <a:ext cx="4762" cy="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矩形 7"/>
          <p:cNvSpPr>
            <a:spLocks noChangeArrowheads="1"/>
          </p:cNvSpPr>
          <p:nvPr/>
        </p:nvSpPr>
        <p:spPr bwMode="auto">
          <a:xfrm>
            <a:off x="1000125" y="1714500"/>
            <a:ext cx="724376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楷体"/>
                <a:ea typeface="楷体"/>
                <a:cs typeface="楷体"/>
              </a:rPr>
              <a:t>       他回到家里，一边喘气一边说：“今天可把我累坏了！力气总算没白费，禾苗都长高了一大截。”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矩形 7"/>
          <p:cNvSpPr>
            <a:spLocks noChangeArrowheads="1"/>
          </p:cNvSpPr>
          <p:nvPr/>
        </p:nvSpPr>
        <p:spPr bwMode="auto">
          <a:xfrm>
            <a:off x="1000125" y="1714500"/>
            <a:ext cx="724376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楷体"/>
                <a:ea typeface="楷体"/>
                <a:cs typeface="楷体"/>
              </a:rPr>
              <a:t>       他回到家里，</a:t>
            </a:r>
            <a:r>
              <a:rPr lang="zh-CN" altLang="en-US" sz="4000" b="1">
                <a:solidFill>
                  <a:srgbClr val="FF0000"/>
                </a:solidFill>
                <a:latin typeface="楷体"/>
                <a:ea typeface="楷体"/>
                <a:cs typeface="楷体"/>
              </a:rPr>
              <a:t>一边喘气一边说</a:t>
            </a:r>
            <a:r>
              <a:rPr lang="zh-CN" altLang="en-US" sz="4000" b="1">
                <a:latin typeface="楷体"/>
                <a:ea typeface="楷体"/>
                <a:cs typeface="楷体"/>
              </a:rPr>
              <a:t>：“今天可把我累坏了！力气总算没白费，禾苗都长高了一大截。”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115616" y="2276872"/>
            <a:ext cx="648094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>
                <a:solidFill>
                  <a:srgbClr val="FF0000"/>
                </a:solidFill>
              </a:rPr>
              <a:t>       </a:t>
            </a:r>
            <a:r>
              <a:rPr lang="zh-CN" altLang="en-US" sz="4800" dirty="0" smtClean="0">
                <a:solidFill>
                  <a:srgbClr val="FF0000"/>
                </a:solidFill>
              </a:rPr>
              <a:t>寓意：不</a:t>
            </a:r>
            <a:r>
              <a:rPr lang="zh-CN" altLang="en-US" sz="4800" dirty="0">
                <a:solidFill>
                  <a:srgbClr val="FF0000"/>
                </a:solidFill>
              </a:rPr>
              <a:t>遵循事物发展规律</a:t>
            </a:r>
            <a:r>
              <a:rPr lang="zh-CN" altLang="en-US" sz="4800" dirty="0" smtClean="0">
                <a:solidFill>
                  <a:srgbClr val="FF0000"/>
                </a:solidFill>
              </a:rPr>
              <a:t>，急于求成，</a:t>
            </a:r>
            <a:r>
              <a:rPr lang="zh-CN" altLang="en-US" sz="4800" dirty="0">
                <a:solidFill>
                  <a:srgbClr val="FF0000"/>
                </a:solidFill>
              </a:rPr>
              <a:t>反而把事情弄糟。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971550" y="692150"/>
            <a:ext cx="3600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/>
              <a:t>《</a:t>
            </a:r>
            <a:r>
              <a:rPr lang="zh-CN" altLang="en-US" sz="3200"/>
              <a:t>揠苗助长</a:t>
            </a:r>
            <a:r>
              <a:rPr lang="en-US" altLang="zh-CN" sz="3200"/>
              <a:t>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042988" y="2492375"/>
            <a:ext cx="7416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/>
              <a:t>       找一找，我们生活中有这样的种田人吗？你想对他说些什么？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 descr="揠苗助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050"/>
            <a:ext cx="9144000" cy="5445125"/>
          </a:xfrm>
          <a:prstGeom prst="rect">
            <a:avLst/>
          </a:prstGeom>
          <a:noFill/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187450" y="908050"/>
            <a:ext cx="18002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>
                <a:solidFill>
                  <a:srgbClr val="FF0000"/>
                </a:solidFill>
              </a:rPr>
              <a:t>yà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042988" y="1844675"/>
            <a:ext cx="6985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/>
              <a:t>       自读课文，注意读准字音，读通句子。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文本框 3"/>
          <p:cNvSpPr txBox="1">
            <a:spLocks noChangeArrowheads="1"/>
          </p:cNvSpPr>
          <p:nvPr/>
        </p:nvSpPr>
        <p:spPr bwMode="auto">
          <a:xfrm>
            <a:off x="1116013" y="1989138"/>
            <a:ext cx="676275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5400" b="1" dirty="0">
                <a:latin typeface="黑体" pitchFamily="2" charset="-122"/>
                <a:ea typeface="黑体" pitchFamily="2" charset="-122"/>
              </a:rPr>
              <a:t>焦急</a:t>
            </a:r>
            <a:r>
              <a:rPr lang="en-US" altLang="zh-CN" sz="5400" b="1" dirty="0">
                <a:latin typeface="黑体" pitchFamily="2" charset="-122"/>
                <a:ea typeface="黑体" pitchFamily="2" charset="-122"/>
              </a:rPr>
              <a:t>   </a:t>
            </a:r>
            <a:r>
              <a:rPr lang="zh-CN" altLang="en-US" sz="5400" b="1" dirty="0">
                <a:latin typeface="黑体" pitchFamily="2" charset="-122"/>
                <a:ea typeface="黑体" pitchFamily="2" charset="-122"/>
              </a:rPr>
              <a:t>筋疲力尽  </a:t>
            </a:r>
          </a:p>
          <a:p>
            <a:pPr>
              <a:buFont typeface="Arial" charset="0"/>
              <a:buNone/>
            </a:pPr>
            <a:endParaRPr lang="zh-CN" altLang="en-US" sz="5400" b="1" dirty="0">
              <a:latin typeface="黑体" pitchFamily="2" charset="-122"/>
              <a:ea typeface="黑体" pitchFamily="2" charset="-122"/>
            </a:endParaRPr>
          </a:p>
          <a:p>
            <a:pPr>
              <a:buFont typeface="Arial" charset="0"/>
              <a:buNone/>
            </a:pPr>
            <a:r>
              <a:rPr lang="zh-CN" altLang="en-US" sz="5400" b="1" dirty="0">
                <a:latin typeface="黑体" pitchFamily="2" charset="-122"/>
                <a:ea typeface="黑体" pitchFamily="2" charset="-122"/>
              </a:rPr>
              <a:t>喘气   一大截</a:t>
            </a:r>
            <a:endParaRPr lang="zh-CN" altLang="en-US" sz="4800" b="1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21506" name="图片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3703638"/>
            <a:ext cx="2711450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云形 5"/>
          <p:cNvSpPr/>
          <p:nvPr/>
        </p:nvSpPr>
        <p:spPr>
          <a:xfrm>
            <a:off x="214313" y="214313"/>
            <a:ext cx="3762375" cy="719137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想办法记生字</a:t>
            </a:r>
          </a:p>
        </p:txBody>
      </p:sp>
      <p:sp>
        <p:nvSpPr>
          <p:cNvPr id="10" name="PA_文本框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8532" y="6781800"/>
            <a:ext cx="1219200" cy="10772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dirty="0" smtClean="0">
                <a:solidFill>
                  <a:schemeClr val="bg1">
                    <a:lumMod val="95000"/>
                    <a:alpha val="0"/>
                  </a:schemeClr>
                </a:solidFill>
                <a:latin typeface="优教通专用字体logo" panose="02000500000000000000" pitchFamily="2" charset="0"/>
              </a:rPr>
              <a:t>0</a:t>
            </a:r>
            <a:endParaRPr lang="zh-CN" altLang="en-US" sz="100" dirty="0" smtClean="0">
              <a:solidFill>
                <a:schemeClr val="bg1">
                  <a:lumMod val="95000"/>
                  <a:alpha val="0"/>
                </a:schemeClr>
              </a:solidFill>
              <a:latin typeface="优教通专用字体logo" panose="02000500000000000000" pitchFamily="2" charset="0"/>
            </a:endParaRPr>
          </a:p>
        </p:txBody>
      </p:sp>
      <p:pic>
        <p:nvPicPr>
          <p:cNvPr id="21509" name="PA_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183688" y="228600"/>
            <a:ext cx="4762" cy="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1258888" y="1484313"/>
            <a:ext cx="18732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 err="1">
                <a:solidFill>
                  <a:srgbClr val="FF0000"/>
                </a:solidFill>
              </a:rPr>
              <a:t>jiāo</a:t>
            </a:r>
            <a:r>
              <a:rPr lang="en-US" altLang="zh-CN" sz="3200" dirty="0">
                <a:solidFill>
                  <a:srgbClr val="FF0000"/>
                </a:solidFill>
              </a:rPr>
              <a:t>   </a:t>
            </a:r>
            <a:r>
              <a:rPr lang="en-US" altLang="zh-CN" sz="3200" dirty="0" err="1">
                <a:solidFill>
                  <a:srgbClr val="FF0000"/>
                </a:solidFill>
              </a:rPr>
              <a:t>jí</a:t>
            </a:r>
            <a:endParaRPr lang="en-US" altLang="zh-CN" sz="3200" dirty="0">
              <a:solidFill>
                <a:srgbClr val="FF0000"/>
              </a:solidFill>
            </a:endParaRP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3779838" y="1412875"/>
            <a:ext cx="1584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 err="1">
                <a:solidFill>
                  <a:srgbClr val="FF0000"/>
                </a:solidFill>
              </a:rPr>
              <a:t>jīn</a:t>
            </a:r>
            <a:r>
              <a:rPr lang="en-US" altLang="zh-CN" sz="3200" dirty="0">
                <a:solidFill>
                  <a:srgbClr val="FF0000"/>
                </a:solidFill>
              </a:rPr>
              <a:t>  </a:t>
            </a:r>
            <a:r>
              <a:rPr lang="en-US" altLang="zh-CN" sz="3200" dirty="0" err="1">
                <a:solidFill>
                  <a:srgbClr val="FF0000"/>
                </a:solidFill>
              </a:rPr>
              <a:t>pí</a:t>
            </a:r>
            <a:endParaRPr lang="en-US" altLang="zh-CN" sz="3200" dirty="0">
              <a:solidFill>
                <a:srgbClr val="FF0000"/>
              </a:solidFill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1042988" y="3213100"/>
            <a:ext cx="2016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 err="1">
                <a:solidFill>
                  <a:srgbClr val="FF0000"/>
                </a:solidFill>
              </a:rPr>
              <a:t>chuǎn</a:t>
            </a:r>
            <a:r>
              <a:rPr lang="en-US" altLang="zh-CN" sz="2800" dirty="0">
                <a:solidFill>
                  <a:srgbClr val="FF0000"/>
                </a:solidFill>
              </a:rPr>
              <a:t>   </a:t>
            </a:r>
            <a:r>
              <a:rPr lang="en-US" altLang="zh-CN" sz="2800" dirty="0" err="1">
                <a:solidFill>
                  <a:srgbClr val="FF0000"/>
                </a:solidFill>
              </a:rPr>
              <a:t>qì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5148263" y="3141663"/>
            <a:ext cx="15843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 err="1">
                <a:solidFill>
                  <a:srgbClr val="FF0000"/>
                </a:solidFill>
              </a:rPr>
              <a:t>jié</a:t>
            </a:r>
            <a:endParaRPr lang="en-US" altLang="zh-CN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  <p:bldP spid="21517" grpId="0"/>
      <p:bldP spid="21518" grpId="0"/>
      <p:bldP spid="215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图片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443" b="12038"/>
          <a:stretch>
            <a:fillRect/>
          </a:stretch>
        </p:blipFill>
        <p:spPr bwMode="auto">
          <a:xfrm>
            <a:off x="6345238" y="3462338"/>
            <a:ext cx="2381250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A_文本框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8532" y="6781800"/>
            <a:ext cx="1219200" cy="10772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dirty="0" smtClean="0">
                <a:solidFill>
                  <a:schemeClr val="bg1">
                    <a:lumMod val="95000"/>
                    <a:alpha val="0"/>
                  </a:schemeClr>
                </a:solidFill>
                <a:latin typeface="优教通专用字体logo" panose="02000500000000000000" pitchFamily="2" charset="0"/>
              </a:rPr>
              <a:t>0</a:t>
            </a:r>
            <a:endParaRPr lang="zh-CN" altLang="en-US" sz="100" dirty="0" smtClean="0">
              <a:solidFill>
                <a:schemeClr val="bg1">
                  <a:lumMod val="95000"/>
                  <a:alpha val="0"/>
                </a:schemeClr>
              </a:solidFill>
              <a:latin typeface="优教通专用字体logo" panose="02000500000000000000" pitchFamily="2" charset="0"/>
            </a:endParaRPr>
          </a:p>
        </p:txBody>
      </p:sp>
      <p:pic>
        <p:nvPicPr>
          <p:cNvPr id="23558" name="PA_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183688" y="228600"/>
            <a:ext cx="4762" cy="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4" name="文本框 3"/>
          <p:cNvSpPr txBox="1">
            <a:spLocks noChangeArrowheads="1"/>
          </p:cNvSpPr>
          <p:nvPr/>
        </p:nvSpPr>
        <p:spPr bwMode="auto">
          <a:xfrm>
            <a:off x="1116013" y="1989138"/>
            <a:ext cx="676275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5400" b="1">
                <a:latin typeface="黑体" pitchFamily="2" charset="-122"/>
                <a:ea typeface="黑体" pitchFamily="2" charset="-122"/>
              </a:rPr>
              <a:t>焦急</a:t>
            </a:r>
            <a:r>
              <a:rPr lang="en-US" altLang="zh-CN" sz="5400" b="1">
                <a:latin typeface="黑体" pitchFamily="2" charset="-122"/>
                <a:ea typeface="黑体" pitchFamily="2" charset="-122"/>
              </a:rPr>
              <a:t>   </a:t>
            </a:r>
            <a:r>
              <a:rPr lang="zh-CN" altLang="en-US" sz="5400" b="1">
                <a:latin typeface="黑体" pitchFamily="2" charset="-122"/>
                <a:ea typeface="黑体" pitchFamily="2" charset="-122"/>
              </a:rPr>
              <a:t>筋疲力尽  </a:t>
            </a:r>
          </a:p>
          <a:p>
            <a:pPr>
              <a:buFont typeface="Arial" charset="0"/>
              <a:buNone/>
            </a:pPr>
            <a:endParaRPr lang="zh-CN" altLang="en-US" sz="5400" b="1">
              <a:latin typeface="黑体" pitchFamily="2" charset="-122"/>
              <a:ea typeface="黑体" pitchFamily="2" charset="-122"/>
            </a:endParaRPr>
          </a:p>
          <a:p>
            <a:pPr>
              <a:buFont typeface="Arial" charset="0"/>
              <a:buNone/>
            </a:pPr>
            <a:r>
              <a:rPr lang="zh-CN" altLang="en-US" sz="5400" b="1">
                <a:latin typeface="黑体" pitchFamily="2" charset="-122"/>
                <a:ea typeface="黑体" pitchFamily="2" charset="-122"/>
              </a:rPr>
              <a:t>喘气   一大截</a:t>
            </a:r>
            <a:endParaRPr lang="zh-CN" altLang="en-US" sz="4800" b="1"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476375" y="2349500"/>
            <a:ext cx="6480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/>
              <a:t>       自由读第</a:t>
            </a:r>
            <a:r>
              <a:rPr lang="en-US" altLang="zh-CN" sz="4400"/>
              <a:t>1</a:t>
            </a:r>
            <a:r>
              <a:rPr lang="zh-CN" altLang="en-US" sz="4400"/>
              <a:t>自然段，读准字音，读通句子。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428625" y="609600"/>
            <a:ext cx="83534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latin typeface="宋体" charset="-122"/>
              </a:rPr>
              <a:t>     </a:t>
            </a:r>
            <a:r>
              <a:rPr lang="zh-CN" altLang="en-US" sz="4000" b="1">
                <a:latin typeface="黑体" pitchFamily="2" charset="-122"/>
                <a:ea typeface="黑体" pitchFamily="2" charset="-122"/>
              </a:rPr>
              <a:t>古时候有个人</a:t>
            </a:r>
            <a:r>
              <a:rPr lang="en-US" altLang="zh-CN" sz="4000" b="1">
                <a:latin typeface="黑体" pitchFamily="2" charset="-122"/>
                <a:ea typeface="黑体" pitchFamily="2" charset="-122"/>
              </a:rPr>
              <a:t>,</a:t>
            </a:r>
            <a:r>
              <a:rPr lang="zh-CN" altLang="en-US" sz="4000" b="1">
                <a:latin typeface="黑体" pitchFamily="2" charset="-122"/>
                <a:ea typeface="黑体" pitchFamily="2" charset="-122"/>
              </a:rPr>
              <a:t>他巴望自己田里</a:t>
            </a:r>
          </a:p>
          <a:p>
            <a:pPr>
              <a:lnSpc>
                <a:spcPct val="150000"/>
              </a:lnSpc>
            </a:pPr>
            <a:r>
              <a:rPr lang="zh-CN" altLang="en-US" sz="4000" b="1">
                <a:latin typeface="黑体" pitchFamily="2" charset="-122"/>
                <a:ea typeface="黑体" pitchFamily="2" charset="-122"/>
              </a:rPr>
              <a:t>的禾苗长得快些，天天到田边去看。</a:t>
            </a:r>
          </a:p>
          <a:p>
            <a:pPr>
              <a:lnSpc>
                <a:spcPct val="150000"/>
              </a:lnSpc>
            </a:pPr>
            <a:r>
              <a:rPr lang="zh-CN" altLang="en-US" sz="4000" b="1">
                <a:latin typeface="黑体" pitchFamily="2" charset="-122"/>
                <a:ea typeface="黑体" pitchFamily="2" charset="-122"/>
              </a:rPr>
              <a:t>可是，一天，两天，三天，禾苗好像一点儿也没有长高。他在田边焦急地转来转去，自言自语地说：“我得想个办法帮它们长。”</a:t>
            </a:r>
          </a:p>
          <a:p>
            <a:endParaRPr lang="en-US" altLang="zh-CN" sz="4000" b="1">
              <a:solidFill>
                <a:schemeClr val="accent2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500938" y="4000500"/>
            <a:ext cx="9540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děi</a:t>
            </a:r>
            <a:endParaRPr lang="zh-CN" altLang="en-US" sz="4000" b="1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26631" name="图片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4929188"/>
            <a:ext cx="321468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428625" y="609600"/>
            <a:ext cx="83534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latin typeface="宋体" charset="-122"/>
              </a:rPr>
              <a:t>     </a:t>
            </a:r>
            <a:r>
              <a:rPr lang="zh-CN" altLang="en-US" sz="4000" b="1">
                <a:latin typeface="黑体" pitchFamily="2" charset="-122"/>
                <a:ea typeface="黑体" pitchFamily="2" charset="-122"/>
              </a:rPr>
              <a:t>古时候有个人</a:t>
            </a:r>
            <a:r>
              <a:rPr lang="en-US" altLang="zh-CN" sz="4000" b="1">
                <a:latin typeface="黑体" pitchFamily="2" charset="-122"/>
                <a:ea typeface="黑体" pitchFamily="2" charset="-122"/>
              </a:rPr>
              <a:t>,</a:t>
            </a:r>
            <a:r>
              <a:rPr lang="zh-CN" altLang="en-US" sz="4000" b="1">
                <a:latin typeface="黑体" pitchFamily="2" charset="-122"/>
                <a:ea typeface="黑体" pitchFamily="2" charset="-122"/>
              </a:rPr>
              <a:t>他巴望自己田里</a:t>
            </a:r>
          </a:p>
          <a:p>
            <a:pPr>
              <a:lnSpc>
                <a:spcPct val="150000"/>
              </a:lnSpc>
            </a:pPr>
            <a:r>
              <a:rPr lang="zh-CN" altLang="en-US" sz="4000" b="1">
                <a:latin typeface="黑体" pitchFamily="2" charset="-122"/>
                <a:ea typeface="黑体" pitchFamily="2" charset="-122"/>
              </a:rPr>
              <a:t>的禾苗长得快些，天天到田边去看。</a:t>
            </a:r>
          </a:p>
          <a:p>
            <a:pPr>
              <a:lnSpc>
                <a:spcPct val="150000"/>
              </a:lnSpc>
            </a:pPr>
            <a:r>
              <a:rPr lang="zh-CN" altLang="en-US" sz="4000" b="1">
                <a:latin typeface="黑体" pitchFamily="2" charset="-122"/>
                <a:ea typeface="黑体" pitchFamily="2" charset="-122"/>
              </a:rPr>
              <a:t>可是，一天，两天，三天，禾苗好像一点儿也没有长高。他在田边焦急地转来转去，自言自语地说：“我得想个办法帮它们长。”</a:t>
            </a:r>
          </a:p>
          <a:p>
            <a:endParaRPr lang="en-US" altLang="zh-CN" sz="4000" b="1">
              <a:solidFill>
                <a:schemeClr val="accent2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428625" y="641350"/>
            <a:ext cx="841692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              他巴望自己田里</a:t>
            </a:r>
          </a:p>
          <a:p>
            <a:pPr>
              <a:lnSpc>
                <a:spcPct val="150000"/>
              </a:lnSpc>
            </a:pPr>
            <a:r>
              <a:rPr lang="zh-CN" altLang="en-US" sz="40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的禾苗长得快些，天天到田边去看。</a:t>
            </a:r>
          </a:p>
          <a:p>
            <a:endParaRPr lang="zh-CN" altLang="en-US">
              <a:latin typeface="Calibri" pitchFamily="34" charset="0"/>
            </a:endParaRPr>
          </a:p>
        </p:txBody>
      </p:sp>
      <p:pic>
        <p:nvPicPr>
          <p:cNvPr id="27653" name="图片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4929188"/>
            <a:ext cx="321468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5572125" y="1571625"/>
            <a:ext cx="633413" cy="138113"/>
            <a:chOff x="7429520" y="4286256"/>
            <a:chExt cx="633418" cy="138106"/>
          </a:xfrm>
        </p:grpSpPr>
        <p:sp>
          <p:nvSpPr>
            <p:cNvPr id="7" name="椭圆 6"/>
            <p:cNvSpPr/>
            <p:nvPr/>
          </p:nvSpPr>
          <p:spPr>
            <a:xfrm>
              <a:off x="7429520" y="4286256"/>
              <a:ext cx="142876" cy="1285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 flipH="1">
              <a:off x="7929587" y="4286256"/>
              <a:ext cx="133351" cy="1381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428625" y="609600"/>
            <a:ext cx="83534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latin typeface="宋体" charset="-122"/>
              </a:rPr>
              <a:t>     </a:t>
            </a:r>
            <a:r>
              <a:rPr lang="zh-CN" altLang="en-US" sz="4000" b="1">
                <a:latin typeface="黑体" pitchFamily="2" charset="-122"/>
                <a:ea typeface="黑体" pitchFamily="2" charset="-122"/>
              </a:rPr>
              <a:t>古时候有个人</a:t>
            </a:r>
            <a:r>
              <a:rPr lang="en-US" altLang="zh-CN" sz="4000" b="1">
                <a:latin typeface="黑体" pitchFamily="2" charset="-122"/>
                <a:ea typeface="黑体" pitchFamily="2" charset="-122"/>
              </a:rPr>
              <a:t>,</a:t>
            </a:r>
            <a:r>
              <a:rPr lang="zh-CN" altLang="en-US" sz="4000" b="1">
                <a:latin typeface="黑体" pitchFamily="2" charset="-122"/>
                <a:ea typeface="黑体" pitchFamily="2" charset="-122"/>
              </a:rPr>
              <a:t>他巴望自己田里</a:t>
            </a:r>
          </a:p>
          <a:p>
            <a:pPr>
              <a:lnSpc>
                <a:spcPct val="150000"/>
              </a:lnSpc>
            </a:pPr>
            <a:r>
              <a:rPr lang="zh-CN" altLang="en-US" sz="4000" b="1">
                <a:latin typeface="黑体" pitchFamily="2" charset="-122"/>
                <a:ea typeface="黑体" pitchFamily="2" charset="-122"/>
              </a:rPr>
              <a:t>的禾苗长得快些，天天到田边去看。</a:t>
            </a:r>
          </a:p>
          <a:p>
            <a:pPr>
              <a:lnSpc>
                <a:spcPct val="150000"/>
              </a:lnSpc>
            </a:pPr>
            <a:r>
              <a:rPr lang="zh-CN" altLang="en-US" sz="4000" b="1">
                <a:latin typeface="黑体" pitchFamily="2" charset="-122"/>
                <a:ea typeface="黑体" pitchFamily="2" charset="-122"/>
              </a:rPr>
              <a:t>可是，一天，两天，三天，禾苗好像一点儿也没有长高。他在田边焦急地转来转去，自言自语地说：“我得想个办法帮它们长。”</a:t>
            </a:r>
          </a:p>
          <a:p>
            <a:endParaRPr lang="en-US" altLang="zh-CN" sz="4000" b="1">
              <a:solidFill>
                <a:schemeClr val="accent2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428625" y="2428875"/>
            <a:ext cx="8429625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可是，一天，两天，三天，禾苗好像一点儿也没有长高。</a:t>
            </a:r>
            <a:endParaRPr lang="zh-CN" altLang="en-US" sz="4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动作按钮: 自定义 7">
            <a:hlinkClick r:id="rId3" action="ppaction://hlinksldjump" highlightClick="1"/>
          </p:cNvPr>
          <p:cNvSpPr/>
          <p:nvPr/>
        </p:nvSpPr>
        <p:spPr>
          <a:xfrm>
            <a:off x="928688" y="6143625"/>
            <a:ext cx="928687" cy="4286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返回</a:t>
            </a:r>
          </a:p>
        </p:txBody>
      </p:sp>
      <p:pic>
        <p:nvPicPr>
          <p:cNvPr id="28677" name="图片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4929188"/>
            <a:ext cx="321468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R3Q5VmAPy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6JAGKmhir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R3Q5VmAPy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6JAGKmhir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R3Q5VmAPy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6JAGKmhir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R3Q5VmAPy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ISLIDE.ADDREMOVEWATERMARK" val="6JAGKmhirx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平衡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538</Words>
  <Application>Microsoft Office PowerPoint</Application>
  <PresentationFormat>全屏显示(4:3)</PresentationFormat>
  <Paragraphs>63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黑体</vt:lpstr>
      <vt:lpstr>楷体</vt:lpstr>
      <vt:lpstr>宋体</vt:lpstr>
      <vt:lpstr>优教通专用字体logo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tw</cp:lastModifiedBy>
  <cp:revision>103</cp:revision>
  <dcterms:created xsi:type="dcterms:W3CDTF">2018-05-01T14:04:45Z</dcterms:created>
  <dcterms:modified xsi:type="dcterms:W3CDTF">2019-04-19T02:49:00Z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