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 id="257" r:id="rId4"/>
    <p:sldId id="296" r:id="rId5"/>
    <p:sldId id="278" r:id="rId6"/>
    <p:sldId id="262" r:id="rId7"/>
    <p:sldId id="259" r:id="rId8"/>
    <p:sldId id="264" r:id="rId9"/>
    <p:sldId id="346" r:id="rId10"/>
    <p:sldId id="347" r:id="rId11"/>
    <p:sldId id="326" r:id="rId12"/>
    <p:sldId id="260" r:id="rId13"/>
    <p:sldId id="298" r:id="rId14"/>
    <p:sldId id="299" r:id="rId15"/>
    <p:sldId id="302" r:id="rId16"/>
    <p:sldId id="312" r:id="rId17"/>
    <p:sldId id="311" r:id="rId18"/>
    <p:sldId id="313" r:id="rId19"/>
    <p:sldId id="314" r:id="rId20"/>
    <p:sldId id="377" r:id="rId21"/>
    <p:sldId id="315" r:id="rId22"/>
    <p:sldId id="316" r:id="rId23"/>
    <p:sldId id="348" r:id="rId24"/>
    <p:sldId id="349" r:id="rId25"/>
    <p:sldId id="373" r:id="rId26"/>
    <p:sldId id="374" r:id="rId27"/>
    <p:sldId id="317" r:id="rId28"/>
    <p:sldId id="320" r:id="rId29"/>
    <p:sldId id="323" r:id="rId30"/>
    <p:sldId id="319" r:id="rId31"/>
    <p:sldId id="367" r:id="rId32"/>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D7E0"/>
    <a:srgbClr val="6076B4"/>
    <a:srgbClr val="E68422"/>
    <a:srgbClr val="A08F22"/>
    <a:srgbClr val="AC9375"/>
    <a:srgbClr val="63891F"/>
    <a:srgbClr val="957B61"/>
    <a:srgbClr val="0099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54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lIns="68580" tIns="34290" rIns="68580" bIns="34290"/>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lIns="68580" tIns="34290" rIns="68580" bIns="34290"/>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683919"/>
            <a:ext cx="2133600" cy="357188"/>
          </a:xfrm>
        </p:spPr>
        <p:txBody>
          <a:bodyPr lIns="68580" tIns="34290" rIns="68580" bIns="34290"/>
          <a:lstStyle/>
          <a:p>
            <a:pPr fontAlgn="base">
              <a:spcBef>
                <a:spcPct val="0"/>
              </a:spcBef>
              <a:spcAft>
                <a:spcPct val="0"/>
              </a:spcAft>
              <a:defRPr/>
            </a:pPr>
            <a:endParaRPr lang="en-US" altLang="zh-CN" sz="1100" dirty="0">
              <a:latin typeface="Arial" panose="020B0604020202020204" pitchFamily="34" charset="0"/>
            </a:endParaRPr>
          </a:p>
        </p:txBody>
      </p:sp>
      <p:sp>
        <p:nvSpPr>
          <p:cNvPr id="5" name="页脚占位符 4"/>
          <p:cNvSpPr>
            <a:spLocks noGrp="1"/>
          </p:cNvSpPr>
          <p:nvPr>
            <p:ph type="ftr" sz="quarter" idx="11"/>
          </p:nvPr>
        </p:nvSpPr>
        <p:spPr>
          <a:xfrm>
            <a:off x="3124200" y="4683919"/>
            <a:ext cx="2895600" cy="357188"/>
          </a:xfrm>
        </p:spPr>
        <p:txBody>
          <a:bodyPr lIns="68580" tIns="34290" rIns="68580" bIns="34290"/>
          <a:lstStyle/>
          <a:p>
            <a:pPr algn="ctr" fontAlgn="base">
              <a:spcBef>
                <a:spcPct val="0"/>
              </a:spcBef>
              <a:spcAft>
                <a:spcPct val="0"/>
              </a:spcAft>
              <a:defRPr/>
            </a:pPr>
            <a:endParaRPr lang="en-US" altLang="zh-CN" sz="1100" dirty="0">
              <a:latin typeface="Arial" panose="020B0604020202020204" pitchFamily="34" charset="0"/>
            </a:endParaRPr>
          </a:p>
        </p:txBody>
      </p:sp>
      <p:sp>
        <p:nvSpPr>
          <p:cNvPr id="6" name="灯片编号占位符 5"/>
          <p:cNvSpPr>
            <a:spLocks noGrp="1"/>
          </p:cNvSpPr>
          <p:nvPr>
            <p:ph type="sldNum" sz="quarter" idx="12"/>
          </p:nvPr>
        </p:nvSpPr>
        <p:spPr>
          <a:xfrm>
            <a:off x="6553200" y="4683919"/>
            <a:ext cx="2133600" cy="357188"/>
          </a:xfrm>
        </p:spPr>
        <p:txBody>
          <a:bodyPr lIns="68580" tIns="34290" rIns="68580" bIns="34290"/>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grpSp>
        <p:nvGrpSpPr>
          <p:cNvPr id="3074" name="组合 6"/>
          <p:cNvGrpSpPr/>
          <p:nvPr userDrawn="1"/>
        </p:nvGrpSpPr>
        <p:grpSpPr>
          <a:xfrm>
            <a:off x="-369887" y="7144"/>
            <a:ext cx="9515475" cy="5143500"/>
            <a:chOff x="-369888" y="9525"/>
            <a:chExt cx="9515476" cy="6858000"/>
          </a:xfrm>
        </p:grpSpPr>
        <p:pic>
          <p:nvPicPr>
            <p:cNvPr id="3080" name="图片 12"/>
            <p:cNvPicPr>
              <a:picLocks noChangeAspect="1"/>
            </p:cNvPicPr>
            <p:nvPr userDrawn="1"/>
          </p:nvPicPr>
          <p:blipFill>
            <a:blip r:embed="rId2"/>
            <a:stretch>
              <a:fillRect/>
            </a:stretch>
          </p:blipFill>
          <p:spPr>
            <a:xfrm>
              <a:off x="9525" y="9525"/>
              <a:ext cx="9136063" cy="6858000"/>
            </a:xfrm>
            <a:prstGeom prst="rect">
              <a:avLst/>
            </a:prstGeom>
            <a:noFill/>
            <a:ln w="9525">
              <a:noFill/>
            </a:ln>
          </p:spPr>
        </p:pic>
        <p:grpSp>
          <p:nvGrpSpPr>
            <p:cNvPr id="3081" name="组 15"/>
            <p:cNvGrpSpPr/>
            <p:nvPr userDrawn="1"/>
          </p:nvGrpSpPr>
          <p:grpSpPr>
            <a:xfrm>
              <a:off x="-369888" y="4598988"/>
              <a:ext cx="1660527" cy="2216150"/>
              <a:chOff x="-474161" y="4081888"/>
              <a:chExt cx="1981984" cy="2645369"/>
            </a:xfrm>
          </p:grpSpPr>
          <p:pic>
            <p:nvPicPr>
              <p:cNvPr id="3083" name="Picture 47" descr="연필"/>
              <p:cNvPicPr>
                <a:picLocks noChangeAspect="1"/>
              </p:cNvPicPr>
              <p:nvPr/>
            </p:nvPicPr>
            <p:blipFill>
              <a:blip r:embed="rId3"/>
              <a:stretch>
                <a:fillRect/>
              </a:stretch>
            </p:blipFill>
            <p:spPr>
              <a:xfrm>
                <a:off x="83740" y="4081888"/>
                <a:ext cx="603122" cy="2435315"/>
              </a:xfrm>
              <a:prstGeom prst="rect">
                <a:avLst/>
              </a:prstGeom>
              <a:noFill/>
              <a:ln w="9525">
                <a:noFill/>
              </a:ln>
            </p:spPr>
          </p:pic>
          <p:pic>
            <p:nvPicPr>
              <p:cNvPr id="3084" name="Picture 43" descr="꽃"/>
              <p:cNvPicPr>
                <a:picLocks noChangeAspect="1"/>
              </p:cNvPicPr>
              <p:nvPr/>
            </p:nvPicPr>
            <p:blipFill>
              <a:blip r:embed="rId4"/>
              <a:stretch>
                <a:fillRect/>
              </a:stretch>
            </p:blipFill>
            <p:spPr>
              <a:xfrm>
                <a:off x="-474161" y="4813904"/>
                <a:ext cx="1981984" cy="1913353"/>
              </a:xfrm>
              <a:prstGeom prst="rect">
                <a:avLst/>
              </a:prstGeom>
              <a:noFill/>
              <a:ln w="9525">
                <a:noFill/>
              </a:ln>
            </p:spPr>
          </p:pic>
        </p:grpSp>
        <p:pic>
          <p:nvPicPr>
            <p:cNvPr id="3082" name="图片 9" descr="荣德基.png"/>
            <p:cNvPicPr>
              <a:picLocks noChangeAspect="1"/>
            </p:cNvPicPr>
            <p:nvPr userDrawn="1"/>
          </p:nvPicPr>
          <p:blipFill>
            <a:blip r:embed="rId5"/>
            <a:stretch>
              <a:fillRect/>
            </a:stretch>
          </p:blipFill>
          <p:spPr>
            <a:xfrm>
              <a:off x="238125" y="76200"/>
              <a:ext cx="1562100" cy="609600"/>
            </a:xfrm>
            <a:prstGeom prst="rect">
              <a:avLst/>
            </a:prstGeom>
            <a:noFill/>
            <a:ln w="9525">
              <a:noFill/>
            </a:ln>
          </p:spPr>
        </p:pic>
      </p:grpSp>
      <p:sp>
        <p:nvSpPr>
          <p:cNvPr id="13"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p>
            <a:pPr algn="r"/>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文本框 1"/>
          <p:cNvSpPr txBox="1"/>
          <p:nvPr/>
        </p:nvSpPr>
        <p:spPr>
          <a:xfrm>
            <a:off x="2739231" y="1877696"/>
            <a:ext cx="4043363" cy="1315745"/>
          </a:xfrm>
          <a:prstGeom prst="rect">
            <a:avLst/>
          </a:prstGeom>
          <a:noFill/>
        </p:spPr>
        <p:txBody>
          <a:bodyPr wrap="square" lIns="68580" tIns="34290" rIns="68580" bIns="34290" rtlCol="0">
            <a:spAutoFit/>
          </a:bodyPr>
          <a:lstStyle/>
          <a:p>
            <a:pPr algn="ctr"/>
            <a:r>
              <a:rPr lang="zh-CN" altLang="en-US" sz="5400" b="1" dirty="0">
                <a:latin typeface="楷体_GB2312" panose="02010609030101010101" charset="-122"/>
                <a:ea typeface="楷体_GB2312" panose="02010609030101010101" charset="-122"/>
              </a:rPr>
              <a:t>语文园地五</a:t>
            </a:r>
          </a:p>
          <a:p>
            <a:pPr algn="ctr"/>
            <a:r>
              <a:rPr lang="zh-CN" altLang="en-US" sz="2700" b="1" dirty="0">
                <a:solidFill>
                  <a:srgbClr val="A08F22"/>
                </a:solidFill>
                <a:latin typeface="楷体_GB2312" panose="02010609030101010101" charset="-122"/>
                <a:ea typeface="楷体_GB2312" panose="02010609030101010101" charset="-122"/>
              </a:rPr>
              <a:t>口语交际：图书借阅公约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3"/>
          <p:cNvGrpSpPr/>
          <p:nvPr/>
        </p:nvGrpSpPr>
        <p:grpSpPr>
          <a:xfrm>
            <a:off x="42545" y="118250"/>
            <a:ext cx="9056370" cy="4375785"/>
            <a:chOff x="-2737273" y="1292668"/>
            <a:chExt cx="12075160" cy="5837172"/>
          </a:xfrm>
        </p:grpSpPr>
        <p:sp>
          <p:nvSpPr>
            <p:cNvPr id="15365" name="矩形 2"/>
            <p:cNvSpPr/>
            <p:nvPr/>
          </p:nvSpPr>
          <p:spPr>
            <a:xfrm>
              <a:off x="611294" y="1834794"/>
              <a:ext cx="8726593" cy="5295046"/>
            </a:xfrm>
            <a:prstGeom prst="rect">
              <a:avLst/>
            </a:prstGeom>
            <a:noFill/>
            <a:ln w="9525">
              <a:noFill/>
            </a:ln>
          </p:spPr>
          <p:txBody>
            <a:bodyPr wrap="square">
              <a:spAutoFit/>
            </a:bodyPr>
            <a:lstStyle/>
            <a:p>
              <a:pPr marL="541655" indent="-541655">
                <a:lnSpc>
                  <a:spcPct val="150000"/>
                </a:lnSpc>
              </a:pPr>
              <a:r>
                <a:rPr lang="zh-CN" altLang="en-US" sz="2800" b="1" dirty="0">
                  <a:latin typeface="楷体" panose="02010609060101010101" charset="-122"/>
                  <a:ea typeface="楷体" panose="02010609060101010101" charset="-122"/>
                </a:rPr>
                <a:t>穴： 本义指“</a:t>
              </a:r>
              <a:r>
                <a:rPr lang="zh-CN" altLang="en-US" sz="2800" b="1" dirty="0">
                  <a:solidFill>
                    <a:srgbClr val="FF0000"/>
                  </a:solidFill>
                  <a:latin typeface="楷体" panose="02010609060101010101" charset="-122"/>
                  <a:ea typeface="楷体" panose="02010609060101010101" charset="-122"/>
                </a:rPr>
                <a:t>两块相向的石崖所构成的石洞，即巨岩中的洞窟</a:t>
              </a:r>
              <a:r>
                <a:rPr lang="zh-CN" altLang="en-US" sz="2800" b="1" dirty="0">
                  <a:latin typeface="楷体" panose="02010609060101010101" charset="-122"/>
                  <a:ea typeface="楷体" panose="02010609060101010101" charset="-122"/>
                </a:rPr>
                <a:t>”， 表示“远古先民以穴为屋”。以形旁“穴”造出的字“窟”“窿”“窑”就是“洞”或“洞穴”的意思，“窄”是由洞穴引申出的空间的“窄”。</a:t>
              </a:r>
            </a:p>
          </p:txBody>
        </p:sp>
        <p:pic>
          <p:nvPicPr>
            <p:cNvPr id="15366" name="Picture 2"/>
            <p:cNvPicPr>
              <a:picLocks noChangeAspect="1"/>
            </p:cNvPicPr>
            <p:nvPr/>
          </p:nvPicPr>
          <p:blipFill>
            <a:blip r:embed="rId2"/>
            <a:stretch>
              <a:fillRect/>
            </a:stretch>
          </p:blipFill>
          <p:spPr>
            <a:xfrm>
              <a:off x="-2737273" y="1292668"/>
              <a:ext cx="2766907" cy="2553075"/>
            </a:xfrm>
            <a:prstGeom prst="rect">
              <a:avLst/>
            </a:prstGeom>
            <a:noFill/>
            <a:ln w="9525">
              <a:noFill/>
            </a:ln>
          </p:spPr>
        </p:pic>
        <p:pic>
          <p:nvPicPr>
            <p:cNvPr id="15367" name="Picture 3"/>
            <p:cNvPicPr>
              <a:picLocks noChangeAspect="1"/>
            </p:cNvPicPr>
            <p:nvPr/>
          </p:nvPicPr>
          <p:blipFill>
            <a:blip r:embed="rId3"/>
            <a:stretch>
              <a:fillRect/>
            </a:stretch>
          </p:blipFill>
          <p:spPr>
            <a:xfrm>
              <a:off x="-1593426" y="3473878"/>
              <a:ext cx="1775460" cy="1253666"/>
            </a:xfrm>
            <a:prstGeom prst="rect">
              <a:avLst/>
            </a:prstGeom>
            <a:noFill/>
            <a:ln w="9525">
              <a:noFill/>
            </a:ln>
          </p:spPr>
        </p:pic>
      </p:grpSp>
      <p:sp>
        <p:nvSpPr>
          <p:cNvPr id="2" name="矩形 1"/>
          <p:cNvSpPr/>
          <p:nvPr/>
        </p:nvSpPr>
        <p:spPr>
          <a:xfrm>
            <a:off x="2807017" y="4271804"/>
            <a:ext cx="5454254" cy="829945"/>
          </a:xfrm>
          <a:prstGeom prst="rect">
            <a:avLst/>
          </a:prstGeom>
          <a:noFill/>
          <a:ln w="9525">
            <a:noFill/>
          </a:ln>
        </p:spPr>
        <p:txBody>
          <a:bodyPr>
            <a:spAutoFit/>
          </a:bodyPr>
          <a:lstStyle/>
          <a:p>
            <a:pPr indent="631825">
              <a:lnSpc>
                <a:spcPct val="150000"/>
              </a:lnSpc>
            </a:pPr>
            <a:r>
              <a:rPr lang="zh-CN" altLang="en-US" sz="3200" b="1" dirty="0">
                <a:solidFill>
                  <a:srgbClr val="FF0000"/>
                </a:solidFill>
                <a:latin typeface="楷体" panose="02010609060101010101" charset="-122"/>
                <a:ea typeface="楷体" panose="02010609060101010101" charset="-122"/>
              </a:rPr>
              <a:t>“空”“穿”</a:t>
            </a:r>
            <a:r>
              <a:rPr lang="en-US" altLang="zh-CN" sz="3200" b="1" dirty="0">
                <a:solidFill>
                  <a:srgbClr val="FF0000"/>
                </a:solidFill>
                <a:latin typeface="楷体" panose="02010609060101010101" charset="-122"/>
                <a:ea typeface="楷体" panose="02010609060101010101" charset="-122"/>
              </a:rPr>
              <a:t>“</a:t>
            </a:r>
            <a:r>
              <a:rPr lang="zh-CN" altLang="en-US" sz="3200" b="1" dirty="0">
                <a:solidFill>
                  <a:srgbClr val="FF0000"/>
                </a:solidFill>
                <a:latin typeface="楷体" panose="02010609060101010101" charset="-122"/>
                <a:ea typeface="楷体" panose="02010609060101010101" charset="-122"/>
              </a:rPr>
              <a:t>穹</a:t>
            </a:r>
            <a:r>
              <a:rPr lang="en-US" altLang="zh-CN" sz="3200" b="1" dirty="0">
                <a:solidFill>
                  <a:srgbClr val="FF0000"/>
                </a:solidFill>
                <a:latin typeface="楷体" panose="02010609060101010101" charset="-122"/>
                <a:ea typeface="楷体" panose="02010609060101010101" charset="-122"/>
              </a:rPr>
              <a:t>”“</a:t>
            </a:r>
            <a:r>
              <a:rPr lang="zh-CN" altLang="en-US" sz="3200" b="1" dirty="0">
                <a:solidFill>
                  <a:srgbClr val="FF0000"/>
                </a:solidFill>
                <a:latin typeface="楷体" panose="02010609060101010101" charset="-122"/>
                <a:ea typeface="楷体" panose="02010609060101010101" charset="-122"/>
              </a:rPr>
              <a:t>窝</a:t>
            </a:r>
            <a:r>
              <a:rPr lang="en-US" altLang="zh-CN" sz="3200" b="1" dirty="0">
                <a:solidFill>
                  <a:srgbClr val="FF0000"/>
                </a:solidFill>
                <a:latin typeface="楷体" panose="02010609060101010101" charset="-122"/>
                <a:ea typeface="楷体" panose="02010609060101010101"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00038" y="1607823"/>
            <a:ext cx="8795861" cy="1518763"/>
            <a:chOff x="630" y="3376"/>
            <a:chExt cx="18469" cy="3189"/>
          </a:xfrm>
        </p:grpSpPr>
        <p:sp>
          <p:nvSpPr>
            <p:cNvPr id="2" name="文本框 1"/>
            <p:cNvSpPr txBox="1"/>
            <p:nvPr/>
          </p:nvSpPr>
          <p:spPr>
            <a:xfrm>
              <a:off x="738" y="4596"/>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厨</a:t>
              </a:r>
            </a:p>
          </p:txBody>
        </p:sp>
        <p:sp>
          <p:nvSpPr>
            <p:cNvPr id="3" name="文本框 2"/>
            <p:cNvSpPr txBox="1"/>
            <p:nvPr/>
          </p:nvSpPr>
          <p:spPr>
            <a:xfrm>
              <a:off x="630" y="3384"/>
              <a:ext cx="2400" cy="1519"/>
            </a:xfrm>
            <a:prstGeom prst="rect">
              <a:avLst/>
            </a:prstGeom>
            <a:noFill/>
          </p:spPr>
          <p:txBody>
            <a:bodyPr wrap="square" rtlCol="0">
              <a:spAutoFit/>
            </a:bodyPr>
            <a:lstStyle/>
            <a:p>
              <a:r>
                <a:rPr lang="en-US" altLang="zh-CN" sz="4100" dirty="0" err="1">
                  <a:solidFill>
                    <a:srgbClr val="FF0000"/>
                  </a:solidFill>
                </a:rPr>
                <a:t>chú</a:t>
              </a:r>
              <a:endParaRPr lang="en-US" altLang="zh-CN" sz="4100" dirty="0">
                <a:solidFill>
                  <a:srgbClr val="FF0000"/>
                </a:solidFill>
              </a:endParaRPr>
            </a:p>
          </p:txBody>
        </p:sp>
        <p:sp>
          <p:nvSpPr>
            <p:cNvPr id="6" name="文本框 5"/>
            <p:cNvSpPr txBox="1"/>
            <p:nvPr/>
          </p:nvSpPr>
          <p:spPr>
            <a:xfrm>
              <a:off x="3018" y="4588"/>
              <a:ext cx="1925" cy="1936"/>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厕</a:t>
              </a:r>
            </a:p>
          </p:txBody>
        </p:sp>
        <p:sp>
          <p:nvSpPr>
            <p:cNvPr id="7" name="文本框 6"/>
            <p:cNvSpPr txBox="1"/>
            <p:nvPr/>
          </p:nvSpPr>
          <p:spPr>
            <a:xfrm>
              <a:off x="3226" y="3384"/>
              <a:ext cx="1717" cy="1519"/>
            </a:xfrm>
            <a:prstGeom prst="rect">
              <a:avLst/>
            </a:prstGeom>
            <a:noFill/>
          </p:spPr>
          <p:txBody>
            <a:bodyPr wrap="square" rtlCol="0">
              <a:spAutoFit/>
            </a:bodyPr>
            <a:lstStyle/>
            <a:p>
              <a:r>
                <a:rPr lang="en-US" altLang="zh-CN" sz="4100" dirty="0" err="1">
                  <a:solidFill>
                    <a:srgbClr val="FF0000"/>
                  </a:solidFill>
                </a:rPr>
                <a:t>cè</a:t>
              </a:r>
              <a:endParaRPr lang="en-US" altLang="zh-CN" sz="4100" dirty="0">
                <a:solidFill>
                  <a:srgbClr val="FF0000"/>
                </a:solidFill>
              </a:endParaRPr>
            </a:p>
          </p:txBody>
        </p:sp>
        <p:sp>
          <p:nvSpPr>
            <p:cNvPr id="9" name="文本框 8"/>
            <p:cNvSpPr txBox="1"/>
            <p:nvPr/>
          </p:nvSpPr>
          <p:spPr>
            <a:xfrm>
              <a:off x="5454" y="4580"/>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厢</a:t>
              </a:r>
            </a:p>
          </p:txBody>
        </p:sp>
        <p:sp>
          <p:nvSpPr>
            <p:cNvPr id="10" name="文本框 9"/>
            <p:cNvSpPr txBox="1"/>
            <p:nvPr/>
          </p:nvSpPr>
          <p:spPr>
            <a:xfrm>
              <a:off x="5116" y="3376"/>
              <a:ext cx="3097" cy="1519"/>
            </a:xfrm>
            <a:prstGeom prst="rect">
              <a:avLst/>
            </a:prstGeom>
            <a:noFill/>
          </p:spPr>
          <p:txBody>
            <a:bodyPr wrap="square" rtlCol="0">
              <a:spAutoFit/>
            </a:bodyPr>
            <a:lstStyle/>
            <a:p>
              <a:r>
                <a:rPr lang="en-US" altLang="zh-CN" sz="4100" dirty="0" err="1">
                  <a:solidFill>
                    <a:srgbClr val="FF0000"/>
                  </a:solidFill>
                </a:rPr>
                <a:t>xiāng</a:t>
              </a:r>
              <a:endParaRPr lang="en-US" altLang="zh-CN" sz="4100" dirty="0">
                <a:solidFill>
                  <a:srgbClr val="FF0000"/>
                </a:solidFill>
              </a:endParaRPr>
            </a:p>
          </p:txBody>
        </p:sp>
        <p:sp>
          <p:nvSpPr>
            <p:cNvPr id="11" name="文本框 10"/>
            <p:cNvSpPr txBox="1"/>
            <p:nvPr/>
          </p:nvSpPr>
          <p:spPr>
            <a:xfrm>
              <a:off x="8254" y="4598"/>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穴</a:t>
              </a:r>
            </a:p>
          </p:txBody>
        </p:sp>
        <p:sp>
          <p:nvSpPr>
            <p:cNvPr id="12" name="文本框 11"/>
            <p:cNvSpPr txBox="1"/>
            <p:nvPr/>
          </p:nvSpPr>
          <p:spPr>
            <a:xfrm>
              <a:off x="8124" y="3394"/>
              <a:ext cx="2665" cy="1519"/>
            </a:xfrm>
            <a:prstGeom prst="rect">
              <a:avLst/>
            </a:prstGeom>
            <a:noFill/>
          </p:spPr>
          <p:txBody>
            <a:bodyPr wrap="square" rtlCol="0">
              <a:spAutoFit/>
            </a:bodyPr>
            <a:lstStyle/>
            <a:p>
              <a:r>
                <a:rPr lang="en-US" altLang="zh-CN" sz="4100" dirty="0" err="1">
                  <a:solidFill>
                    <a:srgbClr val="FF0000"/>
                  </a:solidFill>
                </a:rPr>
                <a:t>xué</a:t>
              </a:r>
              <a:endParaRPr lang="en-US" altLang="zh-CN" sz="4100" dirty="0">
                <a:solidFill>
                  <a:srgbClr val="FF0000"/>
                </a:solidFill>
              </a:endParaRPr>
            </a:p>
          </p:txBody>
        </p:sp>
        <p:sp>
          <p:nvSpPr>
            <p:cNvPr id="13" name="文本框 12"/>
            <p:cNvSpPr txBox="1"/>
            <p:nvPr/>
          </p:nvSpPr>
          <p:spPr>
            <a:xfrm>
              <a:off x="10222" y="4616"/>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窟</a:t>
              </a:r>
            </a:p>
          </p:txBody>
        </p:sp>
        <p:sp>
          <p:nvSpPr>
            <p:cNvPr id="14" name="文本框 13"/>
            <p:cNvSpPr txBox="1"/>
            <p:nvPr/>
          </p:nvSpPr>
          <p:spPr>
            <a:xfrm>
              <a:off x="10378" y="3412"/>
              <a:ext cx="1795" cy="1519"/>
            </a:xfrm>
            <a:prstGeom prst="rect">
              <a:avLst/>
            </a:prstGeom>
            <a:noFill/>
          </p:spPr>
          <p:txBody>
            <a:bodyPr wrap="square" rtlCol="0">
              <a:spAutoFit/>
            </a:bodyPr>
            <a:lstStyle/>
            <a:p>
              <a:r>
                <a:rPr lang="en-US" altLang="zh-CN" sz="4100" dirty="0" err="1">
                  <a:solidFill>
                    <a:srgbClr val="FF0000"/>
                  </a:solidFill>
                </a:rPr>
                <a:t>kū</a:t>
              </a:r>
              <a:endParaRPr lang="en-US" altLang="zh-CN" sz="4100" dirty="0">
                <a:solidFill>
                  <a:srgbClr val="FF0000"/>
                </a:solidFill>
              </a:endParaRPr>
            </a:p>
          </p:txBody>
        </p:sp>
        <p:sp>
          <p:nvSpPr>
            <p:cNvPr id="15" name="文本框 14"/>
            <p:cNvSpPr txBox="1"/>
            <p:nvPr/>
          </p:nvSpPr>
          <p:spPr>
            <a:xfrm>
              <a:off x="12112" y="4616"/>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窿</a:t>
              </a:r>
            </a:p>
          </p:txBody>
        </p:sp>
        <p:sp>
          <p:nvSpPr>
            <p:cNvPr id="16" name="文本框 15"/>
            <p:cNvSpPr txBox="1"/>
            <p:nvPr/>
          </p:nvSpPr>
          <p:spPr>
            <a:xfrm>
              <a:off x="12112" y="3508"/>
              <a:ext cx="2453" cy="1519"/>
            </a:xfrm>
            <a:prstGeom prst="rect">
              <a:avLst/>
            </a:prstGeom>
            <a:noFill/>
          </p:spPr>
          <p:txBody>
            <a:bodyPr wrap="square" rtlCol="0">
              <a:spAutoFit/>
            </a:bodyPr>
            <a:lstStyle/>
            <a:p>
              <a:r>
                <a:rPr lang="en-US" altLang="zh-CN" sz="4100" dirty="0" err="1">
                  <a:solidFill>
                    <a:srgbClr val="FF0000"/>
                  </a:solidFill>
                </a:rPr>
                <a:t>lóng</a:t>
              </a:r>
              <a:endParaRPr lang="en-US" altLang="zh-CN" sz="4100" dirty="0">
                <a:solidFill>
                  <a:srgbClr val="FF0000"/>
                </a:solidFill>
              </a:endParaRPr>
            </a:p>
          </p:txBody>
        </p:sp>
        <p:sp>
          <p:nvSpPr>
            <p:cNvPr id="17" name="文本框 16"/>
            <p:cNvSpPr txBox="1"/>
            <p:nvPr/>
          </p:nvSpPr>
          <p:spPr>
            <a:xfrm>
              <a:off x="14574" y="4608"/>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窑</a:t>
              </a:r>
            </a:p>
          </p:txBody>
        </p:sp>
        <p:sp>
          <p:nvSpPr>
            <p:cNvPr id="18" name="文本框 17"/>
            <p:cNvSpPr txBox="1"/>
            <p:nvPr/>
          </p:nvSpPr>
          <p:spPr>
            <a:xfrm>
              <a:off x="14574" y="3500"/>
              <a:ext cx="2453" cy="1519"/>
            </a:xfrm>
            <a:prstGeom prst="rect">
              <a:avLst/>
            </a:prstGeom>
            <a:noFill/>
          </p:spPr>
          <p:txBody>
            <a:bodyPr wrap="square" rtlCol="0">
              <a:spAutoFit/>
            </a:bodyPr>
            <a:lstStyle/>
            <a:p>
              <a:r>
                <a:rPr lang="en-US" altLang="zh-CN" sz="4100" dirty="0" err="1">
                  <a:solidFill>
                    <a:srgbClr val="FF0000"/>
                  </a:solidFill>
                </a:rPr>
                <a:t>yáo</a:t>
              </a:r>
              <a:endParaRPr lang="en-US" altLang="zh-CN" sz="4100" dirty="0">
                <a:solidFill>
                  <a:srgbClr val="FF0000"/>
                </a:solidFill>
              </a:endParaRPr>
            </a:p>
          </p:txBody>
        </p:sp>
        <p:sp>
          <p:nvSpPr>
            <p:cNvPr id="19" name="文本框 18"/>
            <p:cNvSpPr txBox="1"/>
            <p:nvPr/>
          </p:nvSpPr>
          <p:spPr>
            <a:xfrm>
              <a:off x="16854" y="4626"/>
              <a:ext cx="1925" cy="1939"/>
            </a:xfrm>
            <a:prstGeom prst="rect">
              <a:avLst/>
            </a:prstGeom>
            <a:noFill/>
          </p:spPr>
          <p:txBody>
            <a:bodyPr wrap="square" rtlCol="0">
              <a:spAutoFit/>
            </a:bodyPr>
            <a:lstStyle/>
            <a:p>
              <a:r>
                <a:rPr lang="zh-CN" altLang="en-US" sz="5400" dirty="0">
                  <a:latin typeface="楷体" panose="02010609060101010101" charset="-122"/>
                  <a:ea typeface="楷体" panose="02010609060101010101" charset="-122"/>
                </a:rPr>
                <a:t>窄</a:t>
              </a:r>
            </a:p>
          </p:txBody>
        </p:sp>
        <p:sp>
          <p:nvSpPr>
            <p:cNvPr id="20" name="文本框 19"/>
            <p:cNvSpPr txBox="1"/>
            <p:nvPr/>
          </p:nvSpPr>
          <p:spPr>
            <a:xfrm>
              <a:off x="16646" y="3518"/>
              <a:ext cx="2453" cy="1519"/>
            </a:xfrm>
            <a:prstGeom prst="rect">
              <a:avLst/>
            </a:prstGeom>
            <a:noFill/>
          </p:spPr>
          <p:txBody>
            <a:bodyPr wrap="square" rtlCol="0">
              <a:spAutoFit/>
            </a:bodyPr>
            <a:lstStyle/>
            <a:p>
              <a:r>
                <a:rPr lang="en-US" altLang="zh-CN" sz="4100" dirty="0" err="1">
                  <a:solidFill>
                    <a:srgbClr val="FF0000"/>
                  </a:solidFill>
                </a:rPr>
                <a:t>zhǎi</a:t>
              </a:r>
              <a:endParaRPr lang="en-US" altLang="zh-CN" sz="4100" dirty="0">
                <a:solidFill>
                  <a:srgbClr val="FF0000"/>
                </a:solidFill>
              </a:endParaRPr>
            </a:p>
          </p:txBody>
        </p:sp>
      </p:grpSp>
      <p:sp>
        <p:nvSpPr>
          <p:cNvPr id="4" name="文本框 3"/>
          <p:cNvSpPr txBox="1"/>
          <p:nvPr/>
        </p:nvSpPr>
        <p:spPr>
          <a:xfrm>
            <a:off x="392430" y="3104515"/>
            <a:ext cx="1050925" cy="138366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厨师</a:t>
            </a:r>
          </a:p>
          <a:p>
            <a:r>
              <a:rPr lang="zh-CN" altLang="en-US" sz="2800">
                <a:latin typeface="楷体" panose="02010609060101010101" charset="-122"/>
                <a:ea typeface="楷体" panose="02010609060101010101" charset="-122"/>
              </a:rPr>
              <a:t>厨房</a:t>
            </a:r>
          </a:p>
          <a:p>
            <a:r>
              <a:rPr lang="zh-CN" altLang="en-US" sz="2800">
                <a:latin typeface="楷体" panose="02010609060101010101" charset="-122"/>
                <a:ea typeface="楷体" panose="02010609060101010101" charset="-122"/>
              </a:rPr>
              <a:t>下厨</a:t>
            </a:r>
          </a:p>
        </p:txBody>
      </p:sp>
      <p:sp>
        <p:nvSpPr>
          <p:cNvPr id="5" name="文本框 4"/>
          <p:cNvSpPr txBox="1"/>
          <p:nvPr/>
        </p:nvSpPr>
        <p:spPr>
          <a:xfrm>
            <a:off x="1419860" y="3126740"/>
            <a:ext cx="1050925" cy="138366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公厕</a:t>
            </a:r>
          </a:p>
          <a:p>
            <a:r>
              <a:rPr lang="zh-CN" altLang="en-US" sz="2800">
                <a:latin typeface="楷体" panose="02010609060101010101" charset="-122"/>
                <a:ea typeface="楷体" panose="02010609060101010101" charset="-122"/>
              </a:rPr>
              <a:t>厕所</a:t>
            </a:r>
          </a:p>
          <a:p>
            <a:r>
              <a:rPr lang="zh-CN" altLang="en-US" sz="2800">
                <a:latin typeface="楷体" panose="02010609060101010101" charset="-122"/>
                <a:ea typeface="楷体" panose="02010609060101010101" charset="-122"/>
              </a:rPr>
              <a:t>男厕</a:t>
            </a:r>
          </a:p>
        </p:txBody>
      </p:sp>
      <p:sp>
        <p:nvSpPr>
          <p:cNvPr id="22" name="文本框 21"/>
          <p:cNvSpPr txBox="1"/>
          <p:nvPr/>
        </p:nvSpPr>
        <p:spPr>
          <a:xfrm>
            <a:off x="2597785" y="3126740"/>
            <a:ext cx="1050925" cy="138366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车厢</a:t>
            </a:r>
          </a:p>
          <a:p>
            <a:r>
              <a:rPr lang="zh-CN" altLang="en-US" sz="2800">
                <a:latin typeface="楷体" panose="02010609060101010101" charset="-122"/>
                <a:ea typeface="楷体" panose="02010609060101010101" charset="-122"/>
              </a:rPr>
              <a:t>包厢</a:t>
            </a:r>
          </a:p>
          <a:p>
            <a:r>
              <a:rPr lang="zh-CN" altLang="en-US" sz="2800">
                <a:latin typeface="楷体" panose="02010609060101010101" charset="-122"/>
                <a:ea typeface="楷体" panose="02010609060101010101" charset="-122"/>
              </a:rPr>
              <a:t>厢房</a:t>
            </a:r>
          </a:p>
        </p:txBody>
      </p:sp>
      <p:sp>
        <p:nvSpPr>
          <p:cNvPr id="23" name="文本框 22"/>
          <p:cNvSpPr txBox="1"/>
          <p:nvPr/>
        </p:nvSpPr>
        <p:spPr>
          <a:xfrm>
            <a:off x="3931285" y="3126740"/>
            <a:ext cx="1050925" cy="138366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洞穴</a:t>
            </a:r>
          </a:p>
          <a:p>
            <a:r>
              <a:rPr lang="zh-CN" altLang="en-US" sz="2800">
                <a:latin typeface="楷体" panose="02010609060101010101" charset="-122"/>
                <a:ea typeface="楷体" panose="02010609060101010101" charset="-122"/>
              </a:rPr>
              <a:t>穴位</a:t>
            </a:r>
          </a:p>
          <a:p>
            <a:r>
              <a:rPr lang="zh-CN" altLang="en-US" sz="2800">
                <a:latin typeface="楷体" panose="02010609060101010101" charset="-122"/>
                <a:ea typeface="楷体" panose="02010609060101010101" charset="-122"/>
              </a:rPr>
              <a:t>巢穴</a:t>
            </a:r>
          </a:p>
        </p:txBody>
      </p:sp>
      <p:sp>
        <p:nvSpPr>
          <p:cNvPr id="24" name="文本框 23"/>
          <p:cNvSpPr txBox="1"/>
          <p:nvPr/>
        </p:nvSpPr>
        <p:spPr>
          <a:xfrm>
            <a:off x="4942840" y="3126740"/>
            <a:ext cx="1050925" cy="138366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石窟</a:t>
            </a:r>
          </a:p>
          <a:p>
            <a:r>
              <a:rPr lang="zh-CN" altLang="en-US" sz="2800">
                <a:latin typeface="楷体" panose="02010609060101010101" charset="-122"/>
                <a:ea typeface="楷体" panose="02010609060101010101" charset="-122"/>
              </a:rPr>
              <a:t>魔窟</a:t>
            </a:r>
          </a:p>
          <a:p>
            <a:r>
              <a:rPr lang="zh-CN" altLang="en-US" sz="2800">
                <a:latin typeface="楷体" panose="02010609060101010101" charset="-122"/>
                <a:ea typeface="楷体" panose="02010609060101010101" charset="-122"/>
              </a:rPr>
              <a:t>冰窟</a:t>
            </a:r>
          </a:p>
        </p:txBody>
      </p:sp>
      <p:sp>
        <p:nvSpPr>
          <p:cNvPr id="25" name="文本框 24"/>
          <p:cNvSpPr txBox="1"/>
          <p:nvPr/>
        </p:nvSpPr>
        <p:spPr>
          <a:xfrm>
            <a:off x="7058660" y="3117850"/>
            <a:ext cx="1050925" cy="138366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砖窑</a:t>
            </a:r>
          </a:p>
          <a:p>
            <a:r>
              <a:rPr lang="zh-CN" altLang="en-US" sz="2800">
                <a:latin typeface="楷体" panose="02010609060101010101" charset="-122"/>
                <a:ea typeface="楷体" panose="02010609060101010101" charset="-122"/>
              </a:rPr>
              <a:t>煤窑</a:t>
            </a:r>
          </a:p>
          <a:p>
            <a:r>
              <a:rPr lang="zh-CN" altLang="en-US" sz="2800">
                <a:latin typeface="楷体" panose="02010609060101010101" charset="-122"/>
                <a:ea typeface="楷体" panose="02010609060101010101" charset="-122"/>
              </a:rPr>
              <a:t>窑洞</a:t>
            </a:r>
          </a:p>
        </p:txBody>
      </p:sp>
      <p:sp>
        <p:nvSpPr>
          <p:cNvPr id="26" name="文本框 25"/>
          <p:cNvSpPr txBox="1"/>
          <p:nvPr/>
        </p:nvSpPr>
        <p:spPr>
          <a:xfrm>
            <a:off x="8027035" y="3104515"/>
            <a:ext cx="1050925" cy="95313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宽窄</a:t>
            </a:r>
          </a:p>
          <a:p>
            <a:r>
              <a:rPr lang="zh-CN" altLang="en-US" sz="2800">
                <a:latin typeface="楷体" panose="02010609060101010101" charset="-122"/>
                <a:ea typeface="楷体" panose="02010609060101010101" charset="-122"/>
              </a:rPr>
              <a:t>狭窄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710089" y="1517809"/>
            <a:ext cx="1833086" cy="1672114"/>
          </a:xfrm>
          <a:prstGeom prst="rect">
            <a:avLst/>
          </a:prstGeom>
        </p:spPr>
      </p:pic>
      <p:sp>
        <p:nvSpPr>
          <p:cNvPr id="6" name="文本框 5"/>
          <p:cNvSpPr txBox="1"/>
          <p:nvPr/>
        </p:nvSpPr>
        <p:spPr>
          <a:xfrm>
            <a:off x="1365409" y="1781176"/>
            <a:ext cx="522446" cy="1084912"/>
          </a:xfrm>
          <a:prstGeom prst="rect">
            <a:avLst/>
          </a:prstGeom>
          <a:noFill/>
        </p:spPr>
        <p:txBody>
          <a:bodyPr wrap="square" lIns="68580" tIns="34290" rIns="68580" bIns="34290" rtlCol="0">
            <a:spAutoFit/>
          </a:bodyPr>
          <a:lstStyle/>
          <a:p>
            <a:r>
              <a:rPr lang="en-US" altLang="zh-CN" sz="6600" dirty="0">
                <a:solidFill>
                  <a:srgbClr val="A97064"/>
                </a:solidFill>
                <a:latin typeface="微软雅黑" panose="020B0503020204020204" charset="-122"/>
                <a:ea typeface="微软雅黑" panose="020B0503020204020204" charset="-122"/>
              </a:rPr>
              <a:t>3</a:t>
            </a:r>
          </a:p>
        </p:txBody>
      </p:sp>
      <p:sp>
        <p:nvSpPr>
          <p:cNvPr id="8" name="文本框 7"/>
          <p:cNvSpPr txBox="1"/>
          <p:nvPr/>
        </p:nvSpPr>
        <p:spPr>
          <a:xfrm>
            <a:off x="2717007" y="1938814"/>
            <a:ext cx="4525804" cy="838691"/>
          </a:xfrm>
          <a:prstGeom prst="rect">
            <a:avLst/>
          </a:prstGeom>
          <a:noFill/>
        </p:spPr>
        <p:txBody>
          <a:bodyPr wrap="square" lIns="68580" tIns="34290" rIns="68580" bIns="34290" rtlCol="0">
            <a:spAutoFit/>
          </a:bodyPr>
          <a:lstStyle/>
          <a:p>
            <a:r>
              <a:rPr lang="zh-CN" altLang="en-US" sz="5000" b="1" dirty="0">
                <a:latin typeface="楷体_GB2312" panose="02010609030101010101" charset="-122"/>
                <a:ea typeface="楷体_GB2312" panose="02010609030101010101" charset="-122"/>
                <a:sym typeface="+mn-ea"/>
              </a:rPr>
              <a:t>字词句运用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1493" y="823913"/>
            <a:ext cx="6263640" cy="530225"/>
          </a:xfrm>
          <a:prstGeom prst="rect">
            <a:avLst/>
          </a:prstGeom>
          <a:noFill/>
          <a:ln>
            <a:noFill/>
          </a:ln>
        </p:spPr>
        <p:txBody>
          <a:bodyPr wrap="none" lIns="68580" tIns="34290" rIns="68580" bIns="34290" rtlCol="0" anchor="t">
            <a:spAutoFit/>
          </a:bodyPr>
          <a:lstStyle/>
          <a:p>
            <a:pPr algn="ctr"/>
            <a:r>
              <a:rPr lang="zh-CN" altLang="en-US" sz="3000" b="1" dirty="0">
                <a:effectLst>
                  <a:outerShdw blurRad="38100" dist="19050" dir="2700000" algn="tl" rotWithShape="0">
                    <a:schemeClr val="dk1">
                      <a:alpha val="40000"/>
                    </a:schemeClr>
                  </a:outerShdw>
                </a:effectLst>
                <a:latin typeface="楷体" panose="02010609060101010101" charset="-122"/>
                <a:ea typeface="楷体" panose="02010609060101010101" charset="-122"/>
              </a:rPr>
              <a:t>读一读，再选择一两个词语</a:t>
            </a:r>
            <a:r>
              <a:rPr lang="zh-CN" altLang="en-US" sz="3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演一演</a:t>
            </a:r>
            <a:r>
              <a:rPr lang="zh-CN" altLang="en-US" sz="3000" b="1" dirty="0">
                <a:effectLst>
                  <a:outerShdw blurRad="38100" dist="19050" dir="2700000" algn="tl" rotWithShape="0">
                    <a:schemeClr val="dk1">
                      <a:alpha val="40000"/>
                    </a:schemeClr>
                  </a:outerShdw>
                </a:effectLst>
                <a:latin typeface="楷体" panose="02010609060101010101" charset="-122"/>
                <a:ea typeface="楷体" panose="02010609060101010101" charset="-122"/>
              </a:rPr>
              <a:t>。</a:t>
            </a:r>
          </a:p>
        </p:txBody>
      </p:sp>
      <p:sp>
        <p:nvSpPr>
          <p:cNvPr id="6" name="文本框 5"/>
          <p:cNvSpPr txBox="1"/>
          <p:nvPr/>
        </p:nvSpPr>
        <p:spPr>
          <a:xfrm>
            <a:off x="485775" y="1600201"/>
            <a:ext cx="8483918" cy="2907665"/>
          </a:xfrm>
          <a:prstGeom prst="rect">
            <a:avLst/>
          </a:prstGeom>
          <a:noFill/>
        </p:spPr>
        <p:txBody>
          <a:bodyPr wrap="square" lIns="68580" tIns="34290" rIns="68580" bIns="34290" rtlCol="0">
            <a:spAutoFit/>
          </a:bodyPr>
          <a:lstStyle/>
          <a:p>
            <a:pPr fontAlgn="auto">
              <a:lnSpc>
                <a:spcPct val="150000"/>
              </a:lnSpc>
            </a:pPr>
            <a:r>
              <a:rPr lang="zh-CN" altLang="en-US" sz="4100" b="1" dirty="0">
                <a:solidFill>
                  <a:srgbClr val="FF0000"/>
                </a:solidFill>
                <a:latin typeface="楷体" panose="02010609060101010101" charset="-122"/>
                <a:ea typeface="楷体" panose="02010609060101010101" charset="-122"/>
              </a:rPr>
              <a:t>微笑  狂笑  傻笑  笑眯眯   </a:t>
            </a:r>
          </a:p>
          <a:p>
            <a:pPr fontAlgn="auto">
              <a:lnSpc>
                <a:spcPct val="150000"/>
              </a:lnSpc>
            </a:pPr>
            <a:r>
              <a:rPr lang="zh-CN" altLang="en-US" sz="4100" b="1" dirty="0">
                <a:solidFill>
                  <a:srgbClr val="FF0000"/>
                </a:solidFill>
                <a:latin typeface="楷体" panose="02010609060101010101" charset="-122"/>
                <a:ea typeface="楷体" panose="02010609060101010101" charset="-122"/>
              </a:rPr>
              <a:t>笑呵呵  眉开眼笑  破涕为笑   </a:t>
            </a:r>
          </a:p>
          <a:p>
            <a:pPr fontAlgn="auto">
              <a:lnSpc>
                <a:spcPct val="150000"/>
              </a:lnSpc>
            </a:pPr>
            <a:r>
              <a:rPr lang="zh-CN" altLang="en-US" sz="4100" b="1" dirty="0">
                <a:solidFill>
                  <a:srgbClr val="FF0000"/>
                </a:solidFill>
                <a:latin typeface="楷体" panose="02010609060101010101" charset="-122"/>
                <a:ea typeface="楷体" panose="02010609060101010101" charset="-122"/>
              </a:rPr>
              <a:t>哈哈大笑  捧腹大笑</a:t>
            </a:r>
          </a:p>
        </p:txBody>
      </p:sp>
      <p:pic>
        <p:nvPicPr>
          <p:cNvPr id="7" name="图片 6"/>
          <p:cNvPicPr>
            <a:picLocks noChangeAspect="1"/>
          </p:cNvPicPr>
          <p:nvPr/>
        </p:nvPicPr>
        <p:blipFill>
          <a:blip r:embed="rId2" cstate="print">
            <a:clrChange>
              <a:clrFrom>
                <a:srgbClr val="FFFFFF">
                  <a:alpha val="100000"/>
                </a:srgbClr>
              </a:clrFrom>
              <a:clrTo>
                <a:srgbClr val="FFFFFF">
                  <a:alpha val="100000"/>
                  <a:alpha val="0"/>
                </a:srgbClr>
              </a:clrTo>
            </a:clrChange>
          </a:blip>
          <a:srcRect l="33784" t="-2956" r="33345" b="89"/>
          <a:stretch>
            <a:fillRect/>
          </a:stretch>
        </p:blipFill>
        <p:spPr>
          <a:xfrm>
            <a:off x="7183279" y="651034"/>
            <a:ext cx="1392555" cy="138779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9565" t="28228" r="8359" b="21915"/>
          <a:stretch>
            <a:fillRect/>
          </a:stretch>
        </p:blipFill>
        <p:spPr>
          <a:xfrm>
            <a:off x="5599748" y="4334828"/>
            <a:ext cx="3568065" cy="761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1949" y="660559"/>
            <a:ext cx="8281035" cy="1346522"/>
          </a:xfrm>
          <a:prstGeom prst="rect">
            <a:avLst/>
          </a:prstGeom>
          <a:noFill/>
        </p:spPr>
        <p:txBody>
          <a:bodyPr wrap="square" lIns="68580" tIns="34290" rIns="68580" bIns="34290" rtlCol="0">
            <a:spAutoFit/>
          </a:bodyPr>
          <a:lstStyle/>
          <a:p>
            <a:r>
              <a:rPr lang="zh-CN" altLang="en-US" sz="5000" b="1" dirty="0">
                <a:solidFill>
                  <a:srgbClr val="FF0000"/>
                </a:solidFill>
                <a:latin typeface="楷体_GB2312" panose="02010609030101010101" charset="-122"/>
                <a:ea typeface="楷体_GB2312" panose="02010609030101010101" charset="-122"/>
              </a:rPr>
              <a:t>眉开眼笑：</a:t>
            </a:r>
            <a:r>
              <a:rPr lang="zh-CN" altLang="en-US" sz="3300" dirty="0"/>
              <a:t>眉头舒展，眼含笑意。 形容高兴愉快的样子。</a:t>
            </a:r>
          </a:p>
        </p:txBody>
      </p:sp>
      <p:sp>
        <p:nvSpPr>
          <p:cNvPr id="7" name="文本框 6"/>
          <p:cNvSpPr txBox="1"/>
          <p:nvPr/>
        </p:nvSpPr>
        <p:spPr>
          <a:xfrm>
            <a:off x="405765" y="2092642"/>
            <a:ext cx="8041958" cy="1392689"/>
          </a:xfrm>
          <a:prstGeom prst="rect">
            <a:avLst/>
          </a:prstGeom>
          <a:noFill/>
        </p:spPr>
        <p:txBody>
          <a:bodyPr wrap="square" lIns="68580" tIns="34290" rIns="68580" bIns="34290" rtlCol="0">
            <a:spAutoFit/>
          </a:bodyPr>
          <a:lstStyle/>
          <a:p>
            <a:r>
              <a:rPr lang="zh-CN" altLang="en-US" sz="5000" b="1" dirty="0">
                <a:solidFill>
                  <a:srgbClr val="FF0000"/>
                </a:solidFill>
                <a:latin typeface="楷体_GB2312" panose="02010609030101010101" charset="-122"/>
                <a:ea typeface="楷体_GB2312" panose="02010609030101010101" charset="-122"/>
              </a:rPr>
              <a:t>破涕为笑：</a:t>
            </a:r>
            <a:r>
              <a:rPr lang="zh-CN" altLang="en-US" sz="3600" dirty="0">
                <a:latin typeface="楷体_GB2312" panose="02010609030101010101" charset="-122"/>
                <a:ea typeface="楷体_GB2312" panose="02010609030101010101" charset="-122"/>
              </a:rPr>
              <a:t>一下子停止了哭泣，露出笑容。形容转悲为喜。</a:t>
            </a:r>
          </a:p>
        </p:txBody>
      </p:sp>
      <p:sp>
        <p:nvSpPr>
          <p:cNvPr id="8" name="文本框 7"/>
          <p:cNvSpPr txBox="1"/>
          <p:nvPr/>
        </p:nvSpPr>
        <p:spPr>
          <a:xfrm>
            <a:off x="405765" y="3553777"/>
            <a:ext cx="8331994" cy="1392689"/>
          </a:xfrm>
          <a:prstGeom prst="rect">
            <a:avLst/>
          </a:prstGeom>
          <a:noFill/>
        </p:spPr>
        <p:txBody>
          <a:bodyPr wrap="square" lIns="68580" tIns="34290" rIns="68580" bIns="34290" rtlCol="0">
            <a:spAutoFit/>
          </a:bodyPr>
          <a:lstStyle/>
          <a:p>
            <a:r>
              <a:rPr lang="zh-CN" altLang="en-US" sz="5000" b="1" dirty="0">
                <a:solidFill>
                  <a:srgbClr val="FF0000"/>
                </a:solidFill>
                <a:latin typeface="楷体_GB2312" panose="02010609030101010101" charset="-122"/>
                <a:ea typeface="楷体_GB2312" panose="02010609030101010101" charset="-122"/>
              </a:rPr>
              <a:t>捧腹大笑：</a:t>
            </a:r>
            <a:r>
              <a:rPr lang="zh-CN" altLang="en-US" sz="3600" dirty="0">
                <a:latin typeface="楷体_GB2312" panose="02010609030101010101" charset="-122"/>
                <a:ea typeface="楷体_GB2312" panose="02010609030101010101" charset="-122"/>
              </a:rPr>
              <a:t>用手捂住肚子大笑，笑得不能控制住。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5259" y="57151"/>
            <a:ext cx="8014335" cy="530066"/>
          </a:xfrm>
          <a:prstGeom prst="rect">
            <a:avLst/>
          </a:prstGeom>
          <a:noFill/>
        </p:spPr>
        <p:txBody>
          <a:bodyPr wrap="square" lIns="68580" tIns="34290" rIns="68580" bIns="34290" rtlCol="0">
            <a:spAutoFit/>
          </a:bodyPr>
          <a:lstStyle/>
          <a:p>
            <a:r>
              <a:rPr lang="zh-CN" altLang="en-US" sz="3000" dirty="0">
                <a:latin typeface="楷体_GB2312" panose="02010609030101010101" charset="-122"/>
                <a:ea typeface="楷体_GB2312" panose="02010609030101010101" charset="-122"/>
              </a:rPr>
              <a:t>读句子，注意加点的部分，试试怎样读更好。</a:t>
            </a:r>
          </a:p>
        </p:txBody>
      </p:sp>
      <p:sp>
        <p:nvSpPr>
          <p:cNvPr id="3" name="文本框 2"/>
          <p:cNvSpPr txBox="1"/>
          <p:nvPr/>
        </p:nvSpPr>
        <p:spPr>
          <a:xfrm>
            <a:off x="533718" y="823596"/>
            <a:ext cx="8463439" cy="3946525"/>
          </a:xfrm>
          <a:prstGeom prst="rect">
            <a:avLst/>
          </a:prstGeom>
          <a:solidFill>
            <a:schemeClr val="bg1"/>
          </a:solidFill>
        </p:spPr>
        <p:txBody>
          <a:bodyPr wrap="square" lIns="68580" tIns="34290" rIns="68580" bIns="34290" rtlCol="0">
            <a:spAutoFit/>
          </a:bodyPr>
          <a:lstStyle/>
          <a:p>
            <a:pPr fontAlgn="auto">
              <a:lnSpc>
                <a:spcPct val="150000"/>
              </a:lnSpc>
            </a:pPr>
            <a:r>
              <a:rPr lang="zh-CN" altLang="en-US" sz="2800" dirty="0">
                <a:latin typeface="楷体" panose="02010609060101010101" charset="-122"/>
                <a:ea typeface="楷体" panose="02010609060101010101" charset="-122"/>
              </a:rPr>
              <a:t>小马连蹦带跳地说：</a:t>
            </a:r>
            <a:r>
              <a:rPr lang="en-US" altLang="zh-CN" sz="2800" dirty="0">
                <a:latin typeface="楷体" panose="02010609060101010101" charset="-122"/>
                <a:ea typeface="楷体" panose="02010609060101010101" charset="-122"/>
              </a:rPr>
              <a:t>“</a:t>
            </a:r>
            <a:r>
              <a:rPr lang="zh-CN" altLang="en-US" sz="2800" dirty="0">
                <a:latin typeface="楷体" panose="02010609060101010101" charset="-122"/>
                <a:ea typeface="楷体" panose="02010609060101010101" charset="-122"/>
              </a:rPr>
              <a:t>怎么不能？我很愿意帮您做事。</a:t>
            </a:r>
            <a:r>
              <a:rPr lang="en-US" altLang="zh-CN" sz="2800" dirty="0">
                <a:latin typeface="楷体" panose="02010609060101010101" charset="-122"/>
                <a:ea typeface="楷体" panose="02010609060101010101" charset="-122"/>
              </a:rPr>
              <a:t>”</a:t>
            </a:r>
          </a:p>
          <a:p>
            <a:pPr fontAlgn="auto">
              <a:lnSpc>
                <a:spcPct val="150000"/>
              </a:lnSpc>
            </a:pPr>
            <a:r>
              <a:rPr lang="zh-CN" altLang="en-US" sz="2800" dirty="0">
                <a:latin typeface="楷体" panose="02010609060101010101" charset="-122"/>
                <a:ea typeface="楷体" panose="02010609060101010101" charset="-122"/>
              </a:rPr>
              <a:t>小马难为情地说：</a:t>
            </a:r>
            <a:r>
              <a:rPr lang="en-US" altLang="zh-CN" sz="2800" dirty="0">
                <a:latin typeface="楷体" panose="02010609060101010101" charset="-122"/>
                <a:ea typeface="楷体" panose="02010609060101010101" charset="-122"/>
              </a:rPr>
              <a:t>“</a:t>
            </a:r>
            <a:r>
              <a:rPr lang="zh-CN" altLang="en-US" sz="2800" dirty="0">
                <a:latin typeface="楷体" panose="02010609060101010101" charset="-122"/>
                <a:ea typeface="楷体" panose="02010609060101010101" charset="-122"/>
              </a:rPr>
              <a:t>一条河挡住了去路，我</a:t>
            </a:r>
            <a:r>
              <a:rPr lang="en-US" altLang="zh-CN" sz="2800" dirty="0">
                <a:latin typeface="楷体" panose="02010609060101010101" charset="-122"/>
                <a:ea typeface="楷体" panose="02010609060101010101" charset="-122"/>
              </a:rPr>
              <a:t>……</a:t>
            </a:r>
            <a:r>
              <a:rPr lang="zh-CN" altLang="en-US" sz="2800" dirty="0">
                <a:latin typeface="楷体" panose="02010609060101010101" charset="-122"/>
                <a:ea typeface="楷体" panose="02010609060101010101" charset="-122"/>
              </a:rPr>
              <a:t>我过不去。</a:t>
            </a:r>
            <a:r>
              <a:rPr lang="en-US" altLang="zh-CN" sz="2800" dirty="0">
                <a:latin typeface="楷体" panose="02010609060101010101" charset="-122"/>
                <a:ea typeface="楷体" panose="02010609060101010101" charset="-122"/>
              </a:rPr>
              <a:t>”</a:t>
            </a:r>
          </a:p>
          <a:p>
            <a:pPr fontAlgn="auto">
              <a:lnSpc>
                <a:spcPct val="150000"/>
              </a:lnSpc>
            </a:pPr>
            <a:r>
              <a:rPr lang="zh-CN" altLang="en-US" sz="2800" dirty="0">
                <a:latin typeface="楷体" panose="02010609060101010101" charset="-122"/>
                <a:ea typeface="楷体" panose="02010609060101010101" charset="-122"/>
              </a:rPr>
              <a:t>老师和颜悦色地说：</a:t>
            </a:r>
            <a:r>
              <a:rPr lang="en-US" altLang="zh-CN" sz="2800" dirty="0">
                <a:latin typeface="楷体" panose="02010609060101010101" charset="-122"/>
                <a:ea typeface="楷体" panose="02010609060101010101" charset="-122"/>
              </a:rPr>
              <a:t>“</a:t>
            </a:r>
            <a:r>
              <a:rPr lang="zh-CN" altLang="en-US" sz="2800" dirty="0">
                <a:latin typeface="楷体" panose="02010609060101010101" charset="-122"/>
                <a:ea typeface="楷体" panose="02010609060101010101" charset="-122"/>
              </a:rPr>
              <a:t>看的角度不同，杨桃的样子也就不一样。</a:t>
            </a:r>
            <a:r>
              <a:rPr lang="en-US" altLang="zh-CN" sz="2800" dirty="0">
                <a:latin typeface="楷体" panose="02010609060101010101" charset="-122"/>
                <a:ea typeface="楷体" panose="02010609060101010101" charset="-122"/>
              </a:rPr>
              <a:t>”</a:t>
            </a:r>
          </a:p>
        </p:txBody>
      </p:sp>
      <p:sp>
        <p:nvSpPr>
          <p:cNvPr id="4" name="菱形 3"/>
          <p:cNvSpPr/>
          <p:nvPr/>
        </p:nvSpPr>
        <p:spPr>
          <a:xfrm>
            <a:off x="338614" y="1012508"/>
            <a:ext cx="195739" cy="21717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菱形 4"/>
          <p:cNvSpPr/>
          <p:nvPr/>
        </p:nvSpPr>
        <p:spPr>
          <a:xfrm>
            <a:off x="338614" y="2537936"/>
            <a:ext cx="195739" cy="21717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菱形 5"/>
          <p:cNvSpPr/>
          <p:nvPr/>
        </p:nvSpPr>
        <p:spPr>
          <a:xfrm>
            <a:off x="338614" y="4062889"/>
            <a:ext cx="195739" cy="21717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8" name="组合 17"/>
          <p:cNvGrpSpPr/>
          <p:nvPr/>
        </p:nvGrpSpPr>
        <p:grpSpPr>
          <a:xfrm>
            <a:off x="1296988" y="1420178"/>
            <a:ext cx="1370171" cy="72390"/>
            <a:chOff x="3374" y="3536"/>
            <a:chExt cx="2877" cy="152"/>
          </a:xfrm>
        </p:grpSpPr>
        <p:sp>
          <p:nvSpPr>
            <p:cNvPr id="7" name="椭圆 6"/>
            <p:cNvSpPr/>
            <p:nvPr/>
          </p:nvSpPr>
          <p:spPr>
            <a:xfrm>
              <a:off x="3374" y="3536"/>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085" y="3536"/>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30" y="3536"/>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101" y="3536"/>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376363" y="2754948"/>
            <a:ext cx="981075" cy="72390"/>
            <a:chOff x="3374" y="6852"/>
            <a:chExt cx="2060" cy="152"/>
          </a:xfrm>
        </p:grpSpPr>
        <p:sp>
          <p:nvSpPr>
            <p:cNvPr id="8" name="椭圆 7"/>
            <p:cNvSpPr/>
            <p:nvPr/>
          </p:nvSpPr>
          <p:spPr>
            <a:xfrm>
              <a:off x="3374" y="685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68" y="685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230" y="685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376680" y="3990023"/>
            <a:ext cx="1313498" cy="72390"/>
            <a:chOff x="2510" y="9832"/>
            <a:chExt cx="2758" cy="152"/>
          </a:xfrm>
        </p:grpSpPr>
        <p:sp>
          <p:nvSpPr>
            <p:cNvPr id="12" name="椭圆 11"/>
            <p:cNvSpPr/>
            <p:nvPr/>
          </p:nvSpPr>
          <p:spPr>
            <a:xfrm>
              <a:off x="2510" y="983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374" y="983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101" y="983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230" y="9832"/>
              <a:ext cx="167" cy="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710089" y="1517809"/>
            <a:ext cx="1833086" cy="1672114"/>
          </a:xfrm>
          <a:prstGeom prst="rect">
            <a:avLst/>
          </a:prstGeom>
        </p:spPr>
      </p:pic>
      <p:sp>
        <p:nvSpPr>
          <p:cNvPr id="6" name="文本框 5"/>
          <p:cNvSpPr txBox="1"/>
          <p:nvPr/>
        </p:nvSpPr>
        <p:spPr>
          <a:xfrm>
            <a:off x="1365409" y="1781175"/>
            <a:ext cx="522446" cy="1083945"/>
          </a:xfrm>
          <a:prstGeom prst="rect">
            <a:avLst/>
          </a:prstGeom>
          <a:noFill/>
        </p:spPr>
        <p:txBody>
          <a:bodyPr wrap="square" lIns="68580" tIns="34290" rIns="68580" bIns="34290" rtlCol="0">
            <a:spAutoFit/>
          </a:bodyPr>
          <a:lstStyle/>
          <a:p>
            <a:r>
              <a:rPr lang="en-US" altLang="zh-CN" sz="6600" dirty="0">
                <a:solidFill>
                  <a:srgbClr val="A97064"/>
                </a:solidFill>
                <a:latin typeface="微软雅黑" panose="020B0503020204020204" charset="-122"/>
                <a:ea typeface="微软雅黑" panose="020B0503020204020204" charset="-122"/>
              </a:rPr>
              <a:t>4</a:t>
            </a:r>
          </a:p>
        </p:txBody>
      </p:sp>
      <p:sp>
        <p:nvSpPr>
          <p:cNvPr id="8" name="文本框 7"/>
          <p:cNvSpPr txBox="1"/>
          <p:nvPr/>
        </p:nvSpPr>
        <p:spPr>
          <a:xfrm>
            <a:off x="2717007" y="1938814"/>
            <a:ext cx="4525804" cy="899160"/>
          </a:xfrm>
          <a:prstGeom prst="rect">
            <a:avLst/>
          </a:prstGeom>
          <a:noFill/>
        </p:spPr>
        <p:txBody>
          <a:bodyPr wrap="square" lIns="68580" tIns="34290" rIns="68580" bIns="34290" rtlCol="0">
            <a:spAutoFit/>
          </a:bodyPr>
          <a:lstStyle/>
          <a:p>
            <a:r>
              <a:rPr lang="zh-CN" altLang="en-US" sz="5400" b="1" dirty="0">
                <a:latin typeface="楷体_GB2312" panose="02010609030101010101" charset="-122"/>
                <a:ea typeface="楷体_GB2312" panose="02010609030101010101" charset="-122"/>
                <a:sym typeface="+mn-ea"/>
              </a:rPr>
              <a:t>我的发现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679" y="482441"/>
            <a:ext cx="4157663" cy="2838450"/>
          </a:xfrm>
          <a:prstGeom prst="rect">
            <a:avLst/>
          </a:prstGeom>
          <a:noFill/>
        </p:spPr>
        <p:txBody>
          <a:bodyPr wrap="square" lIns="68580" tIns="34290" rIns="68580" bIns="34290" rtlCol="0">
            <a:spAutoFit/>
          </a:bodyPr>
          <a:lstStyle/>
          <a:p>
            <a:r>
              <a:rPr lang="zh-CN" altLang="en-US" sz="6000" dirty="0">
                <a:latin typeface="楷体" panose="02010609060101010101" charset="-122"/>
                <a:ea typeface="楷体" panose="02010609060101010101" charset="-122"/>
              </a:rPr>
              <a:t>教诲 寻找</a:t>
            </a:r>
          </a:p>
          <a:p>
            <a:r>
              <a:rPr lang="zh-CN" altLang="en-US" sz="6000" dirty="0">
                <a:latin typeface="楷体" panose="02010609060101010101" charset="-122"/>
                <a:ea typeface="楷体" panose="02010609060101010101" charset="-122"/>
              </a:rPr>
              <a:t>伙伴 灾难</a:t>
            </a:r>
          </a:p>
          <a:p>
            <a:r>
              <a:rPr lang="zh-CN" altLang="en-US" sz="6000" dirty="0">
                <a:latin typeface="楷体" panose="02010609060101010101" charset="-122"/>
                <a:ea typeface="楷体" panose="02010609060101010101" charset="-122"/>
              </a:rPr>
              <a:t>明亮 柔软</a:t>
            </a:r>
          </a:p>
        </p:txBody>
      </p:sp>
      <p:sp>
        <p:nvSpPr>
          <p:cNvPr id="3" name="椭圆形标注 2"/>
          <p:cNvSpPr/>
          <p:nvPr/>
        </p:nvSpPr>
        <p:spPr>
          <a:xfrm>
            <a:off x="4429602" y="380524"/>
            <a:ext cx="4481036" cy="1599248"/>
          </a:xfrm>
          <a:prstGeom prst="wedgeEllipseCallou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文本框 3"/>
          <p:cNvSpPr txBox="1"/>
          <p:nvPr/>
        </p:nvSpPr>
        <p:spPr>
          <a:xfrm>
            <a:off x="4672013" y="638175"/>
            <a:ext cx="3996214" cy="1083945"/>
          </a:xfrm>
          <a:prstGeom prst="rect">
            <a:avLst/>
          </a:prstGeom>
          <a:noFill/>
        </p:spPr>
        <p:txBody>
          <a:bodyPr wrap="square" lIns="68580" tIns="34290" rIns="68580" bIns="34290" rtlCol="0">
            <a:spAutoFit/>
          </a:bodyPr>
          <a:lstStyle/>
          <a:p>
            <a:r>
              <a:rPr lang="zh-CN" altLang="en-US" sz="3300" b="1" dirty="0">
                <a:solidFill>
                  <a:srgbClr val="00B050"/>
                </a:solidFill>
                <a:latin typeface="楷体_GB2312" panose="02010609030101010101" charset="-122"/>
                <a:ea typeface="楷体_GB2312" panose="02010609030101010101" charset="-122"/>
              </a:rPr>
              <a:t>从左边的这些词语中，你发现了什么规律吗？</a:t>
            </a:r>
          </a:p>
        </p:txBody>
      </p:sp>
      <p:sp>
        <p:nvSpPr>
          <p:cNvPr id="5" name="椭圆形标注 4"/>
          <p:cNvSpPr/>
          <p:nvPr/>
        </p:nvSpPr>
        <p:spPr>
          <a:xfrm flipH="1">
            <a:off x="4672013" y="2588895"/>
            <a:ext cx="4238625" cy="2085499"/>
          </a:xfrm>
          <a:prstGeom prst="wedgeEllipseCallou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框 5"/>
          <p:cNvSpPr txBox="1"/>
          <p:nvPr/>
        </p:nvSpPr>
        <p:spPr>
          <a:xfrm>
            <a:off x="5077302" y="2708434"/>
            <a:ext cx="3656171" cy="1315745"/>
          </a:xfrm>
          <a:prstGeom prst="rect">
            <a:avLst/>
          </a:prstGeom>
          <a:noFill/>
        </p:spPr>
        <p:txBody>
          <a:bodyPr wrap="square" lIns="68580" tIns="34290" rIns="68580" bIns="34290" rtlCol="0">
            <a:spAutoFit/>
          </a:bodyPr>
          <a:lstStyle/>
          <a:p>
            <a:r>
              <a:rPr lang="en-US" altLang="zh-CN" sz="2700" dirty="0">
                <a:latin typeface="楷体_GB2312" panose="02010609030101010101" charset="-122"/>
                <a:ea typeface="楷体_GB2312" panose="02010609030101010101" charset="-122"/>
              </a:rPr>
              <a:t>    </a:t>
            </a:r>
            <a:r>
              <a:rPr lang="zh-CN" altLang="en-US" sz="2700" b="1" dirty="0">
                <a:solidFill>
                  <a:srgbClr val="FF0000"/>
                </a:solidFill>
                <a:latin typeface="楷体_GB2312" panose="02010609030101010101" charset="-122"/>
                <a:ea typeface="楷体_GB2312" panose="02010609030101010101" charset="-122"/>
              </a:rPr>
              <a:t>我发现</a:t>
            </a:r>
            <a:r>
              <a:rPr lang="en-US" altLang="zh-CN" sz="2700" b="1" dirty="0">
                <a:solidFill>
                  <a:srgbClr val="FF0000"/>
                </a:solidFill>
                <a:latin typeface="楷体_GB2312" panose="02010609030101010101" charset="-122"/>
                <a:ea typeface="楷体_GB2312" panose="02010609030101010101" charset="-122"/>
              </a:rPr>
              <a:t>“</a:t>
            </a:r>
            <a:r>
              <a:rPr lang="zh-CN" altLang="en-US" sz="2700" b="1" dirty="0">
                <a:solidFill>
                  <a:srgbClr val="FF0000"/>
                </a:solidFill>
                <a:latin typeface="楷体_GB2312" panose="02010609030101010101" charset="-122"/>
                <a:ea typeface="楷体_GB2312" panose="02010609030101010101" charset="-122"/>
              </a:rPr>
              <a:t>寻</a:t>
            </a:r>
            <a:r>
              <a:rPr lang="en-US" altLang="zh-CN" sz="2700" b="1" dirty="0">
                <a:solidFill>
                  <a:srgbClr val="FF0000"/>
                </a:solidFill>
                <a:latin typeface="楷体_GB2312" panose="02010609030101010101" charset="-122"/>
                <a:ea typeface="楷体_GB2312" panose="02010609030101010101" charset="-122"/>
              </a:rPr>
              <a:t>”</a:t>
            </a:r>
            <a:r>
              <a:rPr lang="zh-CN" altLang="en-US" sz="2700" b="1" dirty="0">
                <a:solidFill>
                  <a:srgbClr val="FF0000"/>
                </a:solidFill>
                <a:latin typeface="楷体_GB2312" panose="02010609030101010101" charset="-122"/>
                <a:ea typeface="楷体_GB2312" panose="02010609030101010101" charset="-122"/>
              </a:rPr>
              <a:t>和</a:t>
            </a:r>
            <a:r>
              <a:rPr lang="en-US" altLang="zh-CN" sz="2700" b="1" dirty="0">
                <a:solidFill>
                  <a:srgbClr val="FF0000"/>
                </a:solidFill>
                <a:latin typeface="楷体_GB2312" panose="02010609030101010101" charset="-122"/>
                <a:ea typeface="楷体_GB2312" panose="02010609030101010101" charset="-122"/>
              </a:rPr>
              <a:t>“</a:t>
            </a:r>
            <a:r>
              <a:rPr lang="zh-CN" altLang="en-US" sz="2700" b="1" dirty="0">
                <a:solidFill>
                  <a:srgbClr val="FF0000"/>
                </a:solidFill>
                <a:latin typeface="楷体_GB2312" panose="02010609030101010101" charset="-122"/>
                <a:ea typeface="楷体_GB2312" panose="02010609030101010101" charset="-122"/>
              </a:rPr>
              <a:t>找</a:t>
            </a:r>
            <a:r>
              <a:rPr lang="en-US" altLang="zh-CN" sz="2700" b="1" dirty="0">
                <a:solidFill>
                  <a:srgbClr val="FF0000"/>
                </a:solidFill>
                <a:latin typeface="楷体_GB2312" panose="02010609030101010101" charset="-122"/>
                <a:ea typeface="楷体_GB2312" panose="02010609030101010101" charset="-122"/>
              </a:rPr>
              <a:t>”</a:t>
            </a:r>
            <a:r>
              <a:rPr lang="zh-CN" altLang="en-US" sz="2700" b="1" dirty="0">
                <a:solidFill>
                  <a:srgbClr val="FF0000"/>
                </a:solidFill>
                <a:latin typeface="楷体_GB2312" panose="02010609030101010101" charset="-122"/>
                <a:ea typeface="楷体_GB2312" panose="02010609030101010101" charset="-122"/>
              </a:rPr>
              <a:t>的意思相近，</a:t>
            </a:r>
            <a:r>
              <a:rPr lang="en-US" altLang="zh-CN" sz="2700" b="1" dirty="0">
                <a:solidFill>
                  <a:srgbClr val="FF0000"/>
                </a:solidFill>
                <a:latin typeface="楷体_GB2312" panose="02010609030101010101" charset="-122"/>
                <a:ea typeface="楷体_GB2312" panose="02010609030101010101" charset="-122"/>
              </a:rPr>
              <a:t>“</a:t>
            </a:r>
            <a:r>
              <a:rPr lang="zh-CN" altLang="en-US" sz="2700" b="1" dirty="0">
                <a:solidFill>
                  <a:srgbClr val="FF0000"/>
                </a:solidFill>
                <a:latin typeface="楷体_GB2312" panose="02010609030101010101" charset="-122"/>
                <a:ea typeface="楷体_GB2312" panose="02010609030101010101" charset="-122"/>
              </a:rPr>
              <a:t>寻找</a:t>
            </a:r>
            <a:r>
              <a:rPr lang="en-US" altLang="zh-CN" sz="2700" b="1" dirty="0">
                <a:solidFill>
                  <a:srgbClr val="FF0000"/>
                </a:solidFill>
                <a:latin typeface="楷体_GB2312" panose="02010609030101010101" charset="-122"/>
                <a:ea typeface="楷体_GB2312" panose="02010609030101010101" charset="-122"/>
              </a:rPr>
              <a:t>”</a:t>
            </a:r>
            <a:r>
              <a:rPr lang="zh-CN" altLang="en-US" sz="2700" b="1" dirty="0">
                <a:solidFill>
                  <a:srgbClr val="FF0000"/>
                </a:solidFill>
                <a:latin typeface="楷体_GB2312" panose="02010609030101010101" charset="-122"/>
                <a:ea typeface="楷体_GB2312" panose="02010609030101010101" charset="-122"/>
              </a:rPr>
              <a:t>的意思也和它们差不多。</a:t>
            </a:r>
          </a:p>
        </p:txBody>
      </p:sp>
      <p:pic>
        <p:nvPicPr>
          <p:cNvPr id="27" name="图片 26"/>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8277701" y="4330065"/>
            <a:ext cx="704850" cy="814388"/>
          </a:xfrm>
          <a:prstGeom prst="rect">
            <a:avLst/>
          </a:prstGeom>
        </p:spPr>
      </p:pic>
      <p:pic>
        <p:nvPicPr>
          <p:cNvPr id="21" name="图片 20"/>
          <p:cNvPicPr>
            <a:picLocks noChangeAspect="1"/>
          </p:cNvPicPr>
          <p:nvPr/>
        </p:nvPicPr>
        <p:blipFill>
          <a:blip r:embed="rId3" cstate="print">
            <a:clrChange>
              <a:clrFrom>
                <a:srgbClr val="FFFFFF">
                  <a:alpha val="100000"/>
                </a:srgbClr>
              </a:clrFrom>
              <a:clrTo>
                <a:srgbClr val="FFFFFF">
                  <a:alpha val="100000"/>
                  <a:alpha val="0"/>
                </a:srgbClr>
              </a:clrTo>
            </a:clrChange>
          </a:blip>
          <a:srcRect l="19989" t="9269" r="16765" b="1200"/>
          <a:stretch>
            <a:fillRect/>
          </a:stretch>
        </p:blipFill>
        <p:spPr>
          <a:xfrm>
            <a:off x="4578191" y="1979772"/>
            <a:ext cx="950595" cy="833914"/>
          </a:xfrm>
          <a:prstGeom prst="rect">
            <a:avLst/>
          </a:prstGeom>
          <a:effectLst>
            <a:softEdge rad="31750"/>
          </a:effectLst>
        </p:spPr>
      </p:pic>
      <p:sp>
        <p:nvSpPr>
          <p:cNvPr id="7" name="云形标注 6"/>
          <p:cNvSpPr/>
          <p:nvPr/>
        </p:nvSpPr>
        <p:spPr>
          <a:xfrm>
            <a:off x="563404" y="3320892"/>
            <a:ext cx="3627120" cy="141208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文本框 7"/>
          <p:cNvSpPr txBox="1"/>
          <p:nvPr/>
        </p:nvSpPr>
        <p:spPr>
          <a:xfrm>
            <a:off x="852964" y="3498056"/>
            <a:ext cx="3337560" cy="1176338"/>
          </a:xfrm>
          <a:prstGeom prst="rect">
            <a:avLst/>
          </a:prstGeom>
          <a:noFill/>
        </p:spPr>
        <p:txBody>
          <a:bodyPr wrap="square" lIns="68580" tIns="34290" rIns="68580" bIns="34290" rtlCol="0">
            <a:spAutoFit/>
          </a:bodyPr>
          <a:lstStyle/>
          <a:p>
            <a:r>
              <a:rPr lang="zh-CN" altLang="en-US" sz="3600" dirty="0">
                <a:solidFill>
                  <a:schemeClr val="bg1"/>
                </a:solidFill>
                <a:latin typeface="楷体_GB2312" panose="02010609030101010101" charset="-122"/>
                <a:ea typeface="楷体_GB2312" panose="02010609030101010101" charset="-122"/>
              </a:rPr>
              <a:t>你还知道哪些类似的词语？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900" decel="100000" fill="hold"/>
                                        <p:tgtEl>
                                          <p:spTgt spid="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900" decel="100000" fill="hold"/>
                                        <p:tgtEl>
                                          <p:spTgt spid="2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heckerboard(across)">
                                      <p:cBhvr>
                                        <p:cTn id="53" dur="500"/>
                                        <p:tgtEl>
                                          <p:spTgt spid="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heckerboard(across)">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1" animBg="1"/>
      <p:bldP spid="6"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9591" y="1228249"/>
            <a:ext cx="2236946" cy="962501"/>
            <a:chOff x="1112" y="2579"/>
            <a:chExt cx="4697" cy="2021"/>
          </a:xfrm>
        </p:grpSpPr>
        <p:sp>
          <p:nvSpPr>
            <p:cNvPr id="2" name="椭圆 1"/>
            <p:cNvSpPr/>
            <p:nvPr/>
          </p:nvSpPr>
          <p:spPr>
            <a:xfrm>
              <a:off x="1112" y="2579"/>
              <a:ext cx="4302" cy="2021"/>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05" y="2579"/>
              <a:ext cx="4104" cy="1939"/>
            </a:xfrm>
            <a:prstGeom prst="rect">
              <a:avLst/>
            </a:prstGeom>
            <a:noFill/>
          </p:spPr>
          <p:txBody>
            <a:bodyPr wrap="square" rtlCol="0">
              <a:spAutoFit/>
            </a:bodyPr>
            <a:lstStyle/>
            <a:p>
              <a:r>
                <a:rPr lang="zh-CN" altLang="en-US" sz="5400" dirty="0">
                  <a:latin typeface="楷体_GB2312" panose="02010609030101010101" charset="-122"/>
                  <a:ea typeface="楷体_GB2312" panose="02010609030101010101" charset="-122"/>
                </a:rPr>
                <a:t>肥胖</a:t>
              </a:r>
              <a:r>
                <a:rPr lang="zh-CN" altLang="en-US" dirty="0"/>
                <a:t>  </a:t>
              </a:r>
            </a:p>
          </p:txBody>
        </p:sp>
      </p:grpSp>
      <p:grpSp>
        <p:nvGrpSpPr>
          <p:cNvPr id="5" name="组合 4"/>
          <p:cNvGrpSpPr/>
          <p:nvPr/>
        </p:nvGrpSpPr>
        <p:grpSpPr>
          <a:xfrm>
            <a:off x="529591" y="3080386"/>
            <a:ext cx="2236946" cy="962501"/>
            <a:chOff x="1112" y="2579"/>
            <a:chExt cx="4697" cy="2021"/>
          </a:xfrm>
        </p:grpSpPr>
        <p:sp>
          <p:nvSpPr>
            <p:cNvPr id="6" name="椭圆 5"/>
            <p:cNvSpPr/>
            <p:nvPr/>
          </p:nvSpPr>
          <p:spPr>
            <a:xfrm>
              <a:off x="1112" y="2579"/>
              <a:ext cx="4302" cy="2021"/>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05" y="2579"/>
              <a:ext cx="4104" cy="1939"/>
            </a:xfrm>
            <a:prstGeom prst="rect">
              <a:avLst/>
            </a:prstGeom>
            <a:noFill/>
          </p:spPr>
          <p:txBody>
            <a:bodyPr wrap="square" rtlCol="0">
              <a:spAutoFit/>
            </a:bodyPr>
            <a:lstStyle/>
            <a:p>
              <a:r>
                <a:rPr lang="zh-CN" altLang="en-US" sz="5400" dirty="0">
                  <a:latin typeface="楷体_GB2312" panose="02010609030101010101" charset="-122"/>
                  <a:ea typeface="楷体_GB2312" panose="02010609030101010101" charset="-122"/>
                </a:rPr>
                <a:t>遥远 </a:t>
              </a:r>
              <a:r>
                <a:rPr lang="zh-CN" altLang="en-US" dirty="0"/>
                <a:t> </a:t>
              </a:r>
            </a:p>
          </p:txBody>
        </p:sp>
      </p:grpSp>
      <p:grpSp>
        <p:nvGrpSpPr>
          <p:cNvPr id="8" name="组合 7"/>
          <p:cNvGrpSpPr/>
          <p:nvPr/>
        </p:nvGrpSpPr>
        <p:grpSpPr>
          <a:xfrm>
            <a:off x="3495676" y="1165384"/>
            <a:ext cx="2236946" cy="962501"/>
            <a:chOff x="1112" y="2579"/>
            <a:chExt cx="4697" cy="2021"/>
          </a:xfrm>
        </p:grpSpPr>
        <p:sp>
          <p:nvSpPr>
            <p:cNvPr id="9" name="椭圆 8"/>
            <p:cNvSpPr/>
            <p:nvPr/>
          </p:nvSpPr>
          <p:spPr>
            <a:xfrm>
              <a:off x="1112" y="2579"/>
              <a:ext cx="4302" cy="2021"/>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05" y="2579"/>
              <a:ext cx="4104" cy="1939"/>
            </a:xfrm>
            <a:prstGeom prst="rect">
              <a:avLst/>
            </a:prstGeom>
            <a:noFill/>
          </p:spPr>
          <p:txBody>
            <a:bodyPr wrap="square" rtlCol="0">
              <a:spAutoFit/>
            </a:bodyPr>
            <a:lstStyle/>
            <a:p>
              <a:r>
                <a:rPr lang="zh-CN" altLang="en-US" sz="5400" dirty="0">
                  <a:latin typeface="楷体_GB2312" panose="02010609030101010101" charset="-122"/>
                  <a:ea typeface="楷体_GB2312" panose="02010609030101010101" charset="-122"/>
                </a:rPr>
                <a:t>寒冷  </a:t>
              </a:r>
            </a:p>
          </p:txBody>
        </p:sp>
      </p:grpSp>
      <p:grpSp>
        <p:nvGrpSpPr>
          <p:cNvPr id="11" name="组合 10"/>
          <p:cNvGrpSpPr/>
          <p:nvPr/>
        </p:nvGrpSpPr>
        <p:grpSpPr>
          <a:xfrm>
            <a:off x="6313171" y="3017044"/>
            <a:ext cx="2236946" cy="962501"/>
            <a:chOff x="12503" y="4884"/>
            <a:chExt cx="4697" cy="2021"/>
          </a:xfrm>
        </p:grpSpPr>
        <p:sp>
          <p:nvSpPr>
            <p:cNvPr id="12" name="椭圆 11"/>
            <p:cNvSpPr/>
            <p:nvPr/>
          </p:nvSpPr>
          <p:spPr>
            <a:xfrm>
              <a:off x="12503" y="4884"/>
              <a:ext cx="4302" cy="2021"/>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096" y="4951"/>
              <a:ext cx="4104" cy="1939"/>
            </a:xfrm>
            <a:prstGeom prst="rect">
              <a:avLst/>
            </a:prstGeom>
            <a:noFill/>
          </p:spPr>
          <p:txBody>
            <a:bodyPr wrap="square" rtlCol="0">
              <a:spAutoFit/>
            </a:bodyPr>
            <a:lstStyle/>
            <a:p>
              <a:r>
                <a:rPr lang="zh-CN" altLang="en-US" sz="5400" dirty="0">
                  <a:latin typeface="楷体_GB2312" panose="02010609030101010101" charset="-122"/>
                  <a:ea typeface="楷体_GB2312" panose="02010609030101010101" charset="-122"/>
                </a:rPr>
                <a:t>巨大  </a:t>
              </a:r>
            </a:p>
          </p:txBody>
        </p:sp>
      </p:grpSp>
      <p:grpSp>
        <p:nvGrpSpPr>
          <p:cNvPr id="14" name="组合 13"/>
          <p:cNvGrpSpPr/>
          <p:nvPr/>
        </p:nvGrpSpPr>
        <p:grpSpPr>
          <a:xfrm>
            <a:off x="3583306" y="3048953"/>
            <a:ext cx="2149316" cy="962501"/>
            <a:chOff x="4814" y="3142"/>
            <a:chExt cx="4513" cy="2021"/>
          </a:xfrm>
        </p:grpSpPr>
        <p:sp>
          <p:nvSpPr>
            <p:cNvPr id="15" name="椭圆 14"/>
            <p:cNvSpPr/>
            <p:nvPr/>
          </p:nvSpPr>
          <p:spPr>
            <a:xfrm>
              <a:off x="4814" y="3142"/>
              <a:ext cx="4302" cy="2021"/>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23" y="3209"/>
              <a:ext cx="4104" cy="1939"/>
            </a:xfrm>
            <a:prstGeom prst="rect">
              <a:avLst/>
            </a:prstGeom>
            <a:noFill/>
          </p:spPr>
          <p:txBody>
            <a:bodyPr wrap="square" rtlCol="0">
              <a:spAutoFit/>
            </a:bodyPr>
            <a:lstStyle/>
            <a:p>
              <a:r>
                <a:rPr lang="zh-CN" altLang="en-US" sz="5400" dirty="0">
                  <a:latin typeface="楷体_GB2312" panose="02010609030101010101" charset="-122"/>
                  <a:ea typeface="楷体_GB2312" panose="02010609030101010101" charset="-122"/>
                </a:rPr>
                <a:t>燃烧</a:t>
              </a:r>
              <a:r>
                <a:rPr lang="zh-CN" altLang="en-US" dirty="0"/>
                <a:t>  </a:t>
              </a:r>
            </a:p>
          </p:txBody>
        </p:sp>
      </p:grpSp>
      <p:grpSp>
        <p:nvGrpSpPr>
          <p:cNvPr id="17" name="组合 16"/>
          <p:cNvGrpSpPr/>
          <p:nvPr/>
        </p:nvGrpSpPr>
        <p:grpSpPr>
          <a:xfrm>
            <a:off x="6313171" y="1165384"/>
            <a:ext cx="2236946" cy="962501"/>
            <a:chOff x="1112" y="2579"/>
            <a:chExt cx="4697" cy="2021"/>
          </a:xfrm>
        </p:grpSpPr>
        <p:sp>
          <p:nvSpPr>
            <p:cNvPr id="18" name="椭圆 17"/>
            <p:cNvSpPr/>
            <p:nvPr/>
          </p:nvSpPr>
          <p:spPr>
            <a:xfrm>
              <a:off x="1112" y="2579"/>
              <a:ext cx="4302" cy="2021"/>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705" y="2579"/>
              <a:ext cx="4104" cy="1939"/>
            </a:xfrm>
            <a:prstGeom prst="rect">
              <a:avLst/>
            </a:prstGeom>
            <a:noFill/>
          </p:spPr>
          <p:txBody>
            <a:bodyPr wrap="square" rtlCol="0">
              <a:spAutoFit/>
            </a:bodyPr>
            <a:lstStyle/>
            <a:p>
              <a:r>
                <a:rPr lang="zh-CN" altLang="en-US" sz="5400" dirty="0">
                  <a:latin typeface="楷体_GB2312" panose="02010609030101010101" charset="-122"/>
                  <a:ea typeface="楷体_GB2312" panose="02010609030101010101" charset="-122"/>
                </a:rPr>
                <a:t>疼痛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710089" y="1517809"/>
            <a:ext cx="1833086" cy="1672114"/>
          </a:xfrm>
          <a:prstGeom prst="rect">
            <a:avLst/>
          </a:prstGeom>
        </p:spPr>
      </p:pic>
      <p:sp>
        <p:nvSpPr>
          <p:cNvPr id="6" name="文本框 5"/>
          <p:cNvSpPr txBox="1"/>
          <p:nvPr/>
        </p:nvSpPr>
        <p:spPr>
          <a:xfrm>
            <a:off x="1365409" y="1781175"/>
            <a:ext cx="522446" cy="1083945"/>
          </a:xfrm>
          <a:prstGeom prst="rect">
            <a:avLst/>
          </a:prstGeom>
          <a:noFill/>
        </p:spPr>
        <p:txBody>
          <a:bodyPr wrap="square" lIns="68580" tIns="34290" rIns="68580" bIns="34290" rtlCol="0">
            <a:spAutoFit/>
          </a:bodyPr>
          <a:lstStyle/>
          <a:p>
            <a:r>
              <a:rPr lang="en-US" altLang="zh-CN" sz="6600" dirty="0">
                <a:solidFill>
                  <a:srgbClr val="A97064"/>
                </a:solidFill>
                <a:latin typeface="微软雅黑" panose="020B0503020204020204" charset="-122"/>
                <a:ea typeface="微软雅黑" panose="020B0503020204020204" charset="-122"/>
              </a:rPr>
              <a:t>5</a:t>
            </a:r>
          </a:p>
        </p:txBody>
      </p:sp>
      <p:sp>
        <p:nvSpPr>
          <p:cNvPr id="8" name="文本框 7"/>
          <p:cNvSpPr txBox="1"/>
          <p:nvPr/>
        </p:nvSpPr>
        <p:spPr>
          <a:xfrm>
            <a:off x="2717007" y="1938814"/>
            <a:ext cx="4525804" cy="899160"/>
          </a:xfrm>
          <a:prstGeom prst="rect">
            <a:avLst/>
          </a:prstGeom>
          <a:noFill/>
        </p:spPr>
        <p:txBody>
          <a:bodyPr wrap="square" lIns="68580" tIns="34290" rIns="68580" bIns="34290" rtlCol="0">
            <a:spAutoFit/>
          </a:bodyPr>
          <a:lstStyle/>
          <a:p>
            <a:r>
              <a:rPr lang="zh-CN" altLang="en-US" sz="5400" b="1" dirty="0">
                <a:latin typeface="楷体_GB2312" panose="02010609030101010101" charset="-122"/>
                <a:ea typeface="楷体_GB2312" panose="02010609030101010101" charset="-122"/>
                <a:sym typeface="+mn-ea"/>
              </a:rPr>
              <a:t>日积月累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5372577" y="2429828"/>
            <a:ext cx="2784634" cy="205740"/>
          </a:xfrm>
          <a:prstGeom prst="rect">
            <a:avLst/>
          </a:prstGeom>
          <a:noFill/>
        </p:spPr>
        <p:txBody>
          <a:bodyPr wrap="square" lIns="68580" tIns="34290" rIns="68580" bIns="34290" rtlCol="0">
            <a:spAutoFit/>
          </a:bodyPr>
          <a:lstStyle/>
          <a:p>
            <a:pPr algn="just">
              <a:defRPr/>
            </a:pPr>
            <a:endParaRPr lang="en-US" altLang="zh-CN" sz="900" dirty="0">
              <a:solidFill>
                <a:srgbClr val="A08F22"/>
              </a:solidFill>
              <a:latin typeface="微软雅黑" panose="020B0503020204020204" charset="-122"/>
              <a:ea typeface="微软雅黑" panose="020B0503020204020204" charset="-122"/>
            </a:endParaRPr>
          </a:p>
        </p:txBody>
      </p:sp>
      <p:sp>
        <p:nvSpPr>
          <p:cNvPr id="13" name="文本框 12"/>
          <p:cNvSpPr txBox="1"/>
          <p:nvPr/>
        </p:nvSpPr>
        <p:spPr>
          <a:xfrm>
            <a:off x="810578" y="1878330"/>
            <a:ext cx="7522369" cy="838691"/>
          </a:xfrm>
          <a:prstGeom prst="rect">
            <a:avLst/>
          </a:prstGeom>
          <a:noFill/>
        </p:spPr>
        <p:txBody>
          <a:bodyPr wrap="square" lIns="68580" tIns="34290" rIns="68580" bIns="34290" rtlCol="0">
            <a:spAutoFit/>
          </a:bodyPr>
          <a:lstStyle/>
          <a:p>
            <a:r>
              <a:rPr lang="zh-CN" altLang="en-US" sz="5000" b="1" dirty="0">
                <a:latin typeface="楷体_GB2312" panose="02010609030101010101" charset="-122"/>
                <a:ea typeface="楷体_GB2312" panose="02010609030101010101" charset="-122"/>
                <a:sym typeface="+mn-ea"/>
              </a:rPr>
              <a:t>口语交际：图书借阅公约</a:t>
            </a:r>
          </a:p>
        </p:txBody>
      </p:sp>
      <p:pic>
        <p:nvPicPr>
          <p:cNvPr id="4" name="图片 3"/>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3708083" y="420052"/>
            <a:ext cx="1253966" cy="1143953"/>
          </a:xfrm>
          <a:prstGeom prst="rect">
            <a:avLst/>
          </a:prstGeom>
        </p:spPr>
      </p:pic>
      <p:sp>
        <p:nvSpPr>
          <p:cNvPr id="5" name="文本框 4"/>
          <p:cNvSpPr txBox="1"/>
          <p:nvPr/>
        </p:nvSpPr>
        <p:spPr>
          <a:xfrm>
            <a:off x="4073843" y="420053"/>
            <a:ext cx="522446" cy="1083945"/>
          </a:xfrm>
          <a:prstGeom prst="rect">
            <a:avLst/>
          </a:prstGeom>
          <a:noFill/>
        </p:spPr>
        <p:txBody>
          <a:bodyPr wrap="square" lIns="68580" tIns="34290" rIns="68580" bIns="34290" rtlCol="0">
            <a:spAutoFit/>
          </a:bodyPr>
          <a:lstStyle/>
          <a:p>
            <a:r>
              <a:rPr lang="en-US" altLang="zh-CN" sz="6600" b="1" dirty="0">
                <a:solidFill>
                  <a:srgbClr val="A97064"/>
                </a:solidFill>
                <a:latin typeface="楷体_GB2312" panose="02010609030101010101" charset="-122"/>
                <a:ea typeface="楷体_GB2312" panose="02010609030101010101" charset="-122"/>
              </a:rPr>
              <a:t>1</a:t>
            </a:r>
          </a:p>
        </p:txBody>
      </p:sp>
      <p:pic>
        <p:nvPicPr>
          <p:cNvPr id="16" name="图片 15" descr="2153d815f42d240eb5830e5611c8e695c6a9b1be21909-qHkGvj_fw658"/>
          <p:cNvPicPr>
            <a:picLocks noChangeAspect="1"/>
          </p:cNvPicPr>
          <p:nvPr/>
        </p:nvPicPr>
        <p:blipFill>
          <a:blip r:embed="rId3" cstate="print"/>
          <a:stretch>
            <a:fillRect/>
          </a:stretch>
        </p:blipFill>
        <p:spPr>
          <a:xfrm>
            <a:off x="140494" y="292418"/>
            <a:ext cx="957263" cy="899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18260" y="1532890"/>
            <a:ext cx="7066915" cy="2676525"/>
          </a:xfrm>
          <a:prstGeom prst="rect">
            <a:avLst/>
          </a:prstGeom>
          <a:noFill/>
        </p:spPr>
        <p:txBody>
          <a:bodyPr wrap="square" rtlCol="0">
            <a:spAutoFit/>
          </a:bodyPr>
          <a:lstStyle/>
          <a:p>
            <a:r>
              <a:rPr lang="zh-CN" altLang="en-US" sz="2800">
                <a:solidFill>
                  <a:srgbClr val="FF0000"/>
                </a:solidFill>
                <a:latin typeface="楷体" panose="02010609060101010101" charset="-122"/>
                <a:ea typeface="楷体" panose="02010609060101010101" charset="-122"/>
              </a:rPr>
              <a:t>《弟子规》原名《训蒙文》</a:t>
            </a:r>
            <a:r>
              <a:rPr lang="zh-CN" altLang="en-US" sz="2800">
                <a:latin typeface="楷体" panose="02010609060101010101" charset="-122"/>
                <a:ea typeface="楷体" panose="02010609060101010101" charset="-122"/>
              </a:rPr>
              <a:t>，为清朝康熙年间秀才</a:t>
            </a:r>
            <a:r>
              <a:rPr lang="zh-CN" altLang="en-US" sz="2800">
                <a:solidFill>
                  <a:srgbClr val="FF0000"/>
                </a:solidFill>
                <a:latin typeface="楷体" panose="02010609060101010101" charset="-122"/>
                <a:ea typeface="楷体" panose="02010609060101010101" charset="-122"/>
              </a:rPr>
              <a:t>李毓秀</a:t>
            </a:r>
            <a:r>
              <a:rPr lang="zh-CN" altLang="en-US" sz="2800">
                <a:latin typeface="楷体" panose="02010609060101010101" charset="-122"/>
                <a:ea typeface="楷体" panose="02010609060101010101" charset="-122"/>
              </a:rPr>
              <a:t>所作,其内容列述弟子在家、出外、待人、接物与学习上应该恪守的守则规范。后经清朝贾存仁修订改编，并改名为《弟子规》。《弟子规》共有360句、1080个字，合辙押韵，朗朗上口。</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rcRect r="1431" b="3664"/>
          <a:stretch>
            <a:fillRect/>
          </a:stretch>
        </p:blipFill>
        <p:spPr>
          <a:xfrm>
            <a:off x="1707357" y="316230"/>
            <a:ext cx="5613559" cy="2662714"/>
          </a:xfrm>
          <a:prstGeom prst="rect">
            <a:avLst/>
          </a:prstGeom>
          <a:effectLst>
            <a:softEdge rad="63500"/>
          </a:effectLst>
        </p:spPr>
      </p:pic>
      <p:sp>
        <p:nvSpPr>
          <p:cNvPr id="3" name="文本框 2"/>
          <p:cNvSpPr txBox="1"/>
          <p:nvPr/>
        </p:nvSpPr>
        <p:spPr>
          <a:xfrm>
            <a:off x="473869" y="3138012"/>
            <a:ext cx="8195786" cy="1591945"/>
          </a:xfrm>
          <a:prstGeom prst="rect">
            <a:avLst/>
          </a:prstGeom>
          <a:noFill/>
        </p:spPr>
        <p:txBody>
          <a:bodyPr wrap="square" lIns="68580" tIns="34290" rIns="68580" bIns="34290" rtlCol="0">
            <a:spAutoFit/>
          </a:bodyPr>
          <a:lstStyle/>
          <a:p>
            <a:r>
              <a:rPr lang="zh-CN" altLang="en-US" sz="3300" b="1" dirty="0">
                <a:solidFill>
                  <a:srgbClr val="FF0000"/>
                </a:solidFill>
                <a:latin typeface="楷体" panose="02010609060101010101" charset="-122"/>
                <a:ea typeface="楷体" panose="02010609060101010101" charset="-122"/>
              </a:rPr>
              <a:t>弟子规</a:t>
            </a:r>
            <a:r>
              <a:rPr lang="zh-CN" altLang="en-US" sz="3300" dirty="0">
                <a:latin typeface="楷体_GB2312" panose="02010609030101010101" charset="-122"/>
                <a:ea typeface="楷体_GB2312" panose="02010609030101010101" charset="-122"/>
              </a:rPr>
              <a:t>：</a:t>
            </a:r>
            <a:r>
              <a:rPr lang="zh-CN" altLang="en-US" sz="3300" b="1" dirty="0">
                <a:latin typeface="楷体" panose="02010609060101010101" charset="-122"/>
                <a:ea typeface="楷体" panose="02010609060101010101" charset="-122"/>
              </a:rPr>
              <a:t>圣贤人的学生都叫弟子。《弟子规》是源于《论语》，是随顺圣贤教诲，也就是人生的真理，来做事、来处事待人</a:t>
            </a:r>
            <a:r>
              <a:rPr lang="zh-CN" altLang="en-US" sz="3300" dirty="0">
                <a:latin typeface="楷体_GB2312" panose="02010609030101010101" charset="-122"/>
                <a:ea typeface="楷体_GB2312" panose="02010609030101010101"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437" y="196691"/>
            <a:ext cx="1193276" cy="700192"/>
          </a:xfrm>
          <a:prstGeom prst="rect">
            <a:avLst/>
          </a:prstGeom>
          <a:noFill/>
          <a:ln>
            <a:noFill/>
          </a:ln>
        </p:spPr>
        <p:txBody>
          <a:bodyPr wrap="none" lIns="68580" tIns="34290" rIns="68580" bIns="34290" rtlCol="0" anchor="t">
            <a:spAutoFit/>
          </a:bodyPr>
          <a:lstStyle/>
          <a:p>
            <a:pPr algn="ctr"/>
            <a:r>
              <a:rPr lang="zh-CN" altLang="en-US" sz="4100" b="1" dirty="0">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rPr>
              <a:t>节选</a:t>
            </a:r>
          </a:p>
        </p:txBody>
      </p:sp>
      <p:sp>
        <p:nvSpPr>
          <p:cNvPr id="3" name="文本框 2"/>
          <p:cNvSpPr txBox="1"/>
          <p:nvPr/>
        </p:nvSpPr>
        <p:spPr>
          <a:xfrm>
            <a:off x="823913" y="976312"/>
            <a:ext cx="7717631" cy="4023360"/>
          </a:xfrm>
          <a:prstGeom prst="rect">
            <a:avLst/>
          </a:prstGeom>
          <a:solidFill>
            <a:schemeClr val="bg1"/>
          </a:solidFill>
        </p:spPr>
        <p:txBody>
          <a:bodyPr wrap="square" lIns="68580" tIns="34290" rIns="68580" bIns="34290" rtlCol="0">
            <a:spAutoFit/>
          </a:bodyPr>
          <a:lstStyle/>
          <a:p>
            <a:r>
              <a:rPr lang="zh-CN" altLang="en-US" sz="3600" dirty="0">
                <a:latin typeface="楷体" panose="02010609060101010101" charset="-122"/>
                <a:ea typeface="楷体" panose="02010609060101010101" charset="-122"/>
              </a:rPr>
              <a:t>冠必正，纽必结，袜与履，具紧切。</a:t>
            </a:r>
          </a:p>
          <a:p>
            <a:r>
              <a:rPr lang="zh-CN" altLang="en-US" sz="3600" dirty="0">
                <a:latin typeface="楷体" panose="02010609060101010101" charset="-122"/>
                <a:ea typeface="楷体" panose="02010609060101010101" charset="-122"/>
              </a:rPr>
              <a:t>置冠服，有定位，勿乱顿，致污秽。</a:t>
            </a:r>
          </a:p>
          <a:p>
            <a:endParaRPr lang="zh-CN" altLang="en-US" sz="41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唯德学，唯才艺，不如人，当自励。</a:t>
            </a:r>
          </a:p>
          <a:p>
            <a:r>
              <a:rPr lang="zh-CN" altLang="en-US" sz="3600" dirty="0">
                <a:latin typeface="楷体" panose="02010609060101010101" charset="-122"/>
                <a:ea typeface="楷体" panose="02010609060101010101" charset="-122"/>
              </a:rPr>
              <a:t>若衣服，若饮食，不如人，勿生戚。</a:t>
            </a:r>
          </a:p>
          <a:p>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                    </a:t>
            </a:r>
            <a:r>
              <a:rPr lang="en-US" altLang="zh-CN" sz="3600" dirty="0">
                <a:latin typeface="楷体" panose="02010609060101010101" charset="-122"/>
                <a:ea typeface="楷体" panose="02010609060101010101" charset="-122"/>
              </a:rPr>
              <a:t>——</a:t>
            </a:r>
            <a:r>
              <a:rPr lang="zh-CN" altLang="en-US" sz="3600" dirty="0">
                <a:latin typeface="楷体" panose="02010609060101010101" charset="-122"/>
                <a:ea typeface="楷体" panose="02010609060101010101" charset="-122"/>
              </a:rPr>
              <a:t>《弟子规》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437" y="196691"/>
            <a:ext cx="1193276" cy="700192"/>
          </a:xfrm>
          <a:prstGeom prst="rect">
            <a:avLst/>
          </a:prstGeom>
          <a:noFill/>
          <a:ln>
            <a:noFill/>
          </a:ln>
        </p:spPr>
        <p:txBody>
          <a:bodyPr wrap="none" lIns="68580" tIns="34290" rIns="68580" bIns="34290" rtlCol="0" anchor="t">
            <a:spAutoFit/>
          </a:bodyPr>
          <a:lstStyle/>
          <a:p>
            <a:pPr algn="ctr"/>
            <a:r>
              <a:rPr lang="zh-CN" altLang="en-US" sz="4100" b="1" dirty="0">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rPr>
              <a:t>节选</a:t>
            </a:r>
          </a:p>
        </p:txBody>
      </p:sp>
      <p:sp>
        <p:nvSpPr>
          <p:cNvPr id="3" name="文本框 2"/>
          <p:cNvSpPr txBox="1"/>
          <p:nvPr/>
        </p:nvSpPr>
        <p:spPr>
          <a:xfrm>
            <a:off x="823913" y="976312"/>
            <a:ext cx="7717631" cy="4023360"/>
          </a:xfrm>
          <a:prstGeom prst="rect">
            <a:avLst/>
          </a:prstGeom>
          <a:noFill/>
        </p:spPr>
        <p:txBody>
          <a:bodyPr wrap="square" lIns="68580" tIns="34290" rIns="68580" bIns="34290" rtlCol="0">
            <a:spAutoFit/>
          </a:bodyPr>
          <a:lstStyle/>
          <a:p>
            <a:r>
              <a:rPr lang="zh-CN" altLang="en-US" sz="3600" dirty="0">
                <a:latin typeface="楷体" panose="02010609060101010101" charset="-122"/>
                <a:ea typeface="楷体" panose="02010609060101010101" charset="-122"/>
              </a:rPr>
              <a:t>冠必正，纽必结，袜与履，具紧切。</a:t>
            </a:r>
          </a:p>
          <a:p>
            <a:endParaRPr lang="zh-CN" altLang="en-US" sz="3600" dirty="0">
              <a:latin typeface="楷体" panose="02010609060101010101" charset="-122"/>
              <a:ea typeface="楷体" panose="02010609060101010101" charset="-122"/>
            </a:endParaRPr>
          </a:p>
          <a:p>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置冠服，有定位，勿乱顿，致污秽。</a:t>
            </a:r>
          </a:p>
          <a:p>
            <a:endParaRPr lang="zh-CN" altLang="en-US" sz="4100" dirty="0">
              <a:latin typeface="楷体" panose="02010609060101010101" charset="-122"/>
              <a:ea typeface="楷体" panose="02010609060101010101" charset="-122"/>
            </a:endParaRPr>
          </a:p>
          <a:p>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                    </a:t>
            </a:r>
          </a:p>
        </p:txBody>
      </p:sp>
      <p:sp>
        <p:nvSpPr>
          <p:cNvPr id="4" name="文本框 3"/>
          <p:cNvSpPr txBox="1"/>
          <p:nvPr/>
        </p:nvSpPr>
        <p:spPr>
          <a:xfrm>
            <a:off x="591820" y="1595120"/>
            <a:ext cx="7960995" cy="829945"/>
          </a:xfrm>
          <a:prstGeom prst="rect">
            <a:avLst/>
          </a:prstGeom>
          <a:solidFill>
            <a:schemeClr val="bg1"/>
          </a:solidFill>
        </p:spPr>
        <p:txBody>
          <a:bodyPr wrap="square" rtlCol="0">
            <a:spAutoFit/>
          </a:bodyPr>
          <a:lstStyle/>
          <a:p>
            <a:r>
              <a:rPr lang="zh-CN" altLang="en-US" sz="2400" b="1" noProof="0">
                <a:ln>
                  <a:noFill/>
                </a:ln>
                <a:solidFill>
                  <a:srgbClr val="FF0000"/>
                </a:solidFill>
                <a:effectLst/>
                <a:uLnTx/>
                <a:uFillTx/>
                <a:latin typeface="楷体" panose="02010609060101010101" charset="-122"/>
                <a:ea typeface="楷体" panose="02010609060101010101" charset="-122"/>
                <a:sym typeface="+mn-ea"/>
              </a:rPr>
              <a:t>戴帽子要戴端正，衣服扣子要扣好，袜子穿平整，鞋带应系紧，否则容易被绊倒，一切穿著以稳重端庄为宜。</a:t>
            </a:r>
          </a:p>
        </p:txBody>
      </p:sp>
      <p:sp>
        <p:nvSpPr>
          <p:cNvPr id="5" name="文本框 4"/>
          <p:cNvSpPr txBox="1"/>
          <p:nvPr/>
        </p:nvSpPr>
        <p:spPr>
          <a:xfrm>
            <a:off x="591820" y="3305175"/>
            <a:ext cx="7960995" cy="829945"/>
          </a:xfrm>
          <a:prstGeom prst="rect">
            <a:avLst/>
          </a:prstGeom>
          <a:solidFill>
            <a:schemeClr val="bg1"/>
          </a:solidFill>
        </p:spPr>
        <p:txBody>
          <a:bodyPr wrap="square" rtlCol="0">
            <a:spAutoFit/>
          </a:bodyPr>
          <a:lstStyle/>
          <a:p>
            <a:r>
              <a:rPr lang="zh-CN" altLang="en-US" sz="2400" b="1" noProof="0">
                <a:ln>
                  <a:noFill/>
                </a:ln>
                <a:solidFill>
                  <a:srgbClr val="FF0000"/>
                </a:solidFill>
                <a:effectLst/>
                <a:uLnTx/>
                <a:uFillTx/>
                <a:latin typeface="楷体" panose="02010609060101010101" charset="-122"/>
                <a:ea typeface="楷体" panose="02010609060101010101" charset="-122"/>
                <a:sym typeface="+mn-ea"/>
              </a:rPr>
              <a:t>回家后衣、帽、鞋袜都要放置定位，不要乱放，把屋子弄乱弄脏。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437" y="196691"/>
            <a:ext cx="1193276" cy="700192"/>
          </a:xfrm>
          <a:prstGeom prst="rect">
            <a:avLst/>
          </a:prstGeom>
          <a:noFill/>
          <a:ln>
            <a:noFill/>
          </a:ln>
        </p:spPr>
        <p:txBody>
          <a:bodyPr wrap="none" lIns="68580" tIns="34290" rIns="68580" bIns="34290" rtlCol="0" anchor="t">
            <a:spAutoFit/>
          </a:bodyPr>
          <a:lstStyle/>
          <a:p>
            <a:pPr algn="ctr"/>
            <a:r>
              <a:rPr lang="zh-CN" altLang="en-US" sz="4100" b="1" dirty="0">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rPr>
              <a:t>节选</a:t>
            </a:r>
          </a:p>
        </p:txBody>
      </p:sp>
      <p:sp>
        <p:nvSpPr>
          <p:cNvPr id="3" name="文本框 2"/>
          <p:cNvSpPr txBox="1"/>
          <p:nvPr/>
        </p:nvSpPr>
        <p:spPr>
          <a:xfrm>
            <a:off x="823913" y="976312"/>
            <a:ext cx="7717631" cy="3392170"/>
          </a:xfrm>
          <a:prstGeom prst="rect">
            <a:avLst/>
          </a:prstGeom>
          <a:noFill/>
        </p:spPr>
        <p:txBody>
          <a:bodyPr wrap="square" lIns="68580" tIns="34290" rIns="68580" bIns="34290" rtlCol="0">
            <a:spAutoFit/>
          </a:bodyPr>
          <a:lstStyle/>
          <a:p>
            <a:r>
              <a:rPr lang="zh-CN" altLang="en-US" sz="3600" dirty="0">
                <a:latin typeface="楷体" panose="02010609060101010101" charset="-122"/>
                <a:ea typeface="楷体" panose="02010609060101010101" charset="-122"/>
              </a:rPr>
              <a:t>唯德学，唯才艺，不如人，当自励。</a:t>
            </a:r>
          </a:p>
          <a:p>
            <a:endParaRPr lang="zh-CN" altLang="en-US" sz="3600" dirty="0">
              <a:latin typeface="楷体" panose="02010609060101010101" charset="-122"/>
              <a:ea typeface="楷体" panose="02010609060101010101" charset="-122"/>
            </a:endParaRPr>
          </a:p>
          <a:p>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若衣服，若饮食，不如人，勿生戚。</a:t>
            </a:r>
          </a:p>
          <a:p>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                    </a:t>
            </a:r>
            <a:r>
              <a:rPr lang="en-US" altLang="zh-CN" sz="3600" dirty="0">
                <a:latin typeface="楷体" panose="02010609060101010101" charset="-122"/>
                <a:ea typeface="楷体" panose="02010609060101010101" charset="-122"/>
              </a:rPr>
              <a:t>——</a:t>
            </a:r>
            <a:r>
              <a:rPr lang="zh-CN" altLang="en-US" sz="3600" dirty="0">
                <a:latin typeface="楷体" panose="02010609060101010101" charset="-122"/>
                <a:ea typeface="楷体" panose="02010609060101010101" charset="-122"/>
              </a:rPr>
              <a:t>《弟子规》</a:t>
            </a:r>
          </a:p>
        </p:txBody>
      </p:sp>
      <p:sp>
        <p:nvSpPr>
          <p:cNvPr id="4" name="文本框 3"/>
          <p:cNvSpPr txBox="1"/>
          <p:nvPr/>
        </p:nvSpPr>
        <p:spPr>
          <a:xfrm>
            <a:off x="877570" y="1469390"/>
            <a:ext cx="7388225" cy="1198880"/>
          </a:xfrm>
          <a:prstGeom prst="rect">
            <a:avLst/>
          </a:prstGeom>
          <a:solidFill>
            <a:schemeClr val="bg1"/>
          </a:solidFill>
        </p:spPr>
        <p:txBody>
          <a:bodyPr wrap="square" rtlCol="0">
            <a:spAutoFit/>
          </a:bodyPr>
          <a:lstStyle/>
          <a:p>
            <a:r>
              <a:rPr lang="en-US" altLang="zh-CN" sz="2400" b="1" noProof="0">
                <a:ln>
                  <a:noFill/>
                </a:ln>
                <a:solidFill>
                  <a:srgbClr val="FF0000"/>
                </a:solidFill>
                <a:effectLst/>
                <a:uLnTx/>
                <a:uFillTx/>
                <a:latin typeface="楷体" panose="02010609060101010101" charset="-122"/>
                <a:ea typeface="楷体" panose="02010609060101010101" charset="-122"/>
                <a:sym typeface="+mn-ea"/>
              </a:rPr>
              <a:t>    </a:t>
            </a:r>
            <a:r>
              <a:rPr lang="zh-CN" altLang="en-US" sz="2400" b="1" noProof="0">
                <a:ln>
                  <a:noFill/>
                </a:ln>
                <a:solidFill>
                  <a:srgbClr val="FF0000"/>
                </a:solidFill>
                <a:effectLst/>
                <a:uLnTx/>
                <a:uFillTx/>
                <a:latin typeface="楷体" panose="02010609060101010101" charset="-122"/>
                <a:ea typeface="楷体" panose="02010609060101010101" charset="-122"/>
                <a:sym typeface="+mn-ea"/>
              </a:rPr>
              <a:t>每一个人都应当重视自己的品德、学问、和才能技艺的培养，如果感觉到有不如人的地方，应当自我惕励奋发图强。</a:t>
            </a:r>
          </a:p>
        </p:txBody>
      </p:sp>
      <p:sp>
        <p:nvSpPr>
          <p:cNvPr id="5" name="文本框 4"/>
          <p:cNvSpPr txBox="1"/>
          <p:nvPr/>
        </p:nvSpPr>
        <p:spPr>
          <a:xfrm>
            <a:off x="878205" y="3282950"/>
            <a:ext cx="7388225" cy="1198880"/>
          </a:xfrm>
          <a:prstGeom prst="rect">
            <a:avLst/>
          </a:prstGeom>
          <a:solidFill>
            <a:schemeClr val="bg1"/>
          </a:solidFill>
        </p:spPr>
        <p:txBody>
          <a:bodyPr wrap="square" rtlCol="0">
            <a:spAutoFit/>
          </a:bodyPr>
          <a:lstStyle/>
          <a:p>
            <a:pPr marL="0" marR="0" lvl="0" indent="542925" algn="l" defTabSz="914400" rtl="0" eaLnBrk="1" fontAlgn="base" latinLnBrk="0" hangingPunct="1">
              <a:lnSpc>
                <a:spcPct val="150000"/>
              </a:lnSpc>
              <a:spcBef>
                <a:spcPct val="0"/>
              </a:spcBef>
              <a:spcAft>
                <a:spcPct val="0"/>
              </a:spcAft>
              <a:buClrTx/>
              <a:buSzTx/>
              <a:buFontTx/>
              <a:buNone/>
              <a:defRPr/>
            </a:pPr>
            <a:r>
              <a:rPr lang="zh-CN" altLang="en-US" sz="2400" b="1" noProof="0">
                <a:ln>
                  <a:noFill/>
                </a:ln>
                <a:solidFill>
                  <a:srgbClr val="FF0000"/>
                </a:solidFill>
                <a:effectLst/>
                <a:uLnTx/>
                <a:uFillTx/>
                <a:latin typeface="楷体" panose="02010609060101010101" charset="-122"/>
                <a:ea typeface="楷体" panose="02010609060101010101" charset="-122"/>
                <a:sym typeface="+mn-ea"/>
              </a:rPr>
              <a:t>至于外表穿著，或者饮食不如他人，则不必放在心上，更没有必要忧虑自卑。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9550" y="1223645"/>
            <a:ext cx="6837680" cy="3046095"/>
          </a:xfrm>
          <a:prstGeom prst="rect">
            <a:avLst/>
          </a:prstGeom>
          <a:solidFill>
            <a:schemeClr val="bg1"/>
          </a:solidFill>
        </p:spPr>
        <p:txBody>
          <a:bodyPr wrap="square" rtlCol="0">
            <a:spAutoFit/>
          </a:bodyPr>
          <a:lstStyle/>
          <a:p>
            <a:r>
              <a:rPr lang="zh-CN" altLang="en-US" sz="2400">
                <a:latin typeface="楷体" panose="02010609060101010101" charset="-122"/>
                <a:ea typeface="楷体" panose="02010609060101010101" charset="-122"/>
              </a:rPr>
              <a:t>父 母 呼 ,应 勿 缓 ,父 母 命 ,行 勿 懒。</a:t>
            </a:r>
          </a:p>
          <a:p>
            <a:r>
              <a:rPr lang="zh-CN" altLang="en-US" sz="2400">
                <a:latin typeface="楷体" panose="02010609060101010101" charset="-122"/>
                <a:ea typeface="楷体" panose="02010609060101010101" charset="-122"/>
              </a:rPr>
              <a:t>父 母 教, 须 敬 听, 父 母 责 ,须 顺 承。</a:t>
            </a:r>
          </a:p>
          <a:p>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冬 则 温, 夏 则 凊, 晨 则 省, 昏 则 定。</a:t>
            </a:r>
          </a:p>
          <a:p>
            <a:r>
              <a:rPr lang="zh-CN" altLang="en-US" sz="2400">
                <a:latin typeface="楷体" panose="02010609060101010101" charset="-122"/>
                <a:ea typeface="楷体" panose="02010609060101010101" charset="-122"/>
              </a:rPr>
              <a:t>出 必 告, 反 必 面, 居 有 常, 业 无 变。</a:t>
            </a:r>
          </a:p>
          <a:p>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事 虽 小, 勿 擅 为 ,苟 擅 为 ,子 道 亏。</a:t>
            </a:r>
          </a:p>
          <a:p>
            <a:r>
              <a:rPr lang="zh-CN" altLang="en-US" sz="2400">
                <a:latin typeface="楷体" panose="02010609060101010101" charset="-122"/>
                <a:ea typeface="楷体" panose="02010609060101010101" charset="-122"/>
              </a:rPr>
              <a:t>物 虽 小 ,勿 私 藏 ,苟 私 藏, 亲 心 伤。</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45030" y="1039495"/>
            <a:ext cx="5895975" cy="3723005"/>
          </a:xfrm>
          <a:prstGeom prst="rect">
            <a:avLst/>
          </a:prstGeom>
          <a:noFill/>
        </p:spPr>
        <p:txBody>
          <a:bodyPr wrap="square" rtlCol="0">
            <a:spAutoFit/>
          </a:bodyPr>
          <a:lstStyle/>
          <a:p>
            <a:r>
              <a:rPr lang="zh-CN" altLang="en-US" sz="2800">
                <a:latin typeface="楷体" panose="02010609060101010101" charset="-122"/>
                <a:ea typeface="楷体" panose="02010609060101010101" charset="-122"/>
              </a:rPr>
              <a:t>读书法 有三到 心眼口 信皆要</a:t>
            </a:r>
          </a:p>
          <a:p>
            <a:endParaRPr lang="zh-CN" altLang="en-US" sz="3200">
              <a:latin typeface="楷体" panose="02010609060101010101" charset="-122"/>
              <a:ea typeface="楷体" panose="02010609060101010101" charset="-122"/>
            </a:endParaRPr>
          </a:p>
          <a:p>
            <a:r>
              <a:rPr lang="zh-CN" altLang="en-US" sz="2800">
                <a:latin typeface="楷体" panose="02010609060101010101" charset="-122"/>
                <a:ea typeface="楷体" panose="02010609060101010101" charset="-122"/>
              </a:rPr>
              <a:t>方读此 勿慕彼 此未终 彼勿起</a:t>
            </a:r>
          </a:p>
          <a:p>
            <a:endParaRPr lang="zh-CN" altLang="en-US" sz="3200">
              <a:latin typeface="楷体" panose="02010609060101010101" charset="-122"/>
              <a:ea typeface="楷体" panose="02010609060101010101" charset="-122"/>
            </a:endParaRPr>
          </a:p>
          <a:p>
            <a:r>
              <a:rPr lang="zh-CN" altLang="en-US" sz="2800">
                <a:latin typeface="楷体" panose="02010609060101010101" charset="-122"/>
                <a:ea typeface="楷体" panose="02010609060101010101" charset="-122"/>
              </a:rPr>
              <a:t>宽为限 紧用功 功夫到 滞塞通</a:t>
            </a:r>
          </a:p>
          <a:p>
            <a:endParaRPr lang="zh-CN" altLang="en-US" sz="3200">
              <a:latin typeface="楷体" panose="02010609060101010101" charset="-122"/>
              <a:ea typeface="楷体" panose="02010609060101010101" charset="-122"/>
            </a:endParaRPr>
          </a:p>
          <a:p>
            <a:r>
              <a:rPr lang="zh-CN" altLang="en-US" sz="2800">
                <a:latin typeface="楷体" panose="02010609060101010101" charset="-122"/>
                <a:ea typeface="楷体" panose="02010609060101010101" charset="-122"/>
              </a:rPr>
              <a:t>心有疑 随札记 就人问 求确义</a:t>
            </a:r>
          </a:p>
          <a:p>
            <a:endParaRPr lang="zh-CN" altLang="en-US" sz="2800">
              <a:latin typeface="楷体" panose="02010609060101010101" charset="-122"/>
              <a:ea typeface="楷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710089" y="1517809"/>
            <a:ext cx="1833086" cy="1672114"/>
          </a:xfrm>
          <a:prstGeom prst="rect">
            <a:avLst/>
          </a:prstGeom>
        </p:spPr>
      </p:pic>
      <p:sp>
        <p:nvSpPr>
          <p:cNvPr id="6" name="文本框 5"/>
          <p:cNvSpPr txBox="1"/>
          <p:nvPr/>
        </p:nvSpPr>
        <p:spPr>
          <a:xfrm>
            <a:off x="1365409" y="1781175"/>
            <a:ext cx="522446" cy="1083945"/>
          </a:xfrm>
          <a:prstGeom prst="rect">
            <a:avLst/>
          </a:prstGeom>
          <a:noFill/>
        </p:spPr>
        <p:txBody>
          <a:bodyPr wrap="square" lIns="68580" tIns="34290" rIns="68580" bIns="34290" rtlCol="0">
            <a:spAutoFit/>
          </a:bodyPr>
          <a:lstStyle/>
          <a:p>
            <a:r>
              <a:rPr lang="en-US" altLang="zh-CN" sz="6600" dirty="0">
                <a:solidFill>
                  <a:srgbClr val="A97064"/>
                </a:solidFill>
                <a:latin typeface="微软雅黑" panose="020B0503020204020204" charset="-122"/>
                <a:ea typeface="微软雅黑" panose="020B0503020204020204" charset="-122"/>
              </a:rPr>
              <a:t>6</a:t>
            </a:r>
          </a:p>
        </p:txBody>
      </p:sp>
      <p:sp>
        <p:nvSpPr>
          <p:cNvPr id="8" name="文本框 7"/>
          <p:cNvSpPr txBox="1"/>
          <p:nvPr/>
        </p:nvSpPr>
        <p:spPr>
          <a:xfrm>
            <a:off x="2717007" y="1938814"/>
            <a:ext cx="4525804" cy="899160"/>
          </a:xfrm>
          <a:prstGeom prst="rect">
            <a:avLst/>
          </a:prstGeom>
          <a:noFill/>
        </p:spPr>
        <p:txBody>
          <a:bodyPr wrap="square" lIns="68580" tIns="34290" rIns="68580" bIns="34290" rtlCol="0">
            <a:spAutoFit/>
          </a:bodyPr>
          <a:lstStyle/>
          <a:p>
            <a:r>
              <a:rPr lang="zh-CN" altLang="en-US" sz="5400" b="1" dirty="0">
                <a:latin typeface="楷体_GB2312" panose="02010609030101010101" charset="-122"/>
                <a:ea typeface="楷体_GB2312" panose="02010609030101010101" charset="-122"/>
                <a:sym typeface="+mn-ea"/>
              </a:rPr>
              <a:t>我爱阅读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cstate="print"/>
          <a:stretch>
            <a:fillRect/>
          </a:stretch>
        </p:blipFill>
        <p:spPr>
          <a:xfrm>
            <a:off x="223838" y="263842"/>
            <a:ext cx="8616791" cy="4687253"/>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cstate="print"/>
          <a:stretch>
            <a:fillRect/>
          </a:stretch>
        </p:blipFill>
        <p:spPr>
          <a:xfrm>
            <a:off x="93822" y="239078"/>
            <a:ext cx="8899684" cy="471678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clrChange>
              <a:clrFrom>
                <a:srgbClr val="FFFFFF">
                  <a:alpha val="100000"/>
                </a:srgbClr>
              </a:clrFrom>
              <a:clrTo>
                <a:srgbClr val="FFFFFF">
                  <a:alpha val="100000"/>
                  <a:alpha val="0"/>
                </a:srgbClr>
              </a:clrTo>
            </a:clrChange>
          </a:blip>
          <a:srcRect l="1068" b="3941"/>
          <a:stretch>
            <a:fillRect/>
          </a:stretch>
        </p:blipFill>
        <p:spPr>
          <a:xfrm>
            <a:off x="1898809" y="193834"/>
            <a:ext cx="5346859" cy="2175510"/>
          </a:xfrm>
          <a:prstGeom prst="rect">
            <a:avLst/>
          </a:prstGeom>
          <a:effectLst>
            <a:softEdge rad="63500"/>
          </a:effectLst>
        </p:spPr>
      </p:pic>
      <p:sp>
        <p:nvSpPr>
          <p:cNvPr id="5" name="云形标注 4"/>
          <p:cNvSpPr/>
          <p:nvPr/>
        </p:nvSpPr>
        <p:spPr>
          <a:xfrm>
            <a:off x="3406617" y="2246471"/>
            <a:ext cx="4380071" cy="236601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框 5"/>
          <p:cNvSpPr txBox="1"/>
          <p:nvPr/>
        </p:nvSpPr>
        <p:spPr>
          <a:xfrm>
            <a:off x="3794284" y="2508885"/>
            <a:ext cx="3605213" cy="1730375"/>
          </a:xfrm>
          <a:prstGeom prst="rect">
            <a:avLst/>
          </a:prstGeom>
          <a:noFill/>
        </p:spPr>
        <p:txBody>
          <a:bodyPr wrap="square" lIns="68580" tIns="34290" rIns="68580" bIns="34290" rtlCol="0">
            <a:spAutoFit/>
          </a:bodyPr>
          <a:lstStyle/>
          <a:p>
            <a:r>
              <a:rPr lang="en-US" altLang="zh-CN" sz="2700" dirty="0">
                <a:solidFill>
                  <a:schemeClr val="bg1"/>
                </a:solidFill>
                <a:latin typeface="楷体_GB2312" panose="02010609030101010101" charset="-122"/>
                <a:ea typeface="楷体_GB2312" panose="02010609030101010101" charset="-122"/>
              </a:rPr>
              <a:t>   </a:t>
            </a:r>
            <a:r>
              <a:rPr lang="en-US" altLang="zh-CN" sz="2700" b="1" dirty="0">
                <a:solidFill>
                  <a:schemeClr val="bg1"/>
                </a:solidFill>
                <a:latin typeface="楷体_GB2312" panose="02010609030101010101" charset="-122"/>
                <a:ea typeface="楷体_GB2312" panose="02010609030101010101" charset="-122"/>
              </a:rPr>
              <a:t> </a:t>
            </a:r>
            <a:r>
              <a:rPr lang="zh-CN" altLang="en-US" sz="2700" b="1" dirty="0">
                <a:solidFill>
                  <a:srgbClr val="FF0000"/>
                </a:solidFill>
                <a:latin typeface="楷体" panose="02010609060101010101" charset="-122"/>
                <a:ea typeface="楷体" panose="02010609060101010101" charset="-122"/>
              </a:rPr>
              <a:t>我们班级的图书角已经建立，现在我们小组合作，共同制定班级图书借阅公约吧</a:t>
            </a:r>
            <a:r>
              <a:rPr lang="zh-CN" altLang="en-US" sz="2700" b="1" dirty="0">
                <a:solidFill>
                  <a:schemeClr val="bg1"/>
                </a:solidFill>
                <a:latin typeface="楷体_GB2312" panose="02010609030101010101" charset="-122"/>
                <a:ea typeface="楷体_GB2312" panose="02010609030101010101" charset="-122"/>
              </a:rPr>
              <a:t>。</a:t>
            </a:r>
          </a:p>
        </p:txBody>
      </p:sp>
      <p:pic>
        <p:nvPicPr>
          <p:cNvPr id="7" name="图片 6"/>
          <p:cNvPicPr>
            <a:picLocks noChangeAspect="1"/>
          </p:cNvPicPr>
          <p:nvPr/>
        </p:nvPicPr>
        <p:blipFill>
          <a:blip r:embed="rId3" cstate="print">
            <a:clrChange>
              <a:clrFrom>
                <a:srgbClr val="A1A597">
                  <a:alpha val="100000"/>
                </a:srgbClr>
              </a:clrFrom>
              <a:clrTo>
                <a:srgbClr val="A1A597">
                  <a:alpha val="100000"/>
                  <a:alpha val="0"/>
                </a:srgbClr>
              </a:clrTo>
            </a:clrChange>
          </a:blip>
          <a:stretch>
            <a:fillRect/>
          </a:stretch>
        </p:blipFill>
        <p:spPr>
          <a:xfrm>
            <a:off x="765810" y="2313147"/>
            <a:ext cx="2695099" cy="2695099"/>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2" cstate="print"/>
          <a:stretch>
            <a:fillRect/>
          </a:stretch>
        </p:blipFill>
        <p:spPr>
          <a:xfrm>
            <a:off x="596265" y="320040"/>
            <a:ext cx="7950994" cy="4561046"/>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402715" y="759460"/>
            <a:ext cx="6560185" cy="3415030"/>
          </a:xfrm>
          <a:prstGeom prst="rect">
            <a:avLst/>
          </a:prstGeom>
          <a:noFill/>
        </p:spPr>
        <p:txBody>
          <a:bodyPr wrap="square">
            <a:spAutoFit/>
          </a:bodyPr>
          <a:lstStyle/>
          <a:p>
            <a:pPr marR="0" algn="just" defTabSz="914400" fontAlgn="auto">
              <a:lnSpc>
                <a:spcPct val="150000"/>
              </a:lnSpc>
              <a:spcBef>
                <a:spcPts val="0"/>
              </a:spcBef>
              <a:spcAft>
                <a:spcPts val="0"/>
              </a:spcAft>
              <a:buClrTx/>
              <a:buSzTx/>
              <a:buFontTx/>
              <a:buNone/>
              <a:defRPr/>
            </a:pPr>
            <a:r>
              <a:rPr kumimoji="0" lang="zh-CN" altLang="en-US" sz="2400" b="1" kern="1200" cap="none" spc="0" normalizeH="0" baseline="0" noProof="0" dirty="0">
                <a:solidFill>
                  <a:srgbClr val="FF0000"/>
                </a:solidFill>
                <a:latin typeface="楷体" panose="02010609060101010101" charset="-122"/>
                <a:ea typeface="楷体" panose="02010609060101010101" charset="-122"/>
                <a:cs typeface="+mn-cs"/>
              </a:rPr>
              <a:t>感知内容：</a:t>
            </a:r>
          </a:p>
          <a:p>
            <a:pPr marR="0" indent="539750" algn="just" defTabSz="914400" fontAlgn="auto">
              <a:lnSpc>
                <a:spcPct val="150000"/>
              </a:lnSpc>
              <a:spcBef>
                <a:spcPts val="0"/>
              </a:spcBef>
              <a:spcAft>
                <a:spcPts val="0"/>
              </a:spcAft>
              <a:buClrTx/>
              <a:buSzTx/>
              <a:buFontTx/>
              <a:buNone/>
              <a:defRPr/>
            </a:pPr>
            <a:r>
              <a:rPr kumimoji="0" lang="zh-CN" altLang="en-US" sz="2400" b="1" kern="1200" cap="none" spc="0" normalizeH="0" baseline="0" noProof="0" dirty="0">
                <a:latin typeface="楷体" panose="02010609060101010101" charset="-122"/>
                <a:ea typeface="楷体" panose="02010609060101010101" charset="-122"/>
                <a:cs typeface="+mn-cs"/>
              </a:rPr>
              <a:t>本文写了老奶奶的两个儿子因为职业的不同对好天气和坏天气的理解也不相同，而老奶奶只看到坏天气因而整天哭的故事，</a:t>
            </a:r>
            <a:r>
              <a:rPr kumimoji="0" lang="zh-CN" altLang="en-US" sz="2400" b="1" kern="1200" cap="none" spc="0" normalizeH="0" baseline="0" noProof="0" dirty="0">
                <a:solidFill>
                  <a:srgbClr val="FF0000"/>
                </a:solidFill>
                <a:latin typeface="楷体" panose="02010609060101010101" charset="-122"/>
                <a:ea typeface="楷体" panose="02010609060101010101" charset="-122"/>
                <a:cs typeface="+mn-cs"/>
              </a:rPr>
              <a:t>告诉我们应该变换思路去看问题，这样不开心的事情也能变成开心的事。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198495" cy="991553"/>
          </a:xfrm>
          <a:prstGeom prst="rect">
            <a:avLst/>
          </a:prstGeom>
          <a:noFill/>
          <a:ln>
            <a:noFill/>
          </a:ln>
        </p:spPr>
        <p:txBody>
          <a:bodyPr wrap="none" lIns="68580" tIns="34290" rIns="68580" bIns="34290" rtlCol="0" anchor="t">
            <a:spAutoFit/>
          </a:bodyPr>
          <a:lstStyle/>
          <a:p>
            <a:pPr algn="ctr"/>
            <a:r>
              <a:rPr lang="zh-CN" altLang="en-US" sz="6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楷体_GB2312" panose="02010609030101010101" charset="-122"/>
                <a:ea typeface="楷体_GB2312" panose="02010609030101010101" charset="-122"/>
              </a:rPr>
              <a:t>小组讨论</a:t>
            </a:r>
          </a:p>
        </p:txBody>
      </p:sp>
      <p:sp>
        <p:nvSpPr>
          <p:cNvPr id="3" name="文本框 2"/>
          <p:cNvSpPr txBox="1"/>
          <p:nvPr/>
        </p:nvSpPr>
        <p:spPr>
          <a:xfrm>
            <a:off x="188119" y="1250315"/>
            <a:ext cx="8607266" cy="3223260"/>
          </a:xfrm>
          <a:prstGeom prst="rect">
            <a:avLst/>
          </a:prstGeom>
          <a:noFill/>
        </p:spPr>
        <p:txBody>
          <a:bodyPr wrap="square" lIns="68580" tIns="34290" rIns="68580" bIns="34290" rtlCol="0">
            <a:spAutoFit/>
          </a:bodyPr>
          <a:lstStyle/>
          <a:p>
            <a:r>
              <a:rPr lang="en-US" altLang="zh-CN" sz="4100" b="1" dirty="0">
                <a:latin typeface="楷体" panose="02010609060101010101" charset="-122"/>
                <a:ea typeface="楷体" panose="02010609060101010101" charset="-122"/>
              </a:rPr>
              <a:t>1 </a:t>
            </a:r>
            <a:r>
              <a:rPr lang="zh-CN" altLang="en-US" sz="4100" b="1" dirty="0">
                <a:latin typeface="楷体" panose="02010609060101010101" charset="-122"/>
                <a:ea typeface="楷体" panose="02010609060101010101" charset="-122"/>
              </a:rPr>
              <a:t>主动发表自己的意见。</a:t>
            </a:r>
          </a:p>
          <a:p>
            <a:r>
              <a:rPr lang="en-US" altLang="zh-CN" sz="4100" b="1" dirty="0">
                <a:latin typeface="楷体" panose="02010609060101010101" charset="-122"/>
                <a:ea typeface="楷体" panose="02010609060101010101" charset="-122"/>
              </a:rPr>
              <a:t>2 </a:t>
            </a:r>
            <a:r>
              <a:rPr lang="zh-CN" altLang="en-US" sz="4100" b="1" dirty="0">
                <a:latin typeface="楷体" panose="02010609060101010101" charset="-122"/>
                <a:ea typeface="楷体" panose="02010609060101010101" charset="-122"/>
              </a:rPr>
              <a:t>轮流说。一个人说完，另一个人再说。</a:t>
            </a:r>
          </a:p>
          <a:p>
            <a:r>
              <a:rPr lang="en-US" altLang="zh-CN" sz="4100" b="1" dirty="0">
                <a:latin typeface="楷体" panose="02010609060101010101" charset="-122"/>
                <a:ea typeface="楷体" panose="02010609060101010101" charset="-122"/>
              </a:rPr>
              <a:t>3 </a:t>
            </a:r>
            <a:r>
              <a:rPr lang="zh-CN" altLang="en-US" sz="4100" b="1" dirty="0">
                <a:latin typeface="楷体" panose="02010609060101010101" charset="-122"/>
                <a:ea typeface="楷体" panose="02010609060101010101" charset="-122"/>
              </a:rPr>
              <a:t>注意要把自己的观点表达清楚，倾听别人发言要认真。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00726" y="2053114"/>
            <a:ext cx="1538764" cy="1970723"/>
            <a:chOff x="4201" y="4311"/>
            <a:chExt cx="3231" cy="4138"/>
          </a:xfrm>
        </p:grpSpPr>
        <p:sp>
          <p:nvSpPr>
            <p:cNvPr id="23" name="椭圆 22"/>
            <p:cNvSpPr/>
            <p:nvPr/>
          </p:nvSpPr>
          <p:spPr>
            <a:xfrm>
              <a:off x="5015" y="7979"/>
              <a:ext cx="1355" cy="470"/>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33" name="泪滴形 32"/>
            <p:cNvSpPr>
              <a:spLocks noChangeAspect="1"/>
            </p:cNvSpPr>
            <p:nvPr/>
          </p:nvSpPr>
          <p:spPr>
            <a:xfrm rot="8168744">
              <a:off x="4201" y="4311"/>
              <a:ext cx="3231" cy="3231"/>
            </a:xfrm>
            <a:prstGeom prst="teardrop">
              <a:avLst/>
            </a:prstGeom>
            <a:solidFill>
              <a:srgbClr val="6076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42" name="矩形 41"/>
            <p:cNvSpPr/>
            <p:nvPr/>
          </p:nvSpPr>
          <p:spPr>
            <a:xfrm>
              <a:off x="4593" y="4593"/>
              <a:ext cx="2447" cy="316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000" b="1" dirty="0">
                  <a:solidFill>
                    <a:schemeClr val="bg1"/>
                  </a:solidFill>
                  <a:latin typeface="楷体_GB2312" panose="02010609030101010101" charset="-122"/>
                  <a:ea typeface="楷体_GB2312" panose="02010609030101010101" charset="-122"/>
                  <a:sym typeface="+mn-ea"/>
                </a:rPr>
                <a:t>借阅时间</a:t>
              </a:r>
            </a:p>
          </p:txBody>
        </p:sp>
      </p:grpSp>
      <p:grpSp>
        <p:nvGrpSpPr>
          <p:cNvPr id="7" name="组合 6"/>
          <p:cNvGrpSpPr/>
          <p:nvPr/>
        </p:nvGrpSpPr>
        <p:grpSpPr>
          <a:xfrm>
            <a:off x="3403283" y="1755934"/>
            <a:ext cx="1785461" cy="2267903"/>
            <a:chOff x="7146" y="3687"/>
            <a:chExt cx="3749" cy="4762"/>
          </a:xfrm>
        </p:grpSpPr>
        <p:sp>
          <p:nvSpPr>
            <p:cNvPr id="20" name="椭圆 19"/>
            <p:cNvSpPr/>
            <p:nvPr/>
          </p:nvSpPr>
          <p:spPr>
            <a:xfrm>
              <a:off x="8246" y="7979"/>
              <a:ext cx="1355" cy="470"/>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35" name="泪滴形 34"/>
            <p:cNvSpPr>
              <a:spLocks noChangeAspect="1"/>
            </p:cNvSpPr>
            <p:nvPr/>
          </p:nvSpPr>
          <p:spPr>
            <a:xfrm rot="8168744">
              <a:off x="7146" y="3687"/>
              <a:ext cx="3749" cy="3749"/>
            </a:xfrm>
            <a:prstGeom prst="teardrop">
              <a:avLst/>
            </a:prstGeom>
            <a:solidFill>
              <a:srgbClr val="E6842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797" y="3896"/>
              <a:ext cx="2447" cy="37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600" b="1" dirty="0">
                  <a:solidFill>
                    <a:schemeClr val="bg1"/>
                  </a:solidFill>
                  <a:latin typeface="楷体_GB2312" panose="02010609030101010101" charset="-122"/>
                  <a:ea typeface="楷体_GB2312" panose="02010609030101010101" charset="-122"/>
                  <a:sym typeface="+mn-ea"/>
                </a:rPr>
                <a:t>借阅数量</a:t>
              </a:r>
            </a:p>
          </p:txBody>
        </p:sp>
      </p:grpSp>
      <p:grpSp>
        <p:nvGrpSpPr>
          <p:cNvPr id="8" name="组合 7"/>
          <p:cNvGrpSpPr/>
          <p:nvPr/>
        </p:nvGrpSpPr>
        <p:grpSpPr>
          <a:xfrm>
            <a:off x="4891086" y="1946434"/>
            <a:ext cx="1538764" cy="2077403"/>
            <a:chOff x="10270" y="4087"/>
            <a:chExt cx="3231" cy="4362"/>
          </a:xfrm>
        </p:grpSpPr>
        <p:sp>
          <p:nvSpPr>
            <p:cNvPr id="21" name="椭圆 20"/>
            <p:cNvSpPr/>
            <p:nvPr/>
          </p:nvSpPr>
          <p:spPr>
            <a:xfrm>
              <a:off x="11079" y="7979"/>
              <a:ext cx="1355" cy="470"/>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36" name="泪滴形 35"/>
            <p:cNvSpPr>
              <a:spLocks noChangeAspect="1"/>
            </p:cNvSpPr>
            <p:nvPr/>
          </p:nvSpPr>
          <p:spPr>
            <a:xfrm rot="8168744">
              <a:off x="10270" y="4311"/>
              <a:ext cx="3231" cy="3231"/>
            </a:xfrm>
            <a:prstGeom prst="teardrop">
              <a:avLst/>
            </a:prstGeom>
            <a:solidFill>
              <a:srgbClr val="957B6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49" name="矩形 48"/>
            <p:cNvSpPr/>
            <p:nvPr/>
          </p:nvSpPr>
          <p:spPr>
            <a:xfrm>
              <a:off x="10637" y="4087"/>
              <a:ext cx="2447" cy="37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600" b="1" dirty="0">
                  <a:solidFill>
                    <a:schemeClr val="bg1"/>
                  </a:solidFill>
                  <a:latin typeface="楷体_GB2312" panose="02010609030101010101" charset="-122"/>
                  <a:ea typeface="楷体_GB2312" panose="02010609030101010101" charset="-122"/>
                  <a:sym typeface="+mn-ea"/>
                </a:rPr>
                <a:t>借阅期限</a:t>
              </a:r>
            </a:p>
          </p:txBody>
        </p:sp>
      </p:grpSp>
      <p:grpSp>
        <p:nvGrpSpPr>
          <p:cNvPr id="9" name="组合 8"/>
          <p:cNvGrpSpPr/>
          <p:nvPr/>
        </p:nvGrpSpPr>
        <p:grpSpPr>
          <a:xfrm>
            <a:off x="6044564" y="2149316"/>
            <a:ext cx="1538764" cy="1874520"/>
            <a:chOff x="12692" y="4513"/>
            <a:chExt cx="3231" cy="3936"/>
          </a:xfrm>
        </p:grpSpPr>
        <p:sp>
          <p:nvSpPr>
            <p:cNvPr id="22" name="椭圆 21"/>
            <p:cNvSpPr/>
            <p:nvPr/>
          </p:nvSpPr>
          <p:spPr>
            <a:xfrm>
              <a:off x="13630" y="7979"/>
              <a:ext cx="1355" cy="470"/>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41" name="泪滴形 40"/>
            <p:cNvSpPr>
              <a:spLocks noChangeAspect="1"/>
            </p:cNvSpPr>
            <p:nvPr/>
          </p:nvSpPr>
          <p:spPr>
            <a:xfrm rot="8168744">
              <a:off x="12692" y="4513"/>
              <a:ext cx="3231" cy="3231"/>
            </a:xfrm>
            <a:prstGeom prst="teardrop">
              <a:avLst/>
            </a:prstGeom>
            <a:solidFill>
              <a:srgbClr val="63891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50" name="矩形 49"/>
            <p:cNvSpPr/>
            <p:nvPr/>
          </p:nvSpPr>
          <p:spPr>
            <a:xfrm>
              <a:off x="12834" y="4566"/>
              <a:ext cx="2948" cy="316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000" b="1" dirty="0">
                  <a:solidFill>
                    <a:schemeClr val="bg1"/>
                  </a:solidFill>
                  <a:latin typeface="楷体_GB2312" panose="02010609030101010101" charset="-122"/>
                  <a:ea typeface="楷体_GB2312" panose="02010609030101010101" charset="-122"/>
                  <a:sym typeface="+mn-ea"/>
                </a:rPr>
                <a:t>借阅注意事项</a:t>
              </a:r>
            </a:p>
          </p:txBody>
        </p:sp>
      </p:grpSp>
      <p:sp>
        <p:nvSpPr>
          <p:cNvPr id="53" name="文本框 52"/>
          <p:cNvSpPr txBox="1"/>
          <p:nvPr/>
        </p:nvSpPr>
        <p:spPr>
          <a:xfrm>
            <a:off x="1537811" y="360998"/>
            <a:ext cx="4525804" cy="530066"/>
          </a:xfrm>
          <a:prstGeom prst="rect">
            <a:avLst/>
          </a:prstGeom>
          <a:noFill/>
        </p:spPr>
        <p:txBody>
          <a:bodyPr wrap="square" lIns="68580" tIns="34290" rIns="68580" bIns="34290" rtlCol="0">
            <a:spAutoFit/>
          </a:bodyPr>
          <a:lstStyle/>
          <a:p>
            <a:r>
              <a:rPr lang="zh-CN" altLang="en-US" sz="3000" b="1" dirty="0">
                <a:latin typeface="楷体_GB2312" panose="02010609030101010101" charset="-122"/>
                <a:ea typeface="楷体_GB2312" panose="02010609030101010101" charset="-122"/>
                <a:sym typeface="+mn-ea"/>
              </a:rPr>
              <a:t>图书借阅公约制定要点</a:t>
            </a:r>
          </a:p>
        </p:txBody>
      </p:sp>
      <p:pic>
        <p:nvPicPr>
          <p:cNvPr id="54" name="图片 53"/>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580072" y="172403"/>
            <a:ext cx="863918" cy="788194"/>
          </a:xfrm>
          <a:prstGeom prst="rect">
            <a:avLst/>
          </a:prstGeom>
        </p:spPr>
      </p:pic>
      <p:sp>
        <p:nvSpPr>
          <p:cNvPr id="55" name="文本框 54"/>
          <p:cNvSpPr txBox="1"/>
          <p:nvPr/>
        </p:nvSpPr>
        <p:spPr>
          <a:xfrm>
            <a:off x="751999" y="231458"/>
            <a:ext cx="522446" cy="700192"/>
          </a:xfrm>
          <a:prstGeom prst="rect">
            <a:avLst/>
          </a:prstGeom>
          <a:noFill/>
        </p:spPr>
        <p:txBody>
          <a:bodyPr wrap="square" lIns="68580" tIns="34290" rIns="68580" bIns="34290" rtlCol="0">
            <a:spAutoFit/>
          </a:bodyPr>
          <a:lstStyle/>
          <a:p>
            <a:r>
              <a:rPr lang="en-US" altLang="zh-CN" sz="4100" dirty="0">
                <a:solidFill>
                  <a:srgbClr val="A97064"/>
                </a:solidFill>
                <a:latin typeface="微软雅黑" panose="020B0503020204020204" charset="-122"/>
                <a:ea typeface="微软雅黑" panose="020B0503020204020204" charset="-122"/>
              </a:rPr>
              <a:t>1</a:t>
            </a:r>
          </a:p>
        </p:txBody>
      </p:sp>
      <p:grpSp>
        <p:nvGrpSpPr>
          <p:cNvPr id="5" name="组合 4"/>
          <p:cNvGrpSpPr/>
          <p:nvPr/>
        </p:nvGrpSpPr>
        <p:grpSpPr>
          <a:xfrm>
            <a:off x="624364" y="2149793"/>
            <a:ext cx="1557814" cy="1887379"/>
            <a:chOff x="1311" y="4514"/>
            <a:chExt cx="3271" cy="3963"/>
          </a:xfrm>
        </p:grpSpPr>
        <p:sp>
          <p:nvSpPr>
            <p:cNvPr id="3" name="泪滴形 2"/>
            <p:cNvSpPr>
              <a:spLocks noChangeAspect="1"/>
            </p:cNvSpPr>
            <p:nvPr/>
          </p:nvSpPr>
          <p:spPr>
            <a:xfrm rot="8168744">
              <a:off x="1311" y="4514"/>
              <a:ext cx="3271" cy="3231"/>
            </a:xfrm>
            <a:prstGeom prst="teardrop">
              <a:avLst/>
            </a:prstGeom>
            <a:solidFill>
              <a:srgbClr val="63891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2" name="椭圆 1"/>
            <p:cNvSpPr/>
            <p:nvPr/>
          </p:nvSpPr>
          <p:spPr>
            <a:xfrm>
              <a:off x="2261" y="8007"/>
              <a:ext cx="1371" cy="470"/>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4" name="文本框 3"/>
            <p:cNvSpPr txBox="1"/>
            <p:nvPr/>
          </p:nvSpPr>
          <p:spPr>
            <a:xfrm>
              <a:off x="1510" y="5102"/>
              <a:ext cx="2872" cy="2133"/>
            </a:xfrm>
            <a:prstGeom prst="rect">
              <a:avLst/>
            </a:prstGeom>
            <a:noFill/>
          </p:spPr>
          <p:txBody>
            <a:bodyPr wrap="square" rtlCol="0">
              <a:spAutoFit/>
            </a:bodyPr>
            <a:lstStyle/>
            <a:p>
              <a:r>
                <a:rPr lang="zh-CN" altLang="en-US" sz="3000" b="1" dirty="0">
                  <a:solidFill>
                    <a:schemeClr val="bg1"/>
                  </a:solidFill>
                  <a:latin typeface="楷体_GB2312" panose="02010609030101010101" charset="-122"/>
                  <a:ea typeface="楷体_GB2312" panose="02010609030101010101" charset="-122"/>
                </a:rPr>
                <a:t>捐书注意事项</a:t>
              </a:r>
            </a:p>
          </p:txBody>
        </p:sp>
      </p:grpSp>
      <p:grpSp>
        <p:nvGrpSpPr>
          <p:cNvPr id="10" name="组合 9"/>
          <p:cNvGrpSpPr/>
          <p:nvPr/>
        </p:nvGrpSpPr>
        <p:grpSpPr>
          <a:xfrm>
            <a:off x="7516178" y="2065020"/>
            <a:ext cx="1538764" cy="2035969"/>
            <a:chOff x="4201" y="4311"/>
            <a:chExt cx="3231" cy="4138"/>
          </a:xfrm>
        </p:grpSpPr>
        <p:sp>
          <p:nvSpPr>
            <p:cNvPr id="11" name="椭圆 10"/>
            <p:cNvSpPr/>
            <p:nvPr/>
          </p:nvSpPr>
          <p:spPr>
            <a:xfrm>
              <a:off x="5015" y="7979"/>
              <a:ext cx="1355" cy="470"/>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12" name="泪滴形 11"/>
            <p:cNvSpPr>
              <a:spLocks noChangeAspect="1"/>
            </p:cNvSpPr>
            <p:nvPr/>
          </p:nvSpPr>
          <p:spPr>
            <a:xfrm rot="8168744">
              <a:off x="4201" y="4311"/>
              <a:ext cx="3231" cy="3231"/>
            </a:xfrm>
            <a:prstGeom prst="teardrop">
              <a:avLst/>
            </a:prstGeom>
            <a:solidFill>
              <a:srgbClr val="6076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Batang" panose="02030600000101010101" charset="-127"/>
                <a:ea typeface="Batang" panose="02030600000101010101" charset="-127"/>
              </a:endParaRPr>
            </a:p>
          </p:txBody>
        </p:sp>
        <p:sp>
          <p:nvSpPr>
            <p:cNvPr id="13" name="矩形 12"/>
            <p:cNvSpPr/>
            <p:nvPr/>
          </p:nvSpPr>
          <p:spPr>
            <a:xfrm>
              <a:off x="4342" y="4413"/>
              <a:ext cx="2948" cy="306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000" b="1" dirty="0">
                  <a:solidFill>
                    <a:schemeClr val="bg1"/>
                  </a:solidFill>
                  <a:latin typeface="楷体_GB2312" panose="02010609030101010101" charset="-122"/>
                  <a:ea typeface="楷体_GB2312" panose="02010609030101010101" charset="-122"/>
                  <a:sym typeface="+mn-ea"/>
                </a:rPr>
                <a:t>违规处理办法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900" decel="100000" fill="hold"/>
                                        <p:tgtEl>
                                          <p:spTgt spid="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900" decel="100000" fill="hold"/>
                                        <p:tgtEl>
                                          <p:spTgt spid="1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1523524" y="301467"/>
            <a:ext cx="4525804" cy="530066"/>
          </a:xfrm>
          <a:prstGeom prst="rect">
            <a:avLst/>
          </a:prstGeom>
          <a:noFill/>
        </p:spPr>
        <p:txBody>
          <a:bodyPr wrap="square" lIns="68580" tIns="34290" rIns="68580" bIns="34290" rtlCol="0">
            <a:spAutoFit/>
          </a:bodyPr>
          <a:lstStyle/>
          <a:p>
            <a:r>
              <a:rPr lang="zh-CN" altLang="en-US" sz="3000" b="1" dirty="0">
                <a:solidFill>
                  <a:srgbClr val="A08F22"/>
                </a:solidFill>
                <a:latin typeface="楷体_GB2312" panose="02010609030101010101" charset="-122"/>
                <a:ea typeface="楷体_GB2312" panose="02010609030101010101" charset="-122"/>
                <a:sym typeface="+mn-ea"/>
              </a:rPr>
              <a:t>班级图书借阅公约（拟定）</a:t>
            </a:r>
          </a:p>
        </p:txBody>
      </p:sp>
      <p:pic>
        <p:nvPicPr>
          <p:cNvPr id="54" name="图片 53"/>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580072" y="172403"/>
            <a:ext cx="863918" cy="788194"/>
          </a:xfrm>
          <a:prstGeom prst="rect">
            <a:avLst/>
          </a:prstGeom>
        </p:spPr>
      </p:pic>
      <p:sp>
        <p:nvSpPr>
          <p:cNvPr id="55" name="文本框 54"/>
          <p:cNvSpPr txBox="1"/>
          <p:nvPr/>
        </p:nvSpPr>
        <p:spPr>
          <a:xfrm>
            <a:off x="751999" y="231458"/>
            <a:ext cx="522446" cy="700192"/>
          </a:xfrm>
          <a:prstGeom prst="rect">
            <a:avLst/>
          </a:prstGeom>
          <a:noFill/>
        </p:spPr>
        <p:txBody>
          <a:bodyPr wrap="square" lIns="68580" tIns="34290" rIns="68580" bIns="34290" rtlCol="0">
            <a:spAutoFit/>
          </a:bodyPr>
          <a:lstStyle/>
          <a:p>
            <a:r>
              <a:rPr lang="en-US" altLang="zh-CN" sz="4100" dirty="0">
                <a:solidFill>
                  <a:srgbClr val="A97064"/>
                </a:solidFill>
                <a:latin typeface="微软雅黑" panose="020B0503020204020204" charset="-122"/>
                <a:ea typeface="微软雅黑" panose="020B0503020204020204" charset="-122"/>
              </a:rPr>
              <a:t>1</a:t>
            </a:r>
          </a:p>
        </p:txBody>
      </p:sp>
      <p:sp>
        <p:nvSpPr>
          <p:cNvPr id="4" name="文本框 3"/>
          <p:cNvSpPr txBox="1"/>
          <p:nvPr/>
        </p:nvSpPr>
        <p:spPr>
          <a:xfrm>
            <a:off x="405289" y="1012508"/>
            <a:ext cx="8333423" cy="3393237"/>
          </a:xfrm>
          <a:prstGeom prst="rect">
            <a:avLst/>
          </a:prstGeom>
          <a:solidFill>
            <a:schemeClr val="bg1"/>
          </a:solidFill>
        </p:spPr>
        <p:txBody>
          <a:bodyPr wrap="square" lIns="68580" tIns="34290" rIns="68580" bIns="34290" rtlCol="0" anchor="t">
            <a:spAutoFit/>
          </a:bodyPr>
          <a:lstStyle/>
          <a:p>
            <a:r>
              <a:rPr lang="zh-CN" altLang="en-US" sz="1800" b="1" dirty="0">
                <a:latin typeface="楷体" panose="02010609060101010101" charset="-122"/>
                <a:ea typeface="楷体" panose="02010609060101010101" charset="-122"/>
              </a:rPr>
              <a:t>1、本班</a:t>
            </a:r>
            <a:r>
              <a:rPr lang="zh-CN" altLang="en-US" sz="1800" b="1">
                <a:latin typeface="楷体" panose="02010609060101010101" charset="-122"/>
                <a:ea typeface="楷体" panose="02010609060101010101" charset="-122"/>
              </a:rPr>
              <a:t>设立</a:t>
            </a:r>
            <a:r>
              <a:rPr lang="zh-CN" altLang="en-US" sz="1800" b="1" smtClean="0">
                <a:latin typeface="楷体" panose="02010609060101010101" charset="-122"/>
                <a:ea typeface="楷体" panose="02010609060101010101" charset="-122"/>
              </a:rPr>
              <a:t>图书</a:t>
            </a:r>
            <a:r>
              <a:rPr lang="zh-CN" altLang="en-US" sz="1800" b="1">
                <a:latin typeface="楷体" panose="02010609060101010101" charset="-122"/>
                <a:ea typeface="楷体" panose="02010609060101010101" charset="-122"/>
              </a:rPr>
              <a:t>小担当</a:t>
            </a:r>
            <a:r>
              <a:rPr lang="en-US" altLang="zh-CN" sz="1800" b="1" smtClean="0">
                <a:latin typeface="楷体" panose="02010609060101010101" charset="-122"/>
                <a:ea typeface="楷体" panose="02010609060101010101" charset="-122"/>
              </a:rPr>
              <a:t>(2</a:t>
            </a:r>
            <a:r>
              <a:rPr lang="zh-CN" altLang="en-US" sz="1800" b="1" dirty="0" smtClean="0">
                <a:latin typeface="楷体" panose="02010609060101010101" charset="-122"/>
                <a:ea typeface="楷体" panose="02010609060101010101" charset="-122"/>
              </a:rPr>
              <a:t>名）对</a:t>
            </a:r>
            <a:r>
              <a:rPr lang="zh-CN" altLang="en-US" sz="1800" b="1" dirty="0">
                <a:latin typeface="楷体" panose="02010609060101010101" charset="-122"/>
                <a:ea typeface="楷体" panose="02010609060101010101" charset="-122"/>
              </a:rPr>
              <a:t>本班的所有书刊进行登记，包括本班订阅、购买的书刊与学生捐献的图书。 </a:t>
            </a:r>
          </a:p>
          <a:p>
            <a:r>
              <a:rPr lang="zh-CN" altLang="en-US" sz="1800" b="1" dirty="0">
                <a:latin typeface="楷体" panose="02010609060101010101" charset="-122"/>
                <a:ea typeface="楷体" panose="02010609060101010101" charset="-122"/>
              </a:rPr>
              <a:t>2、凡在图书柜借阅图书者，均由图书管理员填写“班级图书借阅登记册”，借书时要检查原书，如有污损、缺页等情况应及时说明，否则由借书人</a:t>
            </a:r>
            <a:r>
              <a:rPr lang="zh-CN" altLang="en-US" sz="1800" b="1" dirty="0" smtClean="0">
                <a:latin typeface="楷体" panose="02010609060101010101" charset="-122"/>
                <a:ea typeface="楷体" panose="02010609060101010101" charset="-122"/>
              </a:rPr>
              <a:t>负责赔偿。</a:t>
            </a:r>
            <a:r>
              <a:rPr lang="zh-CN" altLang="en-US" sz="1800" b="1" dirty="0">
                <a:latin typeface="楷体" panose="02010609060101010101" charset="-122"/>
                <a:ea typeface="楷体" panose="02010609060101010101" charset="-122"/>
              </a:rPr>
              <a:t> </a:t>
            </a:r>
          </a:p>
          <a:p>
            <a:r>
              <a:rPr lang="zh-CN" altLang="en-US" sz="1800" b="1" dirty="0">
                <a:latin typeface="楷体" panose="02010609060101010101" charset="-122"/>
                <a:ea typeface="楷体" panose="02010609060101010101" charset="-122"/>
              </a:rPr>
              <a:t>3、借阅图书者应爱护图书，不得撕页、折页、剪裁、折卷图书，不得在图书上画线、批注或涂写，如有发现者，视其情节轻重进行相应赔偿罚款。 </a:t>
            </a:r>
          </a:p>
          <a:p>
            <a:r>
              <a:rPr lang="zh-CN" altLang="en-US" sz="1800" b="1" dirty="0">
                <a:latin typeface="楷体" panose="02010609060101010101" charset="-122"/>
                <a:ea typeface="楷体" panose="02010609060101010101" charset="-122"/>
              </a:rPr>
              <a:t>4、借阅图书者应按期归还图书，每次只限借1—2本，借期为</a:t>
            </a:r>
            <a:r>
              <a:rPr lang="zh-CN" altLang="en-US" sz="1800" b="1" dirty="0" smtClean="0">
                <a:latin typeface="楷体" panose="02010609060101010101" charset="-122"/>
                <a:ea typeface="楷体" panose="02010609060101010101" charset="-122"/>
              </a:rPr>
              <a:t>一天，不能带出教室，不能带寝室，更不</a:t>
            </a:r>
            <a:r>
              <a:rPr lang="zh-CN" altLang="en-US" sz="1800" b="1" dirty="0" smtClean="0">
                <a:latin typeface="楷体" panose="02010609060101010101" charset="-122"/>
                <a:ea typeface="楷体" panose="02010609060101010101" charset="-122"/>
              </a:rPr>
              <a:t>能带回家</a:t>
            </a:r>
            <a:r>
              <a:rPr lang="zh-CN" altLang="en-US" sz="1800" b="1" dirty="0" smtClean="0">
                <a:latin typeface="楷体" panose="02010609060101010101" charset="-122"/>
                <a:ea typeface="楷体" panose="02010609060101010101" charset="-122"/>
              </a:rPr>
              <a:t>。</a:t>
            </a:r>
            <a:r>
              <a:rPr lang="zh-CN" altLang="en-US" sz="1800" b="1" dirty="0">
                <a:latin typeface="楷体" panose="02010609060101010101" charset="-122"/>
                <a:ea typeface="楷体" panose="02010609060101010101" charset="-122"/>
              </a:rPr>
              <a:t>  </a:t>
            </a:r>
          </a:p>
          <a:p>
            <a:r>
              <a:rPr lang="en-US" altLang="zh-CN" sz="1800" b="1" dirty="0">
                <a:latin typeface="楷体" panose="02010609060101010101" charset="-122"/>
                <a:ea typeface="楷体" panose="02010609060101010101" charset="-122"/>
              </a:rPr>
              <a:t>5</a:t>
            </a:r>
            <a:r>
              <a:rPr lang="zh-CN" altLang="en-US" sz="1800" b="1" dirty="0" smtClean="0">
                <a:latin typeface="楷体" panose="02010609060101010101" charset="-122"/>
                <a:ea typeface="楷体" panose="02010609060101010101" charset="-122"/>
              </a:rPr>
              <a:t>、</a:t>
            </a:r>
            <a:r>
              <a:rPr lang="zh-CN" altLang="en-US" sz="1800" b="1" dirty="0">
                <a:latin typeface="楷体" panose="02010609060101010101" charset="-122"/>
                <a:ea typeface="楷体" panose="02010609060101010101" charset="-122"/>
              </a:rPr>
              <a:t>图书管理员要做好防盗、防潮、防蛀等保护工作；做好书刊的清点、整理、修补、装订、保管</a:t>
            </a:r>
            <a:r>
              <a:rPr lang="zh-CN" altLang="en-US" sz="1800" b="1" dirty="0" smtClean="0">
                <a:latin typeface="楷体" panose="02010609060101010101" charset="-122"/>
                <a:ea typeface="楷体" panose="02010609060101010101" charset="-122"/>
              </a:rPr>
              <a:t>工作，负责书柜的干净、整齐、美化。</a:t>
            </a:r>
            <a:r>
              <a:rPr lang="zh-CN" altLang="en-US" sz="1800" b="1" dirty="0">
                <a:latin typeface="楷体" panose="02010609060101010101" charset="-122"/>
                <a:ea typeface="楷体" panose="02010609060101010101" charset="-122"/>
              </a:rPr>
              <a:t> </a:t>
            </a:r>
          </a:p>
          <a:p>
            <a:r>
              <a:rPr lang="en-US" altLang="zh-CN" sz="1800" b="1" dirty="0">
                <a:latin typeface="楷体" panose="02010609060101010101" charset="-122"/>
                <a:ea typeface="楷体" panose="02010609060101010101" charset="-122"/>
              </a:rPr>
              <a:t>6</a:t>
            </a:r>
            <a:r>
              <a:rPr lang="zh-CN" altLang="en-US" sz="1800" b="1" dirty="0" smtClean="0">
                <a:latin typeface="楷体" panose="02010609060101010101" charset="-122"/>
                <a:ea typeface="楷体" panose="02010609060101010101" charset="-122"/>
              </a:rPr>
              <a:t>、</a:t>
            </a:r>
            <a:r>
              <a:rPr lang="zh-CN" altLang="en-US" sz="1800" b="1" dirty="0">
                <a:latin typeface="楷体" panose="02010609060101010101" charset="-122"/>
                <a:ea typeface="楷体" panose="02010609060101010101" charset="-122"/>
              </a:rPr>
              <a:t>本班图书借阅时间</a:t>
            </a:r>
            <a:r>
              <a:rPr lang="zh-CN" altLang="en-US" sz="1800" b="1" dirty="0" smtClean="0">
                <a:latin typeface="楷体" panose="02010609060101010101" charset="-122"/>
                <a:ea typeface="楷体" panose="02010609060101010101" charset="-122"/>
              </a:rPr>
              <a:t>：大课间、午休后、晚餐后、周日晚等</a:t>
            </a:r>
            <a:r>
              <a:rPr lang="zh-CN" altLang="en-US" sz="1800" b="1" dirty="0">
                <a:latin typeface="楷体" panose="02010609060101010101" charset="-122"/>
                <a:ea typeface="楷体" panose="02010609060101010101" charset="-122"/>
              </a:rPr>
              <a:t>课余时间进行借阅</a:t>
            </a:r>
            <a:r>
              <a:rPr lang="zh-CN" altLang="en-US" sz="1800" b="1" dirty="0" smtClean="0">
                <a:latin typeface="楷体" panose="02010609060101010101" charset="-122"/>
                <a:ea typeface="楷体" panose="02010609060101010101" charset="-122"/>
              </a:rPr>
              <a:t>。</a:t>
            </a:r>
            <a:endParaRPr lang="en-US" altLang="zh-CN" sz="1800" b="1" dirty="0" smtClean="0">
              <a:latin typeface="楷体" panose="02010609060101010101" charset="-122"/>
              <a:ea typeface="楷体" panose="02010609060101010101" charset="-122"/>
            </a:endParaRPr>
          </a:p>
          <a:p>
            <a:r>
              <a:rPr lang="en-US" altLang="zh-CN" sz="1800" b="1" dirty="0">
                <a:latin typeface="楷体" panose="02010609060101010101" charset="-122"/>
                <a:ea typeface="楷体" panose="02010609060101010101" charset="-122"/>
              </a:rPr>
              <a:t>7</a:t>
            </a:r>
            <a:r>
              <a:rPr lang="zh-CN" altLang="en-US" sz="1800" b="1" dirty="0" smtClean="0">
                <a:latin typeface="楷体" panose="02010609060101010101" charset="-122"/>
                <a:ea typeface="楷体" panose="02010609060101010101" charset="-122"/>
              </a:rPr>
              <a:t>、不能随意去书柜拿书，必须在图书小担当处登记，还书也需要签字。</a:t>
            </a:r>
            <a:endParaRPr lang="zh-CN" altLang="en-US" sz="18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clrChange>
              <a:clrFrom>
                <a:srgbClr val="F7E2B5">
                  <a:alpha val="100000"/>
                </a:srgbClr>
              </a:clrFrom>
              <a:clrTo>
                <a:srgbClr val="F7E2B5">
                  <a:alpha val="100000"/>
                  <a:alpha val="0"/>
                </a:srgbClr>
              </a:clrTo>
            </a:clrChange>
          </a:blip>
          <a:stretch>
            <a:fillRect/>
          </a:stretch>
        </p:blipFill>
        <p:spPr>
          <a:xfrm>
            <a:off x="710089" y="1517809"/>
            <a:ext cx="1833086" cy="1672114"/>
          </a:xfrm>
          <a:prstGeom prst="rect">
            <a:avLst/>
          </a:prstGeom>
        </p:spPr>
      </p:pic>
      <p:sp>
        <p:nvSpPr>
          <p:cNvPr id="5" name="文本框 4"/>
          <p:cNvSpPr txBox="1"/>
          <p:nvPr/>
        </p:nvSpPr>
        <p:spPr>
          <a:xfrm>
            <a:off x="1365409" y="1781176"/>
            <a:ext cx="522446" cy="1084912"/>
          </a:xfrm>
          <a:prstGeom prst="rect">
            <a:avLst/>
          </a:prstGeom>
          <a:noFill/>
        </p:spPr>
        <p:txBody>
          <a:bodyPr wrap="square" lIns="68580" tIns="34290" rIns="68580" bIns="34290" rtlCol="0">
            <a:spAutoFit/>
          </a:bodyPr>
          <a:lstStyle/>
          <a:p>
            <a:r>
              <a:rPr lang="en-US" altLang="zh-CN" sz="6600" dirty="0">
                <a:solidFill>
                  <a:srgbClr val="A97064"/>
                </a:solidFill>
                <a:latin typeface="微软雅黑" panose="020B0503020204020204" charset="-122"/>
                <a:ea typeface="微软雅黑" panose="020B0503020204020204" charset="-122"/>
              </a:rPr>
              <a:t>2</a:t>
            </a:r>
          </a:p>
        </p:txBody>
      </p:sp>
      <p:sp>
        <p:nvSpPr>
          <p:cNvPr id="8" name="文本框 7"/>
          <p:cNvSpPr txBox="1"/>
          <p:nvPr/>
        </p:nvSpPr>
        <p:spPr>
          <a:xfrm>
            <a:off x="2753678" y="1758791"/>
            <a:ext cx="4525804" cy="1083945"/>
          </a:xfrm>
          <a:prstGeom prst="rect">
            <a:avLst/>
          </a:prstGeom>
          <a:noFill/>
        </p:spPr>
        <p:txBody>
          <a:bodyPr wrap="square" lIns="68580" tIns="34290" rIns="68580" bIns="34290" rtlCol="0">
            <a:spAutoFit/>
          </a:bodyPr>
          <a:lstStyle/>
          <a:p>
            <a:r>
              <a:rPr lang="zh-CN" altLang="en-US" sz="6600" b="1" dirty="0">
                <a:latin typeface="楷体_GB2312" panose="02010609030101010101" charset="-122"/>
                <a:ea typeface="楷体_GB2312" panose="02010609030101010101" charset="-122"/>
                <a:sym typeface="+mn-ea"/>
              </a:rPr>
              <a:t>语文园地五</a:t>
            </a:r>
            <a:endParaRPr lang="zh-CN" altLang="en-US" sz="3600" b="1" dirty="0">
              <a:latin typeface="楷体_GB2312" panose="02010609030101010101" charset="-122"/>
              <a:ea typeface="楷体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732020" y="1769745"/>
            <a:ext cx="1295400" cy="622459"/>
          </a:xfrm>
          <a:prstGeom prst="rect">
            <a:avLst/>
          </a:prstGeom>
          <a:noFill/>
        </p:spPr>
        <p:txBody>
          <a:bodyPr wrap="square" lIns="68580" tIns="34290" rIns="68580" bIns="34290" rtlCol="0">
            <a:spAutoFit/>
          </a:bodyPr>
          <a:lstStyle/>
          <a:p>
            <a:r>
              <a:rPr lang="zh-CN" altLang="en-US" sz="3600" b="1" dirty="0">
                <a:latin typeface="楷体_GB2312" panose="02010609030101010101" charset="-122"/>
                <a:ea typeface="楷体_GB2312" panose="02010609030101010101" charset="-122"/>
              </a:rPr>
              <a:t>洞穴</a:t>
            </a:r>
          </a:p>
        </p:txBody>
      </p:sp>
      <p:sp>
        <p:nvSpPr>
          <p:cNvPr id="30" name="文本框 29"/>
          <p:cNvSpPr txBox="1"/>
          <p:nvPr/>
        </p:nvSpPr>
        <p:spPr>
          <a:xfrm>
            <a:off x="6953250" y="1011079"/>
            <a:ext cx="1295400" cy="622459"/>
          </a:xfrm>
          <a:prstGeom prst="rect">
            <a:avLst/>
          </a:prstGeom>
          <a:noFill/>
        </p:spPr>
        <p:txBody>
          <a:bodyPr wrap="square" lIns="68580" tIns="34290" rIns="68580" bIns="34290" rtlCol="0">
            <a:spAutoFit/>
          </a:bodyPr>
          <a:lstStyle/>
          <a:p>
            <a:pPr algn="l"/>
            <a:r>
              <a:rPr lang="zh-CN" altLang="en-US" sz="3600" b="1" dirty="0">
                <a:latin typeface="楷体_GB2312" panose="02010609030101010101" charset="-122"/>
                <a:ea typeface="楷体_GB2312" panose="02010609030101010101" charset="-122"/>
              </a:rPr>
              <a:t>窑洞</a:t>
            </a:r>
          </a:p>
        </p:txBody>
      </p:sp>
      <p:sp>
        <p:nvSpPr>
          <p:cNvPr id="32" name="文本框 31"/>
          <p:cNvSpPr txBox="1"/>
          <p:nvPr/>
        </p:nvSpPr>
        <p:spPr>
          <a:xfrm>
            <a:off x="5663565" y="1021557"/>
            <a:ext cx="1295400" cy="622459"/>
          </a:xfrm>
          <a:prstGeom prst="rect">
            <a:avLst/>
          </a:prstGeom>
          <a:noFill/>
        </p:spPr>
        <p:txBody>
          <a:bodyPr wrap="square" lIns="68580" tIns="34290" rIns="68580" bIns="34290" rtlCol="0">
            <a:spAutoFit/>
          </a:bodyPr>
          <a:lstStyle/>
          <a:p>
            <a:pPr algn="l"/>
            <a:r>
              <a:rPr lang="zh-CN" altLang="en-US" sz="3600" b="1" dirty="0">
                <a:latin typeface="楷体_GB2312" panose="02010609030101010101" charset="-122"/>
                <a:ea typeface="楷体_GB2312" panose="02010609030101010101" charset="-122"/>
              </a:rPr>
              <a:t>窟窿</a:t>
            </a:r>
          </a:p>
        </p:txBody>
      </p:sp>
      <p:grpSp>
        <p:nvGrpSpPr>
          <p:cNvPr id="8" name="组合 7"/>
          <p:cNvGrpSpPr/>
          <p:nvPr/>
        </p:nvGrpSpPr>
        <p:grpSpPr>
          <a:xfrm>
            <a:off x="1646396" y="3067050"/>
            <a:ext cx="1214914" cy="1214914"/>
            <a:chOff x="3730" y="4253"/>
            <a:chExt cx="2551" cy="2551"/>
          </a:xfrm>
        </p:grpSpPr>
        <p:sp>
          <p:nvSpPr>
            <p:cNvPr id="3" name="椭圆 2"/>
            <p:cNvSpPr/>
            <p:nvPr/>
          </p:nvSpPr>
          <p:spPr>
            <a:xfrm>
              <a:off x="3730" y="4253"/>
              <a:ext cx="2551" cy="25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257" y="4726"/>
              <a:ext cx="1797" cy="1648"/>
            </a:xfrm>
            <a:prstGeom prst="rect">
              <a:avLst/>
            </a:prstGeom>
            <a:noFill/>
          </p:spPr>
          <p:txBody>
            <a:bodyPr wrap="square" rtlCol="0">
              <a:spAutoFit/>
            </a:bodyPr>
            <a:lstStyle/>
            <a:p>
              <a:r>
                <a:rPr lang="zh-CN" altLang="en-US" sz="4500" b="1" dirty="0">
                  <a:solidFill>
                    <a:schemeClr val="bg1"/>
                  </a:solidFill>
                  <a:latin typeface="楷体_GB2312" panose="02010609030101010101" charset="-122"/>
                  <a:ea typeface="楷体_GB2312" panose="02010609030101010101" charset="-122"/>
                </a:rPr>
                <a:t>厂</a:t>
              </a:r>
            </a:p>
          </p:txBody>
        </p:sp>
      </p:grpSp>
      <p:grpSp>
        <p:nvGrpSpPr>
          <p:cNvPr id="42" name="组合 41"/>
          <p:cNvGrpSpPr/>
          <p:nvPr/>
        </p:nvGrpSpPr>
        <p:grpSpPr>
          <a:xfrm>
            <a:off x="6064092" y="3005138"/>
            <a:ext cx="1214914" cy="1214914"/>
            <a:chOff x="3730" y="4253"/>
            <a:chExt cx="2551" cy="2551"/>
          </a:xfrm>
        </p:grpSpPr>
        <p:sp>
          <p:nvSpPr>
            <p:cNvPr id="43" name="椭圆 42"/>
            <p:cNvSpPr/>
            <p:nvPr/>
          </p:nvSpPr>
          <p:spPr>
            <a:xfrm>
              <a:off x="3730" y="4253"/>
              <a:ext cx="2551" cy="25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257" y="4726"/>
              <a:ext cx="1797" cy="1648"/>
            </a:xfrm>
            <a:prstGeom prst="rect">
              <a:avLst/>
            </a:prstGeom>
            <a:noFill/>
          </p:spPr>
          <p:txBody>
            <a:bodyPr wrap="square" rtlCol="0">
              <a:spAutoFit/>
            </a:bodyPr>
            <a:lstStyle/>
            <a:p>
              <a:r>
                <a:rPr lang="zh-CN" altLang="en-US" sz="4500" b="1" dirty="0">
                  <a:solidFill>
                    <a:schemeClr val="bg1"/>
                  </a:solidFill>
                  <a:latin typeface="楷体_GB2312" panose="02010609030101010101" charset="-122"/>
                  <a:ea typeface="楷体_GB2312" panose="02010609030101010101" charset="-122"/>
                </a:rPr>
                <a:t>穴</a:t>
              </a:r>
            </a:p>
          </p:txBody>
        </p:sp>
      </p:grpSp>
      <p:grpSp>
        <p:nvGrpSpPr>
          <p:cNvPr id="55" name="组合 54"/>
          <p:cNvGrpSpPr/>
          <p:nvPr/>
        </p:nvGrpSpPr>
        <p:grpSpPr>
          <a:xfrm>
            <a:off x="158591" y="1380172"/>
            <a:ext cx="1345883" cy="1035844"/>
            <a:chOff x="957" y="272"/>
            <a:chExt cx="2826" cy="2175"/>
          </a:xfrm>
        </p:grpSpPr>
        <p:sp>
          <p:nvSpPr>
            <p:cNvPr id="25" name="文本框 24"/>
            <p:cNvSpPr txBox="1"/>
            <p:nvPr/>
          </p:nvSpPr>
          <p:spPr>
            <a:xfrm>
              <a:off x="1063" y="1090"/>
              <a:ext cx="2720" cy="1357"/>
            </a:xfrm>
            <a:prstGeom prst="rect">
              <a:avLst/>
            </a:prstGeom>
            <a:noFill/>
          </p:spPr>
          <p:txBody>
            <a:bodyPr wrap="square" rtlCol="0">
              <a:spAutoFit/>
            </a:bodyPr>
            <a:lstStyle/>
            <a:p>
              <a:r>
                <a:rPr lang="zh-CN" altLang="en-US" sz="3600" b="1" dirty="0">
                  <a:latin typeface="楷体_GB2312" panose="02010609030101010101" charset="-122"/>
                  <a:ea typeface="楷体_GB2312" panose="02010609030101010101" charset="-122"/>
                </a:rPr>
                <a:t>厨房</a:t>
              </a:r>
            </a:p>
          </p:txBody>
        </p:sp>
        <p:sp>
          <p:nvSpPr>
            <p:cNvPr id="54" name="文本框 53"/>
            <p:cNvSpPr txBox="1"/>
            <p:nvPr/>
          </p:nvSpPr>
          <p:spPr>
            <a:xfrm>
              <a:off x="957" y="272"/>
              <a:ext cx="1793" cy="1163"/>
            </a:xfrm>
            <a:prstGeom prst="rect">
              <a:avLst/>
            </a:prstGeom>
            <a:noFill/>
          </p:spPr>
          <p:txBody>
            <a:bodyPr wrap="square" rtlCol="0">
              <a:spAutoFit/>
            </a:bodyPr>
            <a:lstStyle/>
            <a:p>
              <a:r>
                <a:rPr lang="en-US" altLang="zh-CN" sz="3000" dirty="0" err="1">
                  <a:solidFill>
                    <a:srgbClr val="FF0000"/>
                  </a:solidFill>
                </a:rPr>
                <a:t>chú</a:t>
              </a:r>
              <a:endParaRPr lang="en-US" altLang="zh-CN" sz="3000" dirty="0">
                <a:solidFill>
                  <a:srgbClr val="FF0000"/>
                </a:solidFill>
              </a:endParaRPr>
            </a:p>
          </p:txBody>
        </p:sp>
      </p:grpSp>
      <p:grpSp>
        <p:nvGrpSpPr>
          <p:cNvPr id="57" name="组合 56"/>
          <p:cNvGrpSpPr/>
          <p:nvPr/>
        </p:nvGrpSpPr>
        <p:grpSpPr>
          <a:xfrm>
            <a:off x="1153478" y="657225"/>
            <a:ext cx="1295400" cy="1010603"/>
            <a:chOff x="2812" y="80"/>
            <a:chExt cx="2720" cy="2122"/>
          </a:xfrm>
        </p:grpSpPr>
        <p:sp>
          <p:nvSpPr>
            <p:cNvPr id="27" name="文本框 26"/>
            <p:cNvSpPr txBox="1"/>
            <p:nvPr/>
          </p:nvSpPr>
          <p:spPr>
            <a:xfrm>
              <a:off x="2812" y="845"/>
              <a:ext cx="2720" cy="1357"/>
            </a:xfrm>
            <a:prstGeom prst="rect">
              <a:avLst/>
            </a:prstGeom>
            <a:noFill/>
          </p:spPr>
          <p:txBody>
            <a:bodyPr wrap="square" rtlCol="0">
              <a:spAutoFit/>
            </a:bodyPr>
            <a:lstStyle/>
            <a:p>
              <a:r>
                <a:rPr lang="zh-CN" altLang="en-US" sz="3600" b="1" dirty="0">
                  <a:latin typeface="楷体_GB2312" panose="02010609030101010101" charset="-122"/>
                  <a:ea typeface="楷体_GB2312" panose="02010609030101010101" charset="-122"/>
                </a:rPr>
                <a:t>厕所</a:t>
              </a:r>
            </a:p>
          </p:txBody>
        </p:sp>
        <p:sp>
          <p:nvSpPr>
            <p:cNvPr id="56" name="文本框 55"/>
            <p:cNvSpPr txBox="1"/>
            <p:nvPr/>
          </p:nvSpPr>
          <p:spPr>
            <a:xfrm>
              <a:off x="2916" y="80"/>
              <a:ext cx="1182" cy="1163"/>
            </a:xfrm>
            <a:prstGeom prst="rect">
              <a:avLst/>
            </a:prstGeom>
            <a:noFill/>
          </p:spPr>
          <p:txBody>
            <a:bodyPr wrap="square" rtlCol="0">
              <a:spAutoFit/>
            </a:bodyPr>
            <a:lstStyle/>
            <a:p>
              <a:r>
                <a:rPr lang="en-US" altLang="zh-CN" sz="3000" dirty="0" err="1">
                  <a:solidFill>
                    <a:srgbClr val="FF0000"/>
                  </a:solidFill>
                </a:rPr>
                <a:t>cè</a:t>
              </a:r>
              <a:endParaRPr lang="en-US" altLang="zh-CN" sz="3000" dirty="0">
                <a:solidFill>
                  <a:srgbClr val="FF0000"/>
                </a:solidFill>
              </a:endParaRPr>
            </a:p>
          </p:txBody>
        </p:sp>
      </p:grpSp>
      <p:grpSp>
        <p:nvGrpSpPr>
          <p:cNvPr id="61" name="组合 60"/>
          <p:cNvGrpSpPr/>
          <p:nvPr/>
        </p:nvGrpSpPr>
        <p:grpSpPr>
          <a:xfrm>
            <a:off x="2299335" y="602456"/>
            <a:ext cx="1445895" cy="1054894"/>
            <a:chOff x="7870" y="251"/>
            <a:chExt cx="3036" cy="2215"/>
          </a:xfrm>
        </p:grpSpPr>
        <p:sp>
          <p:nvSpPr>
            <p:cNvPr id="34" name="文本框 33"/>
            <p:cNvSpPr txBox="1"/>
            <p:nvPr/>
          </p:nvSpPr>
          <p:spPr>
            <a:xfrm>
              <a:off x="7870" y="1109"/>
              <a:ext cx="2720" cy="1357"/>
            </a:xfrm>
            <a:prstGeom prst="rect">
              <a:avLst/>
            </a:prstGeom>
            <a:noFill/>
          </p:spPr>
          <p:txBody>
            <a:bodyPr wrap="square" rtlCol="0">
              <a:spAutoFit/>
            </a:bodyPr>
            <a:lstStyle/>
            <a:p>
              <a:r>
                <a:rPr lang="zh-CN" altLang="en-US" sz="3600" b="1" dirty="0">
                  <a:latin typeface="楷体_GB2312" panose="02010609030101010101" charset="-122"/>
                  <a:ea typeface="楷体_GB2312" panose="02010609030101010101" charset="-122"/>
                </a:rPr>
                <a:t>车厢</a:t>
              </a:r>
            </a:p>
          </p:txBody>
        </p:sp>
        <p:sp>
          <p:nvSpPr>
            <p:cNvPr id="58" name="文本框 57"/>
            <p:cNvSpPr txBox="1"/>
            <p:nvPr/>
          </p:nvSpPr>
          <p:spPr>
            <a:xfrm>
              <a:off x="8584" y="251"/>
              <a:ext cx="2322" cy="1163"/>
            </a:xfrm>
            <a:prstGeom prst="rect">
              <a:avLst/>
            </a:prstGeom>
            <a:noFill/>
          </p:spPr>
          <p:txBody>
            <a:bodyPr wrap="square" rtlCol="0">
              <a:spAutoFit/>
            </a:bodyPr>
            <a:lstStyle/>
            <a:p>
              <a:r>
                <a:rPr lang="en-US" altLang="zh-CN" sz="3000" dirty="0" err="1">
                  <a:solidFill>
                    <a:srgbClr val="FF0000"/>
                  </a:solidFill>
                </a:rPr>
                <a:t>xiāng</a:t>
              </a:r>
              <a:endParaRPr lang="en-US" altLang="zh-CN" sz="3000" dirty="0">
                <a:solidFill>
                  <a:srgbClr val="FF0000"/>
                </a:solidFill>
              </a:endParaRPr>
            </a:p>
          </p:txBody>
        </p:sp>
      </p:grpSp>
      <p:grpSp>
        <p:nvGrpSpPr>
          <p:cNvPr id="63" name="组合 62"/>
          <p:cNvGrpSpPr/>
          <p:nvPr/>
        </p:nvGrpSpPr>
        <p:grpSpPr>
          <a:xfrm>
            <a:off x="3515201" y="1239679"/>
            <a:ext cx="1569720" cy="1099185"/>
            <a:chOff x="6510" y="1465"/>
            <a:chExt cx="3296" cy="2308"/>
          </a:xfrm>
        </p:grpSpPr>
        <p:sp>
          <p:nvSpPr>
            <p:cNvPr id="33" name="文本框 32"/>
            <p:cNvSpPr txBox="1"/>
            <p:nvPr/>
          </p:nvSpPr>
          <p:spPr>
            <a:xfrm>
              <a:off x="6510" y="2416"/>
              <a:ext cx="2720" cy="1357"/>
            </a:xfrm>
            <a:prstGeom prst="rect">
              <a:avLst/>
            </a:prstGeom>
            <a:noFill/>
          </p:spPr>
          <p:txBody>
            <a:bodyPr wrap="square" rtlCol="0">
              <a:spAutoFit/>
            </a:bodyPr>
            <a:lstStyle/>
            <a:p>
              <a:r>
                <a:rPr lang="zh-CN" altLang="en-US" sz="3600" b="1" dirty="0">
                  <a:latin typeface="楷体_GB2312" panose="02010609030101010101" charset="-122"/>
                  <a:ea typeface="楷体_GB2312" panose="02010609030101010101" charset="-122"/>
                </a:rPr>
                <a:t>大厦</a:t>
              </a:r>
            </a:p>
          </p:txBody>
        </p:sp>
        <p:sp>
          <p:nvSpPr>
            <p:cNvPr id="62" name="文本框 61"/>
            <p:cNvSpPr txBox="1"/>
            <p:nvPr/>
          </p:nvSpPr>
          <p:spPr>
            <a:xfrm>
              <a:off x="7484" y="1465"/>
              <a:ext cx="2322" cy="1163"/>
            </a:xfrm>
            <a:prstGeom prst="rect">
              <a:avLst/>
            </a:prstGeom>
            <a:noFill/>
          </p:spPr>
          <p:txBody>
            <a:bodyPr wrap="square" rtlCol="0">
              <a:spAutoFit/>
            </a:bodyPr>
            <a:lstStyle/>
            <a:p>
              <a:r>
                <a:rPr lang="en-US" altLang="zh-CN" sz="3000" dirty="0" err="1">
                  <a:solidFill>
                    <a:srgbClr val="FF0000"/>
                  </a:solidFill>
                </a:rPr>
                <a:t>shà</a:t>
              </a:r>
              <a:endParaRPr lang="en-US" altLang="zh-CN" sz="3000" dirty="0">
                <a:solidFill>
                  <a:srgbClr val="FF0000"/>
                </a:solidFill>
              </a:endParaRPr>
            </a:p>
          </p:txBody>
        </p:sp>
      </p:grpSp>
      <p:sp>
        <p:nvSpPr>
          <p:cNvPr id="64" name="文本框 63"/>
          <p:cNvSpPr txBox="1"/>
          <p:nvPr/>
        </p:nvSpPr>
        <p:spPr>
          <a:xfrm>
            <a:off x="5124450" y="1380173"/>
            <a:ext cx="950119" cy="530066"/>
          </a:xfrm>
          <a:prstGeom prst="rect">
            <a:avLst/>
          </a:prstGeom>
          <a:noFill/>
        </p:spPr>
        <p:txBody>
          <a:bodyPr wrap="square" lIns="68580" tIns="34290" rIns="68580" bIns="34290" rtlCol="0">
            <a:spAutoFit/>
          </a:bodyPr>
          <a:lstStyle/>
          <a:p>
            <a:r>
              <a:rPr lang="en-US" altLang="zh-CN" sz="3000" dirty="0" err="1">
                <a:solidFill>
                  <a:srgbClr val="FF0000"/>
                </a:solidFill>
              </a:rPr>
              <a:t>xué</a:t>
            </a:r>
            <a:endParaRPr lang="en-US" altLang="zh-CN" sz="3000" dirty="0">
              <a:solidFill>
                <a:srgbClr val="FF0000"/>
              </a:solidFill>
            </a:endParaRPr>
          </a:p>
        </p:txBody>
      </p:sp>
      <p:sp>
        <p:nvSpPr>
          <p:cNvPr id="65" name="文本框 64"/>
          <p:cNvSpPr txBox="1"/>
          <p:nvPr/>
        </p:nvSpPr>
        <p:spPr>
          <a:xfrm>
            <a:off x="5667376" y="627222"/>
            <a:ext cx="592931" cy="530066"/>
          </a:xfrm>
          <a:prstGeom prst="rect">
            <a:avLst/>
          </a:prstGeom>
          <a:noFill/>
        </p:spPr>
        <p:txBody>
          <a:bodyPr wrap="square" lIns="68580" tIns="34290" rIns="68580" bIns="34290" rtlCol="0">
            <a:spAutoFit/>
          </a:bodyPr>
          <a:lstStyle/>
          <a:p>
            <a:r>
              <a:rPr lang="en-US" altLang="zh-CN" sz="3000" dirty="0" err="1">
                <a:solidFill>
                  <a:srgbClr val="FF0000"/>
                </a:solidFill>
              </a:rPr>
              <a:t>kū</a:t>
            </a:r>
            <a:endParaRPr lang="en-US" altLang="zh-CN" sz="3000" dirty="0">
              <a:solidFill>
                <a:srgbClr val="FF0000"/>
              </a:solidFill>
            </a:endParaRPr>
          </a:p>
        </p:txBody>
      </p:sp>
      <p:sp>
        <p:nvSpPr>
          <p:cNvPr id="66" name="文本框 65"/>
          <p:cNvSpPr txBox="1"/>
          <p:nvPr/>
        </p:nvSpPr>
        <p:spPr>
          <a:xfrm>
            <a:off x="6116002" y="620078"/>
            <a:ext cx="942023" cy="530066"/>
          </a:xfrm>
          <a:prstGeom prst="rect">
            <a:avLst/>
          </a:prstGeom>
          <a:noFill/>
        </p:spPr>
        <p:txBody>
          <a:bodyPr wrap="square" lIns="68580" tIns="34290" rIns="68580" bIns="34290" rtlCol="0">
            <a:spAutoFit/>
          </a:bodyPr>
          <a:lstStyle/>
          <a:p>
            <a:r>
              <a:rPr lang="en-US" altLang="zh-CN" sz="3000" dirty="0" err="1">
                <a:solidFill>
                  <a:srgbClr val="FF0000"/>
                </a:solidFill>
              </a:rPr>
              <a:t>lóng</a:t>
            </a:r>
            <a:endParaRPr lang="en-US" altLang="zh-CN" sz="3000" dirty="0">
              <a:solidFill>
                <a:srgbClr val="FF0000"/>
              </a:solidFill>
            </a:endParaRPr>
          </a:p>
        </p:txBody>
      </p:sp>
      <p:sp>
        <p:nvSpPr>
          <p:cNvPr id="67" name="文本框 66"/>
          <p:cNvSpPr txBox="1"/>
          <p:nvPr/>
        </p:nvSpPr>
        <p:spPr>
          <a:xfrm>
            <a:off x="6953250" y="657226"/>
            <a:ext cx="849154" cy="530066"/>
          </a:xfrm>
          <a:prstGeom prst="rect">
            <a:avLst/>
          </a:prstGeom>
          <a:noFill/>
        </p:spPr>
        <p:txBody>
          <a:bodyPr wrap="square" lIns="68580" tIns="34290" rIns="68580" bIns="34290" rtlCol="0">
            <a:spAutoFit/>
          </a:bodyPr>
          <a:lstStyle/>
          <a:p>
            <a:r>
              <a:rPr lang="en-US" altLang="zh-CN" sz="3000" dirty="0" err="1">
                <a:solidFill>
                  <a:srgbClr val="FF0000"/>
                </a:solidFill>
              </a:rPr>
              <a:t>yáo</a:t>
            </a:r>
            <a:endParaRPr lang="en-US" altLang="zh-CN" sz="3000" dirty="0">
              <a:solidFill>
                <a:srgbClr val="FF0000"/>
              </a:solidFill>
            </a:endParaRPr>
          </a:p>
        </p:txBody>
      </p:sp>
      <p:grpSp>
        <p:nvGrpSpPr>
          <p:cNvPr id="78" name="组合 77"/>
          <p:cNvGrpSpPr/>
          <p:nvPr/>
        </p:nvGrpSpPr>
        <p:grpSpPr>
          <a:xfrm>
            <a:off x="7836694" y="1405414"/>
            <a:ext cx="1422083" cy="1023462"/>
            <a:chOff x="15909" y="2924"/>
            <a:chExt cx="2986" cy="2149"/>
          </a:xfrm>
        </p:grpSpPr>
        <p:sp>
          <p:nvSpPr>
            <p:cNvPr id="29" name="文本框 28"/>
            <p:cNvSpPr txBox="1"/>
            <p:nvPr/>
          </p:nvSpPr>
          <p:spPr>
            <a:xfrm>
              <a:off x="16175" y="3716"/>
              <a:ext cx="2720" cy="1357"/>
            </a:xfrm>
            <a:prstGeom prst="rect">
              <a:avLst/>
            </a:prstGeom>
            <a:noFill/>
          </p:spPr>
          <p:txBody>
            <a:bodyPr wrap="square" rtlCol="0">
              <a:spAutoFit/>
            </a:bodyPr>
            <a:lstStyle/>
            <a:p>
              <a:pPr algn="l"/>
              <a:r>
                <a:rPr lang="zh-CN" altLang="en-US" sz="3600" b="1" dirty="0">
                  <a:latin typeface="楷体_GB2312" panose="02010609030101010101" charset="-122"/>
                  <a:ea typeface="楷体_GB2312" panose="02010609030101010101" charset="-122"/>
                </a:rPr>
                <a:t>窄小</a:t>
              </a:r>
            </a:p>
          </p:txBody>
        </p:sp>
        <p:sp>
          <p:nvSpPr>
            <p:cNvPr id="68" name="文本框 67"/>
            <p:cNvSpPr txBox="1"/>
            <p:nvPr/>
          </p:nvSpPr>
          <p:spPr>
            <a:xfrm>
              <a:off x="15909" y="2924"/>
              <a:ext cx="1847" cy="1163"/>
            </a:xfrm>
            <a:prstGeom prst="rect">
              <a:avLst/>
            </a:prstGeom>
            <a:noFill/>
          </p:spPr>
          <p:txBody>
            <a:bodyPr wrap="square" rtlCol="0">
              <a:spAutoFit/>
            </a:bodyPr>
            <a:lstStyle/>
            <a:p>
              <a:r>
                <a:rPr lang="en-US" altLang="zh-CN" sz="3000" dirty="0" err="1">
                  <a:solidFill>
                    <a:srgbClr val="FF0000"/>
                  </a:solidFill>
                </a:rPr>
                <a:t>zhǎi</a:t>
              </a:r>
              <a:endParaRPr lang="en-US" altLang="zh-CN" sz="3000" dirty="0">
                <a:solidFill>
                  <a:srgbClr val="FF0000"/>
                </a:solidFill>
              </a:endParaRPr>
            </a:p>
          </p:txBody>
        </p:sp>
      </p:grpSp>
      <p:cxnSp>
        <p:nvCxnSpPr>
          <p:cNvPr id="69" name="直接连接符 68"/>
          <p:cNvCxnSpPr>
            <a:endCxn id="3" idx="1"/>
          </p:cNvCxnSpPr>
          <p:nvPr/>
        </p:nvCxnSpPr>
        <p:spPr>
          <a:xfrm>
            <a:off x="842486" y="2424113"/>
            <a:ext cx="982028" cy="82105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655921" y="1622584"/>
            <a:ext cx="345758" cy="151971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2448878" y="1647826"/>
            <a:ext cx="331470" cy="147113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760821" y="2251710"/>
            <a:ext cx="942023" cy="109251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5282089" y="1622584"/>
            <a:ext cx="2847975" cy="1669733"/>
            <a:chOff x="6675" y="3794"/>
            <a:chExt cx="5980" cy="3506"/>
          </a:xfrm>
        </p:grpSpPr>
        <p:cxnSp>
          <p:nvCxnSpPr>
            <p:cNvPr id="73" name="直接连接符 72"/>
            <p:cNvCxnSpPr/>
            <p:nvPr/>
          </p:nvCxnSpPr>
          <p:spPr>
            <a:xfrm>
              <a:off x="6675" y="5290"/>
              <a:ext cx="2062" cy="17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8464" y="3873"/>
              <a:ext cx="633" cy="29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10074" y="3794"/>
              <a:ext cx="684" cy="295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10677" y="5006"/>
              <a:ext cx="1978" cy="229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48895" y="64691"/>
            <a:ext cx="8614727" cy="4840604"/>
            <a:chOff x="-1458855" y="192994"/>
            <a:chExt cx="11486586" cy="6453009"/>
          </a:xfrm>
        </p:grpSpPr>
        <p:sp>
          <p:nvSpPr>
            <p:cNvPr id="2" name="矩形 1"/>
            <p:cNvSpPr/>
            <p:nvPr/>
          </p:nvSpPr>
          <p:spPr>
            <a:xfrm>
              <a:off x="1982083" y="492661"/>
              <a:ext cx="8045648" cy="6153342"/>
            </a:xfrm>
            <a:prstGeom prst="rect">
              <a:avLst/>
            </a:prstGeom>
          </p:spPr>
          <p:txBody>
            <a:bodyPr>
              <a:spAutoFit/>
            </a:bodyPr>
            <a:lstStyle/>
            <a:p>
              <a:pPr marL="450850" marR="0" lvl="0" indent="-45085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mn-cs"/>
                </a:rPr>
                <a:t>厂</a:t>
              </a: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本义指“</a:t>
              </a:r>
              <a:r>
                <a:rPr kumimoji="0" lang="zh-CN" altLang="en-US" sz="2800" b="1" i="0" u="none" strike="noStrike" kern="1200" cap="none" spc="0" normalizeH="0" baseline="0" noProof="0" dirty="0">
                  <a:ln>
                    <a:noFill/>
                  </a:ln>
                  <a:solidFill>
                    <a:srgbClr val="FF0000"/>
                  </a:solidFill>
                  <a:effectLst/>
                  <a:uLnTx/>
                  <a:uFillTx/>
                  <a:latin typeface="楷体" panose="02010609060101010101" charset="-122"/>
                  <a:ea typeface="楷体" panose="02010609060101010101" charset="-122"/>
                  <a:cs typeface="+mn-cs"/>
                </a:rPr>
                <a:t>崖面突出崖底可供人居住的石崖</a:t>
              </a: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”，后来指“没有墙壁的宽敞的开放式建筑”，现在指“</a:t>
              </a:r>
              <a:r>
                <a:rPr kumimoji="0" lang="zh-CN" altLang="en-US" sz="2800" b="1" i="0" u="none" strike="noStrike" kern="1200" cap="none" spc="0" normalizeH="0" baseline="0" noProof="0" dirty="0">
                  <a:ln>
                    <a:noFill/>
                  </a:ln>
                  <a:solidFill>
                    <a:srgbClr val="FF0000"/>
                  </a:solidFill>
                  <a:effectLst/>
                  <a:uLnTx/>
                  <a:uFillTx/>
                  <a:latin typeface="楷体" panose="02010609060101010101" charset="-122"/>
                  <a:ea typeface="楷体" panose="02010609060101010101" charset="-122"/>
                  <a:cs typeface="+mn-cs"/>
                </a:rPr>
                <a:t>现代化的工厂</a:t>
              </a: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”。以形旁“厂”造出的字“厨”“厕”“厢”“厦” 都与</a:t>
              </a:r>
              <a:r>
                <a:rPr kumimoji="0" lang="zh-CN" altLang="en-US" sz="2800" b="1" i="0" u="none" strike="noStrike" kern="1200" cap="none" spc="0" normalizeH="0" baseline="0" noProof="0" dirty="0">
                  <a:ln>
                    <a:noFill/>
                  </a:ln>
                  <a:solidFill>
                    <a:srgbClr val="FF0000"/>
                  </a:solidFill>
                  <a:effectLst/>
                  <a:uLnTx/>
                  <a:uFillTx/>
                  <a:latin typeface="楷体" panose="02010609060101010101" charset="-122"/>
                  <a:ea typeface="楷体" panose="02010609060101010101" charset="-122"/>
                  <a:cs typeface="+mn-cs"/>
                </a:rPr>
                <a:t>居住</a:t>
              </a: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有关，并且或者形式敞开或者非常高大。</a:t>
              </a:r>
            </a:p>
          </p:txBody>
        </p:sp>
        <p:pic>
          <p:nvPicPr>
            <p:cNvPr id="14344" name="Picture 29"/>
            <p:cNvPicPr>
              <a:picLocks noChangeAspect="1"/>
            </p:cNvPicPr>
            <p:nvPr/>
          </p:nvPicPr>
          <p:blipFill>
            <a:blip r:embed="rId2"/>
            <a:stretch>
              <a:fillRect/>
            </a:stretch>
          </p:blipFill>
          <p:spPr>
            <a:xfrm>
              <a:off x="-1458855" y="192994"/>
              <a:ext cx="2507888" cy="3259096"/>
            </a:xfrm>
            <a:prstGeom prst="rect">
              <a:avLst/>
            </a:prstGeom>
            <a:noFill/>
            <a:ln w="9525">
              <a:noFill/>
            </a:ln>
          </p:spPr>
        </p:pic>
        <p:pic>
          <p:nvPicPr>
            <p:cNvPr id="14345" name="Picture 30"/>
            <p:cNvPicPr>
              <a:picLocks noChangeAspect="1"/>
            </p:cNvPicPr>
            <p:nvPr/>
          </p:nvPicPr>
          <p:blipFill>
            <a:blip r:embed="rId3"/>
            <a:stretch>
              <a:fillRect/>
            </a:stretch>
          </p:blipFill>
          <p:spPr>
            <a:xfrm>
              <a:off x="-141410" y="1367961"/>
              <a:ext cx="1603626" cy="2084128"/>
            </a:xfrm>
            <a:prstGeom prst="rect">
              <a:avLst/>
            </a:prstGeom>
            <a:noFill/>
            <a:ln w="9525">
              <a:noFill/>
            </a:ln>
          </p:spPr>
        </p:pic>
      </p:grpSp>
      <p:sp>
        <p:nvSpPr>
          <p:cNvPr id="6" name="矩形 5"/>
          <p:cNvSpPr/>
          <p:nvPr/>
        </p:nvSpPr>
        <p:spPr>
          <a:xfrm>
            <a:off x="5039678" y="4191159"/>
            <a:ext cx="5454254" cy="829945"/>
          </a:xfrm>
          <a:prstGeom prst="rect">
            <a:avLst/>
          </a:prstGeom>
          <a:noFill/>
          <a:ln w="9525">
            <a:noFill/>
          </a:ln>
        </p:spPr>
        <p:txBody>
          <a:bodyPr>
            <a:spAutoFit/>
          </a:bodyPr>
          <a:lstStyle/>
          <a:p>
            <a:pPr indent="631825">
              <a:lnSpc>
                <a:spcPct val="150000"/>
              </a:lnSpc>
            </a:pPr>
            <a:r>
              <a:rPr lang="zh-CN" altLang="en-US" sz="3200" b="1" dirty="0">
                <a:solidFill>
                  <a:srgbClr val="FF0000"/>
                </a:solidFill>
                <a:latin typeface="楷体" panose="02010609060101010101" charset="-122"/>
                <a:ea typeface="楷体" panose="02010609060101010101" charset="-122"/>
              </a:rPr>
              <a:t>“原”“厅”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1053</Words>
  <Application>Microsoft Office PowerPoint</Application>
  <PresentationFormat>全屏显示(16:9)</PresentationFormat>
  <Paragraphs>164</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Batang</vt:lpstr>
      <vt:lpstr>楷体</vt:lpstr>
      <vt:lpstr>楷体_GB2312</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tw</cp:lastModifiedBy>
  <cp:revision>32</cp:revision>
  <dcterms:created xsi:type="dcterms:W3CDTF">2015-05-05T08:02:00Z</dcterms:created>
  <dcterms:modified xsi:type="dcterms:W3CDTF">2019-05-14T11:00:08Z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