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62" r:id="rId2"/>
    <p:sldId id="267" r:id="rId3"/>
    <p:sldId id="272" r:id="rId4"/>
    <p:sldId id="273" r:id="rId5"/>
    <p:sldId id="268" r:id="rId6"/>
    <p:sldId id="275" r:id="rId7"/>
    <p:sldId id="257" r:id="rId8"/>
    <p:sldId id="258" r:id="rId9"/>
    <p:sldId id="276" r:id="rId10"/>
    <p:sldId id="277" r:id="rId11"/>
    <p:sldId id="278" r:id="rId12"/>
    <p:sldId id="261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6600"/>
    <a:srgbClr val="0000FF"/>
    <a:srgbClr val="FF3399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0" autoAdjust="0"/>
  </p:normalViewPr>
  <p:slideViewPr>
    <p:cSldViewPr>
      <p:cViewPr varScale="1">
        <p:scale>
          <a:sx n="64" d="100"/>
          <a:sy n="64" d="100"/>
        </p:scale>
        <p:origin x="134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FD3EF-1AA5-4A13-9304-B5CEAAF8B550}" type="datetimeFigureOut">
              <a:rPr lang="zh-CN" altLang="en-US" smtClean="0"/>
              <a:pPr/>
              <a:t>2019/5/5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A88FB-5954-4069-97FB-46A851D5B20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A88FB-5954-4069-97FB-46A851D5B208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A88FB-5954-4069-97FB-46A851D5B208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A88FB-5954-4069-97FB-46A851D5B208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A88FB-5954-4069-97FB-46A851D5B208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28004A-02B5-4C02-8E54-B7C64B2F6FB5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F03E9-7658-46F3-9783-08C4B1D32B32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80D60-028C-4BF1-91AB-1FB0EBD31A03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77171-776C-43D4-B3A2-730736800530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942E3E-6C83-4B6A-872B-CC2999D9E713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2C862-DBB6-4C7B-B721-E40980F3E254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524BC-0EFC-4DF2-AC95-989326AF2616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58AAA-7753-4327-BB1A-B4F4A09379FE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1B672-098E-428A-A161-F3F6637070B5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DB916-0A91-4C91-9C46-BCDE6C63393B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BE681-28BA-4679-817E-3406A9E8DC8A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endParaRPr lang="zh-CN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7F967CA6-1979-408B-95A3-98CAB947AEEF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D:\&#29677;&#21153;\&#26361;&#22999;\5.6&#21333;&#20803;&#35838;&#20214;&#26361;&#22999;\6&#21333;&#20803;\&#32431;&#38899;&#20048;%20-%20&#30456;&#24605;&#40479;&#21483;&#22768;.mp3" TargetMode="External"/><Relationship Id="rId1" Type="http://schemas.microsoft.com/office/2007/relationships/media" Target="file:///D:\&#29677;&#21153;\&#26361;&#22999;\5.6&#21333;&#20803;&#35838;&#20214;&#26361;&#22999;\6&#21333;&#20803;\&#32431;&#38899;&#20048;%20-%20&#30456;&#24605;&#40479;&#21483;&#22768;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jpeg"/><Relationship Id="rId2" Type="http://schemas.openxmlformats.org/officeDocument/2006/relationships/audio" Target="file:///D:\&#29677;&#21153;\&#26361;&#22999;\5.6&#21333;&#20803;&#35838;&#20214;&#26361;&#22999;\6&#21333;&#20803;\&#32431;&#38899;&#20048;%20-%20&#30456;&#24605;&#40479;&#21483;&#22768;.mp3" TargetMode="External"/><Relationship Id="rId1" Type="http://schemas.microsoft.com/office/2007/relationships/media" Target="file:///D:\&#29677;&#21153;\&#26361;&#22999;\5.6&#21333;&#20803;&#35838;&#20214;&#26361;&#22999;\6&#21333;&#20803;\&#32431;&#38899;&#20048;%20-%20&#30456;&#24605;&#40479;&#21483;&#22768;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016119" y="1125538"/>
            <a:ext cx="1661993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9600" dirty="0">
                <a:latin typeface="隶书" pitchFamily="49" charset="-122"/>
                <a:ea typeface="隶书" pitchFamily="49" charset="-122"/>
              </a:rPr>
              <a:t>绝 句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771800" y="2445925"/>
            <a:ext cx="79375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dirty="0"/>
              <a:t>—— </a:t>
            </a:r>
            <a:r>
              <a:rPr lang="zh-CN" sz="4000" dirty="0">
                <a:ea typeface="楷体_GB2312" pitchFamily="1" charset="-122"/>
              </a:rPr>
              <a:t>杜甫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471545" y="1383665"/>
            <a:ext cx="452120" cy="1630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00">
                <a:solidFill>
                  <a:schemeClr val="bg1"/>
                </a:solidFill>
              </a:rPr>
              <a:t>http://yyk.999ask.com/bjgryy/om7na/962.html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http://www.dishw.com/vh2yei/e1lt/1308.html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http://bjgryy.999ask.com/lpvz/1611.html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http://www.taetn.com/h5jibaow/wzf/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http://www.1nwwd.com/k7j15gjg/392.html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http://bjgryy.qm120.com/xva6q04q/438.html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http://www.semtw.com/014e7zy5/duem9/490.html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http://www.rwint.com/tyl/764.html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http://www.smpof.com/go3ln/pvpejyl/684.html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http://www.smpof.com/go3ln/1ga2ffu/446.html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http://www.ccfaj.com/g9ll0q/178.html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http://www.jvraw.com/ywemi/984.html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http://www.kahsm.com/sb1/t850pj/847.html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http://www.jvraw.com/ywemi/937.html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http://www.maluc.com/f4cse/1233.html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http://www.spmft.com/jk6p/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http://www.bpeye.com/s8x2b1/660.html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http://www.mypav.com/e3r5hx8/430.html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http://www.prcva.com/i57d/3ig37g/1131.html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http://www.rapoh.com/fmaujb7w/vm7xk/860.html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http://www.maluc.com/f4cse/992.html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http://yyk.999ask.com/bjgryy/om7na/207.html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http://yyk.999ask.com/bjgryy/om7na/153.html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http://www.bxlex.com/6u5c/679.html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http://m.yowtf.com/dxzl/dxzz/115.html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http://www.nypfl.com/dxbk/166.html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http://www.maluc.com/f4cse/497.html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http://www.hrown.com/715/45.html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http://www.mypav.com/e3r5hx8/771.html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http://www.rwint.com/tyl/782.html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http://www.dishw.com/vh2yei/17tn/1229.html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http://www.lmgky.com/q4my0/l9lbe/1123.html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http://yyk.qm120.com/bjgryy/oludysce/307.html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http://www.myrgm.com/8xq/822.html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http://www.nypfl.com/dxbk/143.html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http://www.jvraw.com/ywemi/998.html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http://yyk.999ask.com/bjgryy/om7na/853.html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http://www.semtw.com/014e7zy5/duem9/470.html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http://www.mypav.com/e3r5hx8/1296.html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http://www.rwint.com/tyl/776.html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http://www.tpreo.com/ylzk4in/752.html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http://yyk.999ask.com/bjgryy/om7na/1211.html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http://yyk.qm120.com/bjgryy/oludysce/942.html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http://www.ccmsb.com/bt5u/625.html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http://www.spmft.com/l0ex/1029.html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http://www.taetn.com/h5jibaow/nh8/1051.html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http://www.nypfl.com/dxbk/469.html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http://www.maluc.com/f4cse/672.html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http://www.tpreo.com/15srqdo/912.html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http://www.hrown.com/715/743.html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http://m.dralk.com/xwzx/866.html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http://www.kahsm.com/sb1/t850pj/1213.html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http://www.tpreo.com/15srqdo/511.html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http://www.taetn.com/h5jibaow/o5p/653.html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http://yyk.qm120.com/bjgryy/oludysce/1245.html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http://www.rapoh.com/fmaujb7w/245.html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http://www.cplta.com/c8lfe6/362.html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http://yyk.qm120.com/bjgryy/oludysce/469.html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http://www.smpof.com/go3ln/i6vkt80/440.html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http://www.maluc.com/f4cse/1065.html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http://www.kyte2.com/ocmsa/194.html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http://m.dralk.com/jbfl/zwsjwl/zwsjzl/30.html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http://www.maluc.com/f4cse/270.html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http://www.dishw.com/vh2yei/3ykc/1271.html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http://www.jvraw.com/ywemi/1213.html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http://www.ccfaj.com/g9ll0q/1000.html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http://www.jvraw.com/ywemi/904.html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http://www.prcva.com/i57d/90.html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http://www.hrown.com/715/782.html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http://www.cplta.com/c8lfe6/751.html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http://www.semtw.com/014e7zy5/421.html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http://www.dishw.com/vh2yei/nv4o/586.html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http://www.semtw.com/014e7zy5/duem9/1121.html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http://www.kyte2.com/ocmsa/3c9a/942.html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http://m.dralk.com/xwzx/1188.html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http://www.mypav.com/e3r5hx8/300.html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http://www.myrgm.com/8xq/115.html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http://www.mypav.com/e3r5hx8/273.html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http://bjgryy.qm120.com/xva6q04q/258.html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http://www.mypav.com/e3r5hx8/400.html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http://yyk.999ask.com/bjgryy/cj64z/57.html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http://www.kahsm.com/sb1/489.html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http://www.prcva.com/i57d/cl7jcp/1416.html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http://www.spmft.com/l0ex/lrq598ug/1305.html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http://www.kyte2.com/ocmsa/jjfi/1052.html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http://www.smpof.com/go3ln/3qjys7h/1179.html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http://www.rwint.com/ju5/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http://bjgryy.qm120.com/xva6q04q/48.html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https://www.hu93.com/dxbsm/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http://www.rwint.com/tyl/861.html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http://yyk.qm120.com/bjgryy/oludysce/322.html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http://www.kahsm.com/sb1/213.html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http://www.semtw.com/014e7zy5/lhnfi/280.html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http://www.bxlex.com/6u5c/380.html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http://www.kyte2.com/ocmsa/407.html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http://www.ccmsb.com/bt5u/381.html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http://www.taetn.com/h5jibaow/wzf/332.html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http://www.tpreo.com/15srqdo/648.html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http://www.tpreo.com/15srqdo/46.html</a:t>
            </a:r>
          </a:p>
          <a:p>
            <a:pPr algn="l"/>
            <a:r>
              <a:rPr lang="zh-CN" altLang="en-US" sz="100">
                <a:solidFill>
                  <a:schemeClr val="bg1"/>
                </a:solidFill>
              </a:rPr>
              <a:t>http://www.smpof.com/go3ln/bdm0plg/306.html</a:t>
            </a:r>
          </a:p>
        </p:txBody>
      </p:sp>
    </p:spTree>
  </p:cSld>
  <p:clrMapOvr>
    <a:masterClrMapping/>
  </p:clrMapOvr>
  <p:transition advTm="4368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3968" y="90872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（唐）杜甫</a:t>
            </a:r>
            <a:endParaRPr lang="zh-CN" altLang="en-US" dirty="0"/>
          </a:p>
        </p:txBody>
      </p:sp>
      <p:sp>
        <p:nvSpPr>
          <p:cNvPr id="4" name="椭圆 3"/>
          <p:cNvSpPr/>
          <p:nvPr/>
        </p:nvSpPr>
        <p:spPr>
          <a:xfrm>
            <a:off x="3563888" y="1412776"/>
            <a:ext cx="43204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5220072" y="2276872"/>
            <a:ext cx="43204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3491880" y="2276872"/>
            <a:ext cx="43204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5220072" y="1412776"/>
            <a:ext cx="43204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55576" y="5085184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3300"/>
                </a:solidFill>
              </a:rPr>
              <a:t>表示颜色的词语：黄、翠、白、青</a:t>
            </a:r>
            <a:endParaRPr lang="zh-CN" altLang="en-US" sz="32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2564904"/>
            <a:ext cx="48965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/>
              <a:t>两个黄鹂鸣翠柳，</a:t>
            </a:r>
            <a:endParaRPr lang="en-US" altLang="zh-CN" sz="4400" b="1" dirty="0" smtClean="0"/>
          </a:p>
          <a:p>
            <a:r>
              <a:rPr lang="zh-CN" altLang="en-US" sz="4400" b="1" dirty="0" smtClean="0"/>
              <a:t>一行白鹭上青天。</a:t>
            </a:r>
            <a:endParaRPr lang="zh-CN" altLang="en-US" sz="4400" b="1" dirty="0"/>
          </a:p>
        </p:txBody>
      </p:sp>
    </p:spTree>
  </p:cSld>
  <p:clrMapOvr>
    <a:masterClrMapping/>
  </p:clrMapOvr>
  <p:transition advTm="4384"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2060848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窗含西岭千秋雪，</a:t>
            </a:r>
            <a:endParaRPr lang="en-US" altLang="zh-CN" sz="4000" dirty="0" smtClean="0"/>
          </a:p>
          <a:p>
            <a:r>
              <a:rPr lang="zh-CN" altLang="en-US" sz="4000" dirty="0" smtClean="0"/>
              <a:t>门泊东吴万里船。</a:t>
            </a:r>
            <a:endParaRPr lang="zh-CN" altLang="en-US" sz="4000" dirty="0"/>
          </a:p>
        </p:txBody>
      </p:sp>
    </p:spTree>
  </p:cSld>
  <p:clrMapOvr>
    <a:masterClrMapping/>
  </p:clrMapOvr>
  <p:transition advTm="10544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2060848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窗</a:t>
            </a:r>
            <a:r>
              <a:rPr lang="zh-CN" altLang="en-US" sz="4000" dirty="0" smtClean="0">
                <a:solidFill>
                  <a:srgbClr val="FF3300"/>
                </a:solidFill>
              </a:rPr>
              <a:t>含</a:t>
            </a:r>
            <a:r>
              <a:rPr lang="zh-CN" altLang="en-US" sz="4000" dirty="0" smtClean="0"/>
              <a:t>西岭千秋雪</a:t>
            </a:r>
            <a:endParaRPr lang="en-US" altLang="zh-CN" sz="4000" dirty="0" smtClean="0"/>
          </a:p>
        </p:txBody>
      </p:sp>
    </p:spTree>
  </p:cSld>
  <p:clrMapOvr>
    <a:masterClrMapping/>
  </p:clrMapOvr>
  <p:transition advTm="10544"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484784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4000" dirty="0" smtClean="0"/>
          </a:p>
          <a:p>
            <a:r>
              <a:rPr lang="zh-CN" altLang="en-US" sz="4000" dirty="0" smtClean="0"/>
              <a:t>门泊东吴万里船</a:t>
            </a:r>
            <a:endParaRPr lang="zh-CN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275856" y="2060848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船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213285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东吴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6" name="等腰三角形 5"/>
          <p:cNvSpPr/>
          <p:nvPr/>
        </p:nvSpPr>
        <p:spPr>
          <a:xfrm>
            <a:off x="2555776" y="2780928"/>
            <a:ext cx="216024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/>
        </p:nvSpPr>
        <p:spPr>
          <a:xfrm>
            <a:off x="3059832" y="2780928"/>
            <a:ext cx="216024" cy="3600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advTm="10544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2060848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窗含西岭千秋雪，</a:t>
            </a:r>
            <a:endParaRPr lang="en-US" altLang="zh-CN" sz="4000" dirty="0" smtClean="0"/>
          </a:p>
          <a:p>
            <a:r>
              <a:rPr lang="zh-CN" altLang="en-US" sz="4000" dirty="0" smtClean="0"/>
              <a:t>门泊东吴万里船。</a:t>
            </a:r>
            <a:endParaRPr lang="zh-CN" altLang="en-US" sz="4000" dirty="0"/>
          </a:p>
        </p:txBody>
      </p:sp>
    </p:spTree>
  </p:cSld>
  <p:clrMapOvr>
    <a:masterClrMapping/>
  </p:clrMapOvr>
  <p:transition advTm="10544">
    <p:zoom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3968" y="90872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（唐）杜甫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绝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1988840"/>
            <a:ext cx="3744416" cy="37444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87824" y="764704"/>
            <a:ext cx="4320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dirty="0" err="1" smtClean="0"/>
              <a:t>jué</a:t>
            </a:r>
            <a:endParaRPr lang="zh-CN" altLang="en-US" sz="6600" dirty="0"/>
          </a:p>
        </p:txBody>
      </p:sp>
      <p:sp>
        <p:nvSpPr>
          <p:cNvPr id="4" name="TextBox 3"/>
          <p:cNvSpPr txBox="1"/>
          <p:nvPr/>
        </p:nvSpPr>
        <p:spPr>
          <a:xfrm>
            <a:off x="6012160" y="3284984"/>
            <a:ext cx="28803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/>
              <a:t>千古绝唱</a:t>
            </a:r>
            <a:endParaRPr lang="en-US" altLang="zh-CN" sz="4800" dirty="0" smtClean="0"/>
          </a:p>
          <a:p>
            <a:r>
              <a:rPr lang="zh-CN" altLang="en-US" sz="4800" dirty="0" smtClean="0"/>
              <a:t>绝对</a:t>
            </a:r>
            <a:endParaRPr lang="en-US" altLang="zh-CN" sz="4800" dirty="0" smtClean="0"/>
          </a:p>
          <a:p>
            <a:r>
              <a:rPr lang="zh-CN" altLang="en-US" sz="4800" dirty="0" smtClean="0"/>
              <a:t>绝技</a:t>
            </a:r>
            <a:endParaRPr lang="zh-CN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含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2019300"/>
            <a:ext cx="4001988" cy="40019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9792" y="620688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 err="1" smtClean="0"/>
              <a:t>hán</a:t>
            </a:r>
            <a:endParaRPr lang="zh-CN" altLang="en-US" sz="8000" dirty="0"/>
          </a:p>
        </p:txBody>
      </p:sp>
      <p:sp>
        <p:nvSpPr>
          <p:cNvPr id="4" name="TextBox 3"/>
          <p:cNvSpPr txBox="1"/>
          <p:nvPr/>
        </p:nvSpPr>
        <p:spPr>
          <a:xfrm>
            <a:off x="6156176" y="4221088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/>
              <a:t>包含</a:t>
            </a:r>
            <a:endParaRPr lang="en-US" altLang="zh-CN" sz="4800" dirty="0" smtClean="0"/>
          </a:p>
          <a:p>
            <a:r>
              <a:rPr lang="zh-CN" altLang="en-US" sz="4800" dirty="0" smtClean="0"/>
              <a:t>含泪</a:t>
            </a:r>
            <a:endParaRPr lang="zh-CN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岭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028825"/>
            <a:ext cx="3929980" cy="39034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3808" y="764704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 err="1" smtClean="0"/>
              <a:t>lǐng</a:t>
            </a:r>
            <a:endParaRPr lang="zh-CN" altLang="en-US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192" y="3933056"/>
            <a:ext cx="2843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/>
              <a:t>山岭</a:t>
            </a:r>
            <a:endParaRPr lang="en-US" altLang="zh-CN" sz="5400" dirty="0" smtClean="0"/>
          </a:p>
          <a:p>
            <a:r>
              <a:rPr lang="zh-CN" altLang="en-US" sz="5400" dirty="0" smtClean="0"/>
              <a:t>岭南</a:t>
            </a:r>
            <a:endParaRPr lang="zh-CN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81000" y="1566863"/>
            <a:ext cx="5257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4000" dirty="0">
                <a:latin typeface="楷体_GB2312" pitchFamily="1" charset="-122"/>
                <a:ea typeface="楷体_GB2312" pitchFamily="1" charset="-122"/>
              </a:rPr>
              <a:t>    </a:t>
            </a:r>
            <a:r>
              <a:rPr lang="zh-CN" sz="4800" dirty="0">
                <a:solidFill>
                  <a:srgbClr val="FF3399"/>
                </a:solidFill>
                <a:latin typeface="华文新魏" pitchFamily="2" charset="-122"/>
                <a:ea typeface="华文新魏" pitchFamily="2" charset="-122"/>
              </a:rPr>
              <a:t>杜甫：</a:t>
            </a:r>
            <a:r>
              <a:rPr lang="zh-CN" sz="3200" dirty="0">
                <a:solidFill>
                  <a:srgbClr val="6600CC"/>
                </a:solidFill>
                <a:latin typeface="楷体_GB2312" pitchFamily="1" charset="-122"/>
                <a:ea typeface="楷体_GB2312" pitchFamily="1" charset="-122"/>
              </a:rPr>
              <a:t>字子美，唐代伟大的现实主义诗人，被誉于</a:t>
            </a:r>
            <a:r>
              <a:rPr lang="zh-CN" sz="3200" dirty="0">
                <a:solidFill>
                  <a:srgbClr val="6600CC"/>
                </a:solidFill>
                <a:latin typeface="Times New Roman" panose="02020603050405020304"/>
                <a:ea typeface="楷体_GB2312" pitchFamily="1" charset="-122"/>
              </a:rPr>
              <a:t>“</a:t>
            </a:r>
            <a:r>
              <a:rPr lang="zh-CN" sz="3200" dirty="0">
                <a:solidFill>
                  <a:srgbClr val="6600CC"/>
                </a:solidFill>
                <a:latin typeface="楷体_GB2312" pitchFamily="1" charset="-122"/>
                <a:ea typeface="楷体_GB2312" pitchFamily="1" charset="-122"/>
              </a:rPr>
              <a:t>诗圣</a:t>
            </a:r>
            <a:r>
              <a:rPr lang="zh-CN" sz="3200" dirty="0">
                <a:solidFill>
                  <a:srgbClr val="6600CC"/>
                </a:solidFill>
                <a:latin typeface="Times New Roman" panose="02020603050405020304"/>
                <a:ea typeface="楷体_GB2312" pitchFamily="1" charset="-122"/>
              </a:rPr>
              <a:t>”</a:t>
            </a:r>
            <a:r>
              <a:rPr lang="zh-CN" sz="3200" dirty="0">
                <a:solidFill>
                  <a:srgbClr val="6600CC"/>
                </a:solidFill>
                <a:latin typeface="楷体_GB2312" pitchFamily="1" charset="-122"/>
                <a:ea typeface="楷体_GB2312" pitchFamily="1" charset="-122"/>
              </a:rPr>
              <a:t>。本诗是作者晚年的作品。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吴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2019300"/>
            <a:ext cx="4073996" cy="40739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3808" y="548680"/>
            <a:ext cx="2736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dirty="0" err="1" smtClean="0"/>
              <a:t>wú</a:t>
            </a:r>
            <a:endParaRPr lang="zh-CN" altLang="en-US" sz="8800" dirty="0"/>
          </a:p>
        </p:txBody>
      </p:sp>
      <p:sp>
        <p:nvSpPr>
          <p:cNvPr id="4" name="TextBox 3"/>
          <p:cNvSpPr txBox="1"/>
          <p:nvPr/>
        </p:nvSpPr>
        <p:spPr>
          <a:xfrm>
            <a:off x="6300192" y="4077072"/>
            <a:ext cx="21602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/>
              <a:t>东吴</a:t>
            </a:r>
            <a:endParaRPr lang="en-US" altLang="zh-CN" sz="4400" dirty="0" smtClean="0"/>
          </a:p>
          <a:p>
            <a:r>
              <a:rPr lang="zh-CN" altLang="en-US" sz="4400" dirty="0" smtClean="0"/>
              <a:t>吴国</a:t>
            </a:r>
            <a:endParaRPr lang="en-US" altLang="zh-CN" sz="4400" dirty="0" smtClean="0"/>
          </a:p>
          <a:p>
            <a:r>
              <a:rPr lang="zh-CN" altLang="en-US" sz="4400" dirty="0" smtClean="0"/>
              <a:t>姓吴</a:t>
            </a:r>
            <a:endParaRPr lang="zh-CN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899592" y="1556792"/>
            <a:ext cx="52578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4000" dirty="0">
                <a:latin typeface="楷体_GB2312" pitchFamily="1" charset="-122"/>
                <a:ea typeface="楷体_GB2312" pitchFamily="1" charset="-122"/>
              </a:rPr>
              <a:t>    </a:t>
            </a:r>
            <a:r>
              <a:rPr lang="zh-CN" altLang="en-US" sz="4800" dirty="0" smtClean="0">
                <a:solidFill>
                  <a:srgbClr val="FF3399"/>
                </a:solidFill>
                <a:latin typeface="华文新魏" pitchFamily="2" charset="-122"/>
                <a:ea typeface="华文新魏" pitchFamily="2" charset="-122"/>
              </a:rPr>
              <a:t>自由读古诗，借助拼音，读准字音。</a:t>
            </a:r>
            <a:endParaRPr lang="zh-CN" sz="3200" dirty="0">
              <a:solidFill>
                <a:srgbClr val="6600CC"/>
              </a:solidFill>
              <a:latin typeface="楷体_GB2312" pitchFamily="1" charset="-122"/>
              <a:ea typeface="楷体_GB2312" pitchFamily="1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899592" y="1556792"/>
            <a:ext cx="52578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 smtClean="0">
                <a:latin typeface="楷体_GB2312" pitchFamily="1" charset="-122"/>
                <a:ea typeface="楷体_GB2312" pitchFamily="1" charset="-122"/>
              </a:rPr>
              <a:t>黄鹂      翠柳 </a:t>
            </a:r>
            <a:endParaRPr lang="en-US" altLang="zh-CN" sz="4000" dirty="0" smtClean="0">
              <a:latin typeface="楷体_GB2312" pitchFamily="1" charset="-122"/>
              <a:ea typeface="楷体_GB2312" pitchFamily="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4000" dirty="0" smtClean="0">
                <a:latin typeface="楷体_GB2312" pitchFamily="1" charset="-122"/>
                <a:ea typeface="楷体_GB2312" pitchFamily="1" charset="-122"/>
              </a:rPr>
              <a:t>白鹭      青天</a:t>
            </a:r>
            <a:endParaRPr lang="en-US" altLang="zh-CN" sz="4000" dirty="0" smtClean="0">
              <a:latin typeface="楷体_GB2312" pitchFamily="1" charset="-122"/>
              <a:ea typeface="楷体_GB2312" pitchFamily="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4000" dirty="0" smtClean="0">
                <a:latin typeface="楷体_GB2312" pitchFamily="1" charset="-122"/>
                <a:ea typeface="楷体_GB2312" pitchFamily="1" charset="-122"/>
              </a:rPr>
              <a:t>千秋雪   万里船</a:t>
            </a:r>
            <a:endParaRPr lang="zh-CN" sz="3200" dirty="0">
              <a:latin typeface="楷体_GB2312" pitchFamily="1" charset="-122"/>
              <a:ea typeface="楷体_GB2312" pitchFamily="1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3968" y="90872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（唐）杜甫</a:t>
            </a:r>
            <a:endParaRPr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huanglili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0"/>
            <a:ext cx="8400934" cy="540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55976" y="3284984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3300"/>
                </a:solidFill>
              </a:rPr>
              <a:t>翠</a:t>
            </a:r>
            <a:endParaRPr lang="zh-CN" altLang="en-US" sz="4000" b="1" dirty="0">
              <a:solidFill>
                <a:srgbClr val="FF33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5445224"/>
            <a:ext cx="1728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dirty="0" smtClean="0">
                <a:solidFill>
                  <a:srgbClr val="FF3300"/>
                </a:solidFill>
              </a:rPr>
              <a:t>鸣</a:t>
            </a:r>
            <a:endParaRPr lang="zh-CN" altLang="en-US" sz="6600" dirty="0">
              <a:solidFill>
                <a:srgbClr val="FF3300"/>
              </a:solidFill>
            </a:endParaRPr>
          </a:p>
        </p:txBody>
      </p:sp>
      <p:pic>
        <p:nvPicPr>
          <p:cNvPr id="5" name="纯音乐 - 相思鸟叫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716016" y="573325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007221312258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纯音乐 - 相思鸟叫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980728"/>
            <a:ext cx="66247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6600" dirty="0" smtClean="0">
                <a:ea typeface="隶书" pitchFamily="49" charset="-122"/>
              </a:rPr>
              <a:t>两个黄鹂鸣翠柳</a:t>
            </a:r>
            <a:endParaRPr lang="zh-CN" altLang="zh-CN" sz="6600" dirty="0">
              <a:ea typeface="隶书" pitchFamily="49" charset="-122"/>
            </a:endParaRPr>
          </a:p>
        </p:txBody>
      </p:sp>
      <p:pic>
        <p:nvPicPr>
          <p:cNvPr id="6" name="图片 5" descr="huangl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3648" y="2348880"/>
            <a:ext cx="6130652" cy="4095276"/>
          </a:xfrm>
          <a:prstGeom prst="rect">
            <a:avLst/>
          </a:prstGeom>
        </p:spPr>
      </p:pic>
    </p:spTree>
  </p:cSld>
  <p:clrMapOvr>
    <a:masterClrMapping/>
  </p:clrMapOvr>
  <p:transition advTm="5264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657600" y="228600"/>
            <a:ext cx="915988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4800" dirty="0">
                <a:ea typeface="隶书" pitchFamily="49" charset="-122"/>
              </a:rPr>
              <a:t>一行白鹭上青天</a:t>
            </a:r>
          </a:p>
        </p:txBody>
      </p:sp>
      <p:sp>
        <p:nvSpPr>
          <p:cNvPr id="3" name="椭圆 2"/>
          <p:cNvSpPr/>
          <p:nvPr/>
        </p:nvSpPr>
        <p:spPr>
          <a:xfrm>
            <a:off x="3707904" y="1556792"/>
            <a:ext cx="864096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3300"/>
              </a:solidFill>
            </a:endParaRPr>
          </a:p>
        </p:txBody>
      </p:sp>
      <p:sp>
        <p:nvSpPr>
          <p:cNvPr id="4" name="椭圆 3"/>
          <p:cNvSpPr/>
          <p:nvPr/>
        </p:nvSpPr>
        <p:spPr>
          <a:xfrm>
            <a:off x="3707904" y="3356992"/>
            <a:ext cx="864096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advTm="4384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060848"/>
            <a:ext cx="6696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/>
              <a:t>       请用“</a:t>
            </a:r>
            <a:r>
              <a:rPr lang="en-US" altLang="zh-CN" sz="4800" dirty="0" smtClean="0"/>
              <a:t>——</a:t>
            </a:r>
            <a:r>
              <a:rPr lang="zh-CN" altLang="en-US" sz="4800" dirty="0" smtClean="0"/>
              <a:t>”在诗中画出表示颜色的词语。</a:t>
            </a:r>
            <a:endParaRPr lang="zh-CN" altLang="en-US" sz="4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1844</Words>
  <Application>Microsoft Office PowerPoint</Application>
  <PresentationFormat>全屏显示(4:3)</PresentationFormat>
  <Paragraphs>145</Paragraphs>
  <Slides>20</Slides>
  <Notes>4</Notes>
  <HiddenSlides>0</HiddenSlides>
  <MMClips>2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华文新魏</vt:lpstr>
      <vt:lpstr>楷体_GB2312</vt:lpstr>
      <vt:lpstr>隶书</vt:lpstr>
      <vt:lpstr>宋体</vt:lpstr>
      <vt:lpstr>Calibri</vt:lpstr>
      <vt:lpstr>Times New Roman</vt:lpstr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第一PPT模板网-WWW.1PPT.COM</Manager>
  <Company>第一PPT模板网-WWW.1PPT.COM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dc:description>第一PPT模板网-WWW.1PPT.COM</dc:description>
  <cp:lastModifiedBy>tw</cp:lastModifiedBy>
  <cp:revision>27</cp:revision>
  <dcterms:created xsi:type="dcterms:W3CDTF">2005-10-07T09:03:00Z</dcterms:created>
  <dcterms:modified xsi:type="dcterms:W3CDTF">2019-05-05T12:17:51Z</dcterms:modified>
  <cp:category>第一PPT模板网-WWW.1PPT.COM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2052-10.1.0.6930</vt:lpwstr>
  </property>
</Properties>
</file>