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4"/>
  </p:notesMasterIdLst>
  <p:sldIdLst>
    <p:sldId id="550" r:id="rId2"/>
    <p:sldId id="494" r:id="rId3"/>
    <p:sldId id="497" r:id="rId4"/>
    <p:sldId id="535" r:id="rId5"/>
    <p:sldId id="536" r:id="rId6"/>
    <p:sldId id="537" r:id="rId7"/>
    <p:sldId id="539" r:id="rId8"/>
    <p:sldId id="496" r:id="rId9"/>
    <p:sldId id="540" r:id="rId10"/>
    <p:sldId id="512" r:id="rId11"/>
    <p:sldId id="574" r:id="rId12"/>
    <p:sldId id="572" r:id="rId13"/>
    <p:sldId id="513" r:id="rId14"/>
    <p:sldId id="573" r:id="rId15"/>
    <p:sldId id="575" r:id="rId16"/>
    <p:sldId id="542" r:id="rId17"/>
    <p:sldId id="553" r:id="rId18"/>
    <p:sldId id="554" r:id="rId19"/>
    <p:sldId id="571" r:id="rId20"/>
    <p:sldId id="576" r:id="rId21"/>
    <p:sldId id="580" r:id="rId22"/>
    <p:sldId id="518" r:id="rId23"/>
    <p:sldId id="570" r:id="rId24"/>
    <p:sldId id="545" r:id="rId25"/>
    <p:sldId id="520" r:id="rId26"/>
    <p:sldId id="547" r:id="rId27"/>
    <p:sldId id="257" r:id="rId28"/>
    <p:sldId id="592" r:id="rId29"/>
    <p:sldId id="593" r:id="rId30"/>
    <p:sldId id="594" r:id="rId31"/>
    <p:sldId id="595" r:id="rId32"/>
    <p:sldId id="596" r:id="rId33"/>
    <p:sldId id="597" r:id="rId34"/>
    <p:sldId id="598" r:id="rId35"/>
    <p:sldId id="599" r:id="rId36"/>
    <p:sldId id="600" r:id="rId37"/>
    <p:sldId id="601" r:id="rId38"/>
    <p:sldId id="602" r:id="rId39"/>
    <p:sldId id="603" r:id="rId40"/>
    <p:sldId id="604" r:id="rId41"/>
    <p:sldId id="605" r:id="rId42"/>
    <p:sldId id="606" r:id="rId43"/>
    <p:sldId id="607" r:id="rId44"/>
    <p:sldId id="608" r:id="rId45"/>
    <p:sldId id="609" r:id="rId46"/>
    <p:sldId id="610" r:id="rId47"/>
    <p:sldId id="611" r:id="rId48"/>
    <p:sldId id="612" r:id="rId49"/>
    <p:sldId id="613" r:id="rId50"/>
    <p:sldId id="614" r:id="rId51"/>
    <p:sldId id="615" r:id="rId52"/>
    <p:sldId id="616" r:id="rId53"/>
  </p:sldIdLst>
  <p:sldSz cx="9144000" cy="5143500" type="screen16x9"/>
  <p:notesSz cx="6858000" cy="9144000"/>
  <p:defaultTextStyle>
    <a:defPPr>
      <a:defRPr lang="zh-CN"/>
    </a:defPPr>
    <a:lvl1pPr marL="0" lvl="0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5">
          <p15:clr>
            <a:srgbClr val="A4A3A4"/>
          </p15:clr>
        </p15:guide>
        <p15:guide id="2" pos="28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FFFF"/>
    <a:srgbClr val="0066FF"/>
    <a:srgbClr val="FFFFFF"/>
    <a:srgbClr val="0033CC"/>
    <a:srgbClr val="336699"/>
    <a:srgbClr val="FFFF66"/>
    <a:srgbClr val="F1F0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17"/>
    <p:restoredTop sz="85146"/>
  </p:normalViewPr>
  <p:slideViewPr>
    <p:cSldViewPr snapToGrid="0" snapToObjects="1" showGuides="1">
      <p:cViewPr varScale="1">
        <p:scale>
          <a:sx n="88" d="100"/>
          <a:sy n="88" d="100"/>
        </p:scale>
        <p:origin x="1332" y="56"/>
      </p:cViewPr>
      <p:guideLst>
        <p:guide orient="horz" pos="1625"/>
        <p:guide pos="28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19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Tx/>
              <a:buNone/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Tx/>
              <a:buNone/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4AF9346-DC05-4CC8-BAB7-14932E83919E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2019/5/13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Tx/>
              <a:buNone/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  <a:buNone/>
            </a:pPr>
            <a:fld id="{9A0DB2DC-4C9A-4742-B13C-FB6460FD3503}" type="slidenum">
              <a:rPr lang="zh-CN" altLang="en-US" sz="1200" dirty="0"/>
              <a:t>‹#›</a:t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图片 8" descr="小花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333810">
            <a:off x="2416175" y="3954463"/>
            <a:ext cx="1022350" cy="752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矩形 1"/>
          <p:cNvSpPr/>
          <p:nvPr userDrawn="1"/>
        </p:nvSpPr>
        <p:spPr>
          <a:xfrm>
            <a:off x="0" y="0"/>
            <a:ext cx="9144000" cy="29591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B7E0EC"/>
              </a:gs>
            </a:gsLst>
            <a:lin ang="16200000"/>
            <a:tileRect/>
          </a:gradFill>
          <a:ln w="9525">
            <a:noFill/>
          </a:ln>
        </p:spPr>
        <p:txBody>
          <a:bodyPr anchor="ctr"/>
          <a:lstStyle/>
          <a:p>
            <a:pPr lvl="0" algn="ctr" defTabSz="914400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2051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373438"/>
            <a:ext cx="9144000" cy="2011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3" name="Picture 39" descr="구름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95838" y="134938"/>
            <a:ext cx="682625" cy="27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4" name="Picture 40" descr="구름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35825" y="377825"/>
            <a:ext cx="1042988" cy="415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宽屏语文绿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38321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B7E0EC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9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373438"/>
            <a:ext cx="9144000" cy="2011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0" name="Picture 39" descr="구름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95838" y="179388"/>
            <a:ext cx="682625" cy="363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Picture 40" descr="구름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35825" y="503238"/>
            <a:ext cx="1042988" cy="5556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102" name="组合 5"/>
          <p:cNvGrpSpPr/>
          <p:nvPr userDrawn="1"/>
        </p:nvGrpSpPr>
        <p:grpSpPr>
          <a:xfrm>
            <a:off x="2371725" y="2062163"/>
            <a:ext cx="4398963" cy="3019425"/>
            <a:chOff x="2371725" y="2061566"/>
            <a:chExt cx="4398963" cy="3019838"/>
          </a:xfrm>
        </p:grpSpPr>
        <p:sp>
          <p:nvSpPr>
            <p:cNvPr id="4107" name="Oval 17"/>
            <p:cNvSpPr/>
            <p:nvPr userDrawn="1"/>
          </p:nvSpPr>
          <p:spPr>
            <a:xfrm>
              <a:off x="2371725" y="4338821"/>
              <a:ext cx="4398963" cy="742583"/>
            </a:xfrm>
            <a:prstGeom prst="ellipse">
              <a:avLst/>
            </a:prstGeom>
            <a:gradFill rotWithShape="1">
              <a:gsLst>
                <a:gs pos="0">
                  <a:srgbClr val="0E320D"/>
                </a:gs>
                <a:gs pos="100000">
                  <a:srgbClr val="1F6B1B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Calibri" panose="020F0502020204030204" pitchFamily="34" charset="0"/>
                <a:ea typeface="Malgun Gothic" panose="020B0503020000020004" pitchFamily="34" charset="-127"/>
              </a:endParaRPr>
            </a:p>
          </p:txBody>
        </p:sp>
        <p:pic>
          <p:nvPicPr>
            <p:cNvPr id="4108" name="Picture 16" descr="꽃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3332510" y="2061566"/>
              <a:ext cx="2845692" cy="274598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4103" name="矩形 3"/>
          <p:cNvSpPr/>
          <p:nvPr userDrawn="1"/>
        </p:nvSpPr>
        <p:spPr>
          <a:xfrm>
            <a:off x="5580063" y="5080000"/>
            <a:ext cx="3119437" cy="260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1100" dirty="0">
                <a:solidFill>
                  <a:srgbClr val="414141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4104" name="TextBox 3"/>
          <p:cNvSpPr/>
          <p:nvPr userDrawn="1"/>
        </p:nvSpPr>
        <p:spPr>
          <a:xfrm>
            <a:off x="2087563" y="1006475"/>
            <a:ext cx="4968875" cy="5048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defTabSz="914400" eaLnBrk="1" hangingPunct="1"/>
            <a:r>
              <a:rPr lang="zh-CN" altLang="en-US" sz="2800" dirty="0">
                <a:solidFill>
                  <a:srgbClr val="014079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感受美好自然，培养语文素养！</a:t>
            </a:r>
            <a:endParaRPr lang="zh-CN" altLang="en-US" sz="2800" dirty="0">
              <a:solidFill>
                <a:srgbClr val="014079"/>
              </a:solidFill>
              <a:latin typeface="Calibri" panose="020F0502020204030204" pitchFamily="34" charset="0"/>
            </a:endParaRPr>
          </a:p>
        </p:txBody>
      </p:sp>
      <p:sp>
        <p:nvSpPr>
          <p:cNvPr id="4105" name="TextBox 3"/>
          <p:cNvSpPr/>
          <p:nvPr userDrawn="1"/>
        </p:nvSpPr>
        <p:spPr>
          <a:xfrm>
            <a:off x="1833563" y="1471613"/>
            <a:ext cx="5399087" cy="5048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ctr" defTabSz="914400" eaLnBrk="1" hangingPunct="1"/>
            <a:r>
              <a:rPr lang="en-US" altLang="zh-CN" sz="1600" dirty="0">
                <a:solidFill>
                  <a:srgbClr val="014079"/>
                </a:solidFill>
                <a:latin typeface="Calibri" panose="020F0502020204030204" pitchFamily="34" charset="0"/>
              </a:rPr>
              <a:t>GAN SHOU MEI HAO ZI RAN</a:t>
            </a:r>
            <a:r>
              <a:rPr lang="zh-CN" altLang="en-US" sz="1600" dirty="0">
                <a:solidFill>
                  <a:srgbClr val="014079"/>
                </a:solidFill>
                <a:latin typeface="Calibri" panose="020F0502020204030204" pitchFamily="34" charset="0"/>
              </a:rPr>
              <a:t>   </a:t>
            </a:r>
            <a:r>
              <a:rPr lang="en-US" altLang="zh-CN" sz="1600" dirty="0">
                <a:solidFill>
                  <a:srgbClr val="014079"/>
                </a:solidFill>
                <a:latin typeface="Calibri" panose="020F0502020204030204" pitchFamily="34" charset="0"/>
              </a:rPr>
              <a:t> PEI YANG YU WEN SU YANG</a:t>
            </a:r>
            <a:endParaRPr lang="zh-CN" altLang="en-US" sz="1600" dirty="0">
              <a:solidFill>
                <a:srgbClr val="01407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257301"/>
            <a:ext cx="7772400" cy="1153715"/>
          </a:xfrm>
          <a:prstGeom prst="rect">
            <a:avLst/>
          </a:prstGeom>
        </p:spPr>
        <p:txBody>
          <a:bodyPr anchor="b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411015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94C7E5-2205-4D97-9E4D-834ED3CB8C05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2019/5/13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solidFill>
                  <a:srgbClr val="000000"/>
                </a:solidFill>
              </a:r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3.png"/><Relationship Id="rId7" Type="http://schemas.openxmlformats.org/officeDocument/2006/relationships/image" Target="../media/image66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3451225" y="1868488"/>
            <a:ext cx="4681538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 w="12700">
                  <a:noFill/>
                  <a:prstDash val="solid"/>
                </a:ln>
                <a:solidFill>
                  <a:srgbClr val="F79646">
                    <a:lumMod val="75000"/>
                  </a:srgbClr>
                </a:solidFill>
                <a:effectLst>
                  <a:glow rad="1778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迷你简卡通" pitchFamily="65" charset="-122"/>
                <a:ea typeface="迷你简卡通" pitchFamily="65" charset="-122"/>
                <a:cs typeface="+mn-cs"/>
              </a:rPr>
              <a:t>语</a:t>
            </a:r>
            <a:r>
              <a:rPr kumimoji="0" lang="zh-CN" altLang="en-US" sz="6600" b="1" i="0" u="none" strike="noStrike" kern="1200" cap="none" spc="0" normalizeH="0" baseline="0" noProof="0" dirty="0">
                <a:ln w="12700">
                  <a:noFill/>
                  <a:prstDash val="solid"/>
                </a:ln>
                <a:solidFill>
                  <a:srgbClr val="66FF33"/>
                </a:solidFill>
                <a:effectLst>
                  <a:glow rad="1778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迷你简卡通" pitchFamily="65" charset="-122"/>
                <a:ea typeface="迷你简卡通" pitchFamily="65" charset="-122"/>
                <a:cs typeface="+mn-cs"/>
              </a:rPr>
              <a:t>文</a:t>
            </a:r>
            <a:r>
              <a:rPr kumimoji="0" lang="zh-CN" altLang="en-US" sz="6600" b="1" i="0" u="none" strike="noStrike" kern="1200" cap="none" spc="0" normalizeH="0" baseline="0" noProof="0" dirty="0">
                <a:ln w="12700">
                  <a:noFill/>
                  <a:prstDash val="solid"/>
                </a:ln>
                <a:solidFill>
                  <a:srgbClr val="FF66FF"/>
                </a:solidFill>
                <a:effectLst>
                  <a:glow rad="1778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迷你简卡通" pitchFamily="65" charset="-122"/>
                <a:ea typeface="迷你简卡通" pitchFamily="65" charset="-122"/>
                <a:cs typeface="+mn-cs"/>
              </a:rPr>
              <a:t>园</a:t>
            </a:r>
            <a:r>
              <a:rPr kumimoji="0" lang="zh-CN" altLang="en-US" sz="6600" b="1" i="0" u="none" strike="noStrike" kern="1200" cap="none" spc="0" normalizeH="0" baseline="0" noProof="0" dirty="0">
                <a:ln w="12700">
                  <a:noFill/>
                  <a:prstDash val="solid"/>
                </a:ln>
                <a:solidFill>
                  <a:srgbClr val="0099FF"/>
                </a:solidFill>
                <a:effectLst>
                  <a:glow rad="1778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迷你简卡通" pitchFamily="65" charset="-122"/>
                <a:ea typeface="迷你简卡通" pitchFamily="65" charset="-122"/>
                <a:cs typeface="+mn-cs"/>
              </a:rPr>
              <a:t>地 </a:t>
            </a:r>
            <a:r>
              <a:rPr kumimoji="0" lang="zh-CN" altLang="en-US" sz="6600" b="1" i="0" u="none" strike="noStrike" kern="1200" cap="none" spc="0" normalizeH="0" baseline="0" noProof="0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glow rad="1778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迷你简卡通" pitchFamily="65" charset="-122"/>
                <a:ea typeface="迷你简卡通" pitchFamily="65" charset="-122"/>
                <a:cs typeface="+mn-cs"/>
              </a:rPr>
              <a:t>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70"/>
          <p:cNvSpPr>
            <a:spLocks noChangeAspect="1" noTextEdit="1"/>
          </p:cNvSpPr>
          <p:nvPr/>
        </p:nvSpPr>
        <p:spPr>
          <a:xfrm>
            <a:off x="-3943350" y="534988"/>
            <a:ext cx="1895475" cy="13589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6387" name="Picture 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43350" y="534988"/>
            <a:ext cx="1897063" cy="1358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椭圆形标注 14"/>
          <p:cNvSpPr/>
          <p:nvPr/>
        </p:nvSpPr>
        <p:spPr>
          <a:xfrm>
            <a:off x="555625" y="3251200"/>
            <a:ext cx="2255838" cy="1036638"/>
          </a:xfrm>
          <a:prstGeom prst="wedgeEllipseCallout">
            <a:avLst>
              <a:gd name="adj1" fmla="val 29478"/>
              <a:gd name="adj2" fmla="val -6994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小朋友，你能写对吗？</a:t>
            </a:r>
          </a:p>
        </p:txBody>
      </p:sp>
      <p:sp>
        <p:nvSpPr>
          <p:cNvPr id="16" name="矩形标注 15"/>
          <p:cNvSpPr/>
          <p:nvPr/>
        </p:nvSpPr>
        <p:spPr>
          <a:xfrm>
            <a:off x="6748463" y="966788"/>
            <a:ext cx="2157413" cy="2957513"/>
          </a:xfrm>
          <a:prstGeom prst="wedgeRectCallout">
            <a:avLst>
              <a:gd name="adj1" fmla="val -67517"/>
              <a:gd name="adj2" fmla="val -15445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第一行这几个字书写时不要多写或少写笔画，“含”的上面是“今”不要写成“令”。   “迎”被包围的部分是“卬”，不要多写一点。 “留”的左上角是不要少写一点。</a:t>
            </a:r>
          </a:p>
        </p:txBody>
      </p:sp>
      <p:pic>
        <p:nvPicPr>
          <p:cNvPr id="16390" name="Picture 13"/>
          <p:cNvPicPr>
            <a:picLocks noChangeAspect="1"/>
          </p:cNvPicPr>
          <p:nvPr/>
        </p:nvPicPr>
        <p:blipFill>
          <a:blip r:embed="rId3"/>
          <a:srcRect l="7820" t="25000" r="7253" b="25000"/>
          <a:stretch>
            <a:fillRect/>
          </a:stretch>
        </p:blipFill>
        <p:spPr>
          <a:xfrm>
            <a:off x="3028950" y="47625"/>
            <a:ext cx="3086100" cy="6461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6391" name="组合 14"/>
          <p:cNvGrpSpPr/>
          <p:nvPr/>
        </p:nvGrpSpPr>
        <p:grpSpPr>
          <a:xfrm>
            <a:off x="660400" y="773113"/>
            <a:ext cx="7780338" cy="523875"/>
            <a:chOff x="773119" y="878072"/>
            <a:chExt cx="7779649" cy="523227"/>
          </a:xfrm>
        </p:grpSpPr>
        <p:sp>
          <p:nvSpPr>
            <p:cNvPr id="16492" name="矩形 1"/>
            <p:cNvSpPr/>
            <p:nvPr/>
          </p:nvSpPr>
          <p:spPr>
            <a:xfrm>
              <a:off x="1285929" y="878072"/>
              <a:ext cx="7266839" cy="5232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下面这些字你能写对吗？</a:t>
              </a:r>
            </a:p>
          </p:txBody>
        </p:sp>
        <p:pic>
          <p:nvPicPr>
            <p:cNvPr id="16493" name="Picture 1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73119" y="934630"/>
              <a:ext cx="443577" cy="459534"/>
            </a:xfrm>
            <a:prstGeom prst="rect">
              <a:avLst/>
            </a:prstGeom>
            <a:noFill/>
            <a:ln w="9525">
              <a:noFill/>
            </a:ln>
          </p:spPr>
        </p:pic>
      </p:grpSp>
      <p:graphicFrame>
        <p:nvGraphicFramePr>
          <p:cNvPr id="23" name="表格 22"/>
          <p:cNvGraphicFramePr>
            <a:graphicFrameLocks noGrp="1"/>
          </p:cNvGraphicFramePr>
          <p:nvPr/>
        </p:nvGraphicFramePr>
        <p:xfrm>
          <a:off x="1989138" y="1524000"/>
          <a:ext cx="2938464" cy="731838"/>
        </p:xfrm>
        <a:graphic>
          <a:graphicData uri="http://schemas.openxmlformats.org/drawingml/2006/table">
            <a:tbl>
              <a:tblPr firstRow="1" bandRow="1"/>
              <a:tblGrid>
                <a:gridCol w="367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73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73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73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73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73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591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CN" altLang="en-US" sz="1800" dirty="0"/>
                    </a:p>
                  </a:txBody>
                  <a:tcPr marL="91416" marR="91416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CN" altLang="en-US" sz="1800" dirty="0"/>
                    </a:p>
                  </a:txBody>
                  <a:tcPr marL="91416" marR="91416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CN" altLang="en-US" sz="1800" dirty="0"/>
                    </a:p>
                  </a:txBody>
                  <a:tcPr marL="91416" marR="91416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CN" altLang="en-US" sz="1800" dirty="0"/>
                    </a:p>
                  </a:txBody>
                  <a:tcPr marL="91416" marR="91416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16" marR="9141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16" marR="91416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16" marR="9141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16" marR="91416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CN" altLang="en-US" sz="1800" dirty="0"/>
                    </a:p>
                  </a:txBody>
                  <a:tcPr marL="91416" marR="91416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CN" altLang="en-US" sz="1800" dirty="0"/>
                    </a:p>
                  </a:txBody>
                  <a:tcPr marL="91416" marR="91416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CN" altLang="en-US" sz="1800" dirty="0"/>
                    </a:p>
                  </a:txBody>
                  <a:tcPr marL="91416" marR="91416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CN" altLang="en-US" sz="1800" dirty="0"/>
                    </a:p>
                  </a:txBody>
                  <a:tcPr marL="91416" marR="91416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16" marR="9141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16" marR="91416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16" marR="9141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16" marR="91416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421" name="矩形 19"/>
          <p:cNvSpPr/>
          <p:nvPr/>
        </p:nvSpPr>
        <p:spPr>
          <a:xfrm>
            <a:off x="1989138" y="1531938"/>
            <a:ext cx="698500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含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graphicFrame>
        <p:nvGraphicFramePr>
          <p:cNvPr id="25" name="表格 24"/>
          <p:cNvGraphicFramePr>
            <a:graphicFrameLocks noGrp="1"/>
          </p:cNvGraphicFramePr>
          <p:nvPr/>
        </p:nvGraphicFramePr>
        <p:xfrm>
          <a:off x="1989138" y="2260600"/>
          <a:ext cx="2938464" cy="731838"/>
        </p:xfrm>
        <a:graphic>
          <a:graphicData uri="http://schemas.openxmlformats.org/drawingml/2006/table">
            <a:tbl>
              <a:tblPr firstRow="1" bandRow="1"/>
              <a:tblGrid>
                <a:gridCol w="367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73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73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73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73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73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591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CN" altLang="en-US" sz="1800" dirty="0"/>
                    </a:p>
                  </a:txBody>
                  <a:tcPr marL="91416" marR="91416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CN" altLang="en-US" sz="1800" dirty="0"/>
                    </a:p>
                  </a:txBody>
                  <a:tcPr marL="91416" marR="91416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CN" altLang="en-US" sz="1800" dirty="0"/>
                    </a:p>
                  </a:txBody>
                  <a:tcPr marL="91416" marR="91416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CN" altLang="en-US" sz="1800" dirty="0"/>
                    </a:p>
                  </a:txBody>
                  <a:tcPr marL="91416" marR="91416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16" marR="9141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16" marR="91416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16" marR="9141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16" marR="91416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CN" altLang="en-US" sz="1800" dirty="0"/>
                    </a:p>
                  </a:txBody>
                  <a:tcPr marL="91416" marR="91416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CN" altLang="en-US" sz="1800" dirty="0"/>
                    </a:p>
                  </a:txBody>
                  <a:tcPr marL="91416" marR="91416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CN" altLang="en-US" sz="1800" dirty="0"/>
                    </a:p>
                  </a:txBody>
                  <a:tcPr marL="91416" marR="91416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CN" altLang="en-US" sz="1800" dirty="0"/>
                    </a:p>
                  </a:txBody>
                  <a:tcPr marL="91416" marR="91416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16" marR="9141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16" marR="91416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16" marR="9141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16" marR="91416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451" name="矩形 22"/>
          <p:cNvSpPr/>
          <p:nvPr/>
        </p:nvSpPr>
        <p:spPr>
          <a:xfrm>
            <a:off x="3459163" y="1525588"/>
            <a:ext cx="698500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迎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52" name="矩形 23"/>
          <p:cNvSpPr/>
          <p:nvPr/>
        </p:nvSpPr>
        <p:spPr>
          <a:xfrm>
            <a:off x="3459163" y="2279650"/>
            <a:ext cx="698500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4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满</a:t>
            </a:r>
          </a:p>
        </p:txBody>
      </p:sp>
      <p:graphicFrame>
        <p:nvGraphicFramePr>
          <p:cNvPr id="28" name="表格 27"/>
          <p:cNvGraphicFramePr>
            <a:graphicFrameLocks noGrp="1"/>
          </p:cNvGraphicFramePr>
          <p:nvPr/>
        </p:nvGraphicFramePr>
        <p:xfrm>
          <a:off x="4927600" y="1524000"/>
          <a:ext cx="1470024" cy="731838"/>
        </p:xfrm>
        <a:graphic>
          <a:graphicData uri="http://schemas.openxmlformats.org/drawingml/2006/table">
            <a:tbl>
              <a:tblPr firstRow="1" bandRow="1"/>
              <a:tblGrid>
                <a:gridCol w="3675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5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75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91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CN" altLang="en-US" sz="1800" dirty="0"/>
                    </a:p>
                  </a:txBody>
                  <a:tcPr marL="91465" marR="91465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CN" altLang="en-US" sz="1800" dirty="0"/>
                    </a:p>
                  </a:txBody>
                  <a:tcPr marL="91465" marR="91465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CN" altLang="en-US" sz="1800" dirty="0"/>
                    </a:p>
                  </a:txBody>
                  <a:tcPr marL="91465" marR="91465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CN" altLang="en-US" sz="1800" dirty="0"/>
                    </a:p>
                  </a:txBody>
                  <a:tcPr marL="91465" marR="91465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CN" altLang="en-US" sz="1800" dirty="0"/>
                    </a:p>
                  </a:txBody>
                  <a:tcPr marL="91465" marR="91465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CN" altLang="en-US" sz="1800" dirty="0"/>
                    </a:p>
                  </a:txBody>
                  <a:tcPr marL="91465" marR="91465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CN" altLang="en-US" sz="1800" dirty="0"/>
                    </a:p>
                  </a:txBody>
                  <a:tcPr marL="91465" marR="91465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CN" altLang="en-US" sz="1800" dirty="0"/>
                    </a:p>
                  </a:txBody>
                  <a:tcPr marL="91465" marR="91465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470" name="矩形 25"/>
          <p:cNvSpPr/>
          <p:nvPr/>
        </p:nvSpPr>
        <p:spPr>
          <a:xfrm>
            <a:off x="4927600" y="1530350"/>
            <a:ext cx="698500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留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graphicFrame>
        <p:nvGraphicFramePr>
          <p:cNvPr id="30" name="表格 29"/>
          <p:cNvGraphicFramePr>
            <a:graphicFrameLocks noGrp="1"/>
          </p:cNvGraphicFramePr>
          <p:nvPr/>
        </p:nvGraphicFramePr>
        <p:xfrm>
          <a:off x="4927600" y="2260600"/>
          <a:ext cx="1470024" cy="731838"/>
        </p:xfrm>
        <a:graphic>
          <a:graphicData uri="http://schemas.openxmlformats.org/drawingml/2006/table">
            <a:tbl>
              <a:tblPr firstRow="1" bandRow="1"/>
              <a:tblGrid>
                <a:gridCol w="3675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5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75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91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CN" altLang="en-US" sz="1800" dirty="0"/>
                    </a:p>
                  </a:txBody>
                  <a:tcPr marL="91465" marR="91465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CN" altLang="en-US" sz="1800" dirty="0"/>
                    </a:p>
                  </a:txBody>
                  <a:tcPr marL="91465" marR="91465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CN" altLang="en-US" sz="1800" dirty="0"/>
                    </a:p>
                  </a:txBody>
                  <a:tcPr marL="91465" marR="91465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CN" altLang="en-US" sz="1800" dirty="0"/>
                    </a:p>
                  </a:txBody>
                  <a:tcPr marL="91465" marR="91465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CN" altLang="en-US" sz="1800" dirty="0"/>
                    </a:p>
                  </a:txBody>
                  <a:tcPr marL="91465" marR="91465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CN" altLang="en-US" sz="1800" dirty="0"/>
                    </a:p>
                  </a:txBody>
                  <a:tcPr marL="91465" marR="91465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CN" altLang="en-US" sz="1800" dirty="0"/>
                    </a:p>
                  </a:txBody>
                  <a:tcPr marL="91465" marR="91465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CN" altLang="en-US" sz="1800" dirty="0"/>
                    </a:p>
                  </a:txBody>
                  <a:tcPr marL="91465" marR="91465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488" name="矩形 20"/>
          <p:cNvSpPr/>
          <p:nvPr/>
        </p:nvSpPr>
        <p:spPr>
          <a:xfrm>
            <a:off x="1989138" y="2286000"/>
            <a:ext cx="698500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4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荡</a:t>
            </a:r>
          </a:p>
        </p:txBody>
      </p:sp>
      <p:sp>
        <p:nvSpPr>
          <p:cNvPr id="16489" name="矩形 26"/>
          <p:cNvSpPr/>
          <p:nvPr/>
        </p:nvSpPr>
        <p:spPr>
          <a:xfrm>
            <a:off x="4927600" y="2284413"/>
            <a:ext cx="699230" cy="70788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40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敬</a:t>
            </a:r>
            <a:endParaRPr lang="zh-CN" altLang="en-US" sz="40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" name="矩形标注 34"/>
          <p:cNvSpPr/>
          <p:nvPr/>
        </p:nvSpPr>
        <p:spPr>
          <a:xfrm>
            <a:off x="3330575" y="3386138"/>
            <a:ext cx="3313113" cy="1254125"/>
          </a:xfrm>
          <a:prstGeom prst="wedgeRectCallout">
            <a:avLst>
              <a:gd name="adj1" fmla="val -33890"/>
              <a:gd name="adj2" fmla="val -80015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第二行的三个字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第一个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字是上下结构，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第二、三个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字是左右结构，要弄清字是上下结构还是左右结构，不要写混了。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70"/>
          <p:cNvSpPr>
            <a:spLocks noChangeAspect="1" noTextEdit="1"/>
          </p:cNvSpPr>
          <p:nvPr/>
        </p:nvSpPr>
        <p:spPr>
          <a:xfrm>
            <a:off x="-3943350" y="534988"/>
            <a:ext cx="1895475" cy="13589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7411" name="Picture 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43350" y="534988"/>
            <a:ext cx="1897063" cy="1358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571500" y="1560513"/>
            <a:ext cx="7991475" cy="2174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536575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给下面的形近字组词。</a:t>
            </a:r>
          </a:p>
          <a:p>
            <a:pPr marL="0" marR="0" lvl="0" indent="536575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今（    ）  乌（    ）  乱（     ）  户（     ）</a:t>
            </a:r>
          </a:p>
          <a:p>
            <a:pPr marL="0" marR="0" lvl="0" indent="536575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令（    ）  鸟（    ）  刮（     ）  尸（     ）</a:t>
            </a:r>
          </a:p>
        </p:txBody>
      </p:sp>
      <p:sp>
        <p:nvSpPr>
          <p:cNvPr id="35850" name="Rectangle 10"/>
          <p:cNvSpPr/>
          <p:nvPr/>
        </p:nvSpPr>
        <p:spPr>
          <a:xfrm>
            <a:off x="1724025" y="3189288"/>
            <a:ext cx="6838950" cy="560387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口令        小鸟        刮风         尸体</a:t>
            </a:r>
          </a:p>
        </p:txBody>
      </p:sp>
      <p:sp>
        <p:nvSpPr>
          <p:cNvPr id="7" name="Rectangle 10"/>
          <p:cNvSpPr/>
          <p:nvPr/>
        </p:nvSpPr>
        <p:spPr>
          <a:xfrm>
            <a:off x="1724025" y="2452688"/>
            <a:ext cx="6600825" cy="560387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今天        乌鸦        乱画         户口</a:t>
            </a:r>
          </a:p>
        </p:txBody>
      </p:sp>
      <p:sp>
        <p:nvSpPr>
          <p:cNvPr id="17415" name="矩形 4"/>
          <p:cNvSpPr/>
          <p:nvPr/>
        </p:nvSpPr>
        <p:spPr>
          <a:xfrm>
            <a:off x="534988" y="860425"/>
            <a:ext cx="3416300" cy="6381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342900" indent="-342900" eaLnBrk="0" hangingPunct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800" b="1" dirty="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练一练，学运用。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5850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70"/>
          <p:cNvSpPr>
            <a:spLocks noChangeAspect="1" noTextEdit="1"/>
          </p:cNvSpPr>
          <p:nvPr/>
        </p:nvSpPr>
        <p:spPr>
          <a:xfrm>
            <a:off x="-3943350" y="534988"/>
            <a:ext cx="1895475" cy="13589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8435" name="Picture 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43350" y="534988"/>
            <a:ext cx="1897063" cy="1358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6" name="Rectangle 5"/>
          <p:cNvSpPr/>
          <p:nvPr/>
        </p:nvSpPr>
        <p:spPr>
          <a:xfrm>
            <a:off x="644525" y="863600"/>
            <a:ext cx="3416300" cy="6381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342900" indent="-342900" eaLnBrk="0" hangingPunct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800" b="1" dirty="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我拓展，我积累。</a:t>
            </a:r>
          </a:p>
        </p:txBody>
      </p:sp>
      <p:sp>
        <p:nvSpPr>
          <p:cNvPr id="12" name="圆角矩形标注 11"/>
          <p:cNvSpPr/>
          <p:nvPr/>
        </p:nvSpPr>
        <p:spPr>
          <a:xfrm>
            <a:off x="687388" y="1654175"/>
            <a:ext cx="1993900" cy="938213"/>
          </a:xfrm>
          <a:prstGeom prst="wedgeRoundRectCallout">
            <a:avLst>
              <a:gd name="adj1" fmla="val 66419"/>
              <a:gd name="adj2" fmla="val 5281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小朋友，你还知道哪些易写错的字呢？</a:t>
            </a:r>
          </a:p>
        </p:txBody>
      </p:sp>
      <p:pic>
        <p:nvPicPr>
          <p:cNvPr id="18438" name="Picture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48150" y="3130550"/>
            <a:ext cx="1157288" cy="1317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9" name="Picture 13" descr="C:\Users\Administrator\Desktop\17e1884f61f242d2a7c5ee365a480b1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9500" y="2366963"/>
            <a:ext cx="2073275" cy="2073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圆角矩形标注 14"/>
          <p:cNvSpPr/>
          <p:nvPr/>
        </p:nvSpPr>
        <p:spPr>
          <a:xfrm>
            <a:off x="5535613" y="992188"/>
            <a:ext cx="3201988" cy="2157413"/>
          </a:xfrm>
          <a:prstGeom prst="wedgeRoundRectCallout">
            <a:avLst>
              <a:gd name="adj1" fmla="val -64417"/>
              <a:gd name="adj2" fmla="val 5561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我知道这样易多写或少写笔画的字还有：</a:t>
            </a:r>
          </a:p>
          <a:p>
            <a:pPr marL="0" marR="0" lvl="0" indent="0" algn="ctr" defTabSz="4572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底 值 真 候 具 烧 步 然 冒</a:t>
            </a:r>
          </a:p>
          <a:p>
            <a:pPr marL="0" marR="0" lvl="0" indent="0" algn="l" defTabSz="4572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我知道这样结构易错的字还有：药 愿 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70"/>
          <p:cNvSpPr>
            <a:spLocks noChangeAspect="1" noTextEdit="1"/>
          </p:cNvSpPr>
          <p:nvPr/>
        </p:nvSpPr>
        <p:spPr>
          <a:xfrm>
            <a:off x="-3943350" y="534988"/>
            <a:ext cx="1895475" cy="13589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9459" name="Picture 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43350" y="534988"/>
            <a:ext cx="1897063" cy="13589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9460" name="组合 1"/>
          <p:cNvGrpSpPr/>
          <p:nvPr/>
        </p:nvGrpSpPr>
        <p:grpSpPr>
          <a:xfrm>
            <a:off x="992188" y="1316038"/>
            <a:ext cx="7000875" cy="1543050"/>
            <a:chOff x="1285874" y="1473200"/>
            <a:chExt cx="7000875" cy="1543434"/>
          </a:xfrm>
        </p:grpSpPr>
        <p:sp>
          <p:nvSpPr>
            <p:cNvPr id="19468" name="矩形 6"/>
            <p:cNvSpPr/>
            <p:nvPr/>
          </p:nvSpPr>
          <p:spPr>
            <a:xfrm>
              <a:off x="1285874" y="1473200"/>
              <a:ext cx="7000875" cy="147769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342900" indent="-342900">
                <a:lnSpc>
                  <a:spcPct val="150000"/>
                </a:lnSpc>
                <a:buClr>
                  <a:srgbClr val="00B0F0"/>
                </a:buClr>
                <a:buFont typeface="Wingdings" panose="05000000000000000000" pitchFamily="2" charset="2"/>
                <a:buChar char="u"/>
              </a:pPr>
              <a:r>
                <a:rPr lang="zh-CN" altLang="en-US" sz="2000" b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下课铃一响，原本安静的校园一下子喧闹起来。</a:t>
              </a:r>
            </a:p>
            <a:p>
              <a:pPr marL="342900" indent="-342900">
                <a:lnSpc>
                  <a:spcPct val="150000"/>
                </a:lnSpc>
                <a:buClr>
                  <a:srgbClr val="00B0F0"/>
                </a:buClr>
                <a:buFont typeface="Wingdings" panose="05000000000000000000" pitchFamily="2" charset="2"/>
                <a:buChar char="u"/>
              </a:pPr>
              <a:r>
                <a:rPr lang="zh-CN" altLang="en-US" sz="2000" b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他并没有</a:t>
              </a:r>
              <a:r>
                <a:rPr lang="zh-CN" altLang="en-US" sz="2000" b="1">
                  <a:latin typeface="Times New Roman" panose="02020603050405020304" pitchFamily="18" charset="0"/>
                  <a:ea typeface="楷体" panose="02010609060101010101" pitchFamily="49" charset="-122"/>
                </a:rPr>
                <a:t>说明</a:t>
              </a:r>
              <a:r>
                <a:rPr lang="zh-CN" altLang="en-US" sz="2000" b="1" smtClean="0">
                  <a:latin typeface="Times New Roman" panose="02020603050405020304" pitchFamily="18" charset="0"/>
                  <a:ea typeface="楷体" panose="02010609060101010101" pitchFamily="49" charset="-122"/>
                </a:rPr>
                <a:t>，</a:t>
              </a:r>
              <a:r>
                <a:rPr lang="zh-CN" altLang="en-US" sz="2000" b="1">
                  <a:latin typeface="Times New Roman" panose="02020603050405020304" pitchFamily="18" charset="0"/>
                  <a:ea typeface="楷体" panose="02010609060101010101" pitchFamily="49" charset="-122"/>
                </a:rPr>
                <a:t>只是</a:t>
              </a:r>
              <a:r>
                <a:rPr lang="zh-CN" altLang="en-US" sz="2000" b="1" smtClean="0">
                  <a:latin typeface="Times New Roman" panose="02020603050405020304" pitchFamily="18" charset="0"/>
                  <a:ea typeface="楷体" panose="02010609060101010101" pitchFamily="49" charset="-122"/>
                </a:rPr>
                <a:t>用</a:t>
              </a:r>
              <a:r>
                <a:rPr lang="zh-CN" altLang="en-US" sz="2000" b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眼神暗示我。</a:t>
              </a:r>
            </a:p>
            <a:p>
              <a:pPr marL="342900" indent="-342900">
                <a:lnSpc>
                  <a:spcPct val="150000"/>
                </a:lnSpc>
                <a:buClr>
                  <a:srgbClr val="00B0F0"/>
                </a:buClr>
                <a:buFont typeface="Wingdings" panose="05000000000000000000" pitchFamily="2" charset="2"/>
                <a:buChar char="u"/>
              </a:pPr>
              <a:r>
                <a:rPr lang="zh-CN" altLang="en-US" sz="2000" b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这件事情你可得保密，不能泄露半点儿消息。</a:t>
              </a:r>
            </a:p>
          </p:txBody>
        </p:sp>
        <p:sp>
          <p:nvSpPr>
            <p:cNvPr id="19469" name="矩形 7"/>
            <p:cNvSpPr/>
            <p:nvPr/>
          </p:nvSpPr>
          <p:spPr>
            <a:xfrm>
              <a:off x="5805451" y="1680235"/>
              <a:ext cx="1008112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. .</a:t>
              </a:r>
              <a:endParaRPr lang="zh-CN" alt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19470" name="矩形 8"/>
            <p:cNvSpPr/>
            <p:nvPr/>
          </p:nvSpPr>
          <p:spPr>
            <a:xfrm>
              <a:off x="4741861" y="2112283"/>
              <a:ext cx="792088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. .</a:t>
              </a:r>
              <a:endParaRPr lang="zh-CN" alt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19471" name="矩形 9"/>
            <p:cNvSpPr/>
            <p:nvPr/>
          </p:nvSpPr>
          <p:spPr>
            <a:xfrm>
              <a:off x="4733881" y="2616524"/>
              <a:ext cx="1008112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. . </a:t>
              </a:r>
              <a:endParaRPr lang="zh-CN" altLang="en-US" sz="2000" dirty="0">
                <a:latin typeface="Calibri" panose="020F0502020204030204" pitchFamily="34" charset="0"/>
              </a:endParaRPr>
            </a:p>
          </p:txBody>
        </p:sp>
      </p:grpSp>
      <p:sp>
        <p:nvSpPr>
          <p:cNvPr id="17" name="椭圆形标注 16"/>
          <p:cNvSpPr/>
          <p:nvPr/>
        </p:nvSpPr>
        <p:spPr>
          <a:xfrm>
            <a:off x="461963" y="3135313"/>
            <a:ext cx="2728913" cy="1139825"/>
          </a:xfrm>
          <a:prstGeom prst="wedgeEllipseCallout">
            <a:avLst>
              <a:gd name="adj1" fmla="val 40645"/>
              <a:gd name="adj2" fmla="val -6994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小朋友，你知道加点词语的意思吗？</a:t>
            </a:r>
          </a:p>
        </p:txBody>
      </p:sp>
      <p:sp>
        <p:nvSpPr>
          <p:cNvPr id="18" name="矩形标注 17"/>
          <p:cNvSpPr/>
          <p:nvPr/>
        </p:nvSpPr>
        <p:spPr>
          <a:xfrm>
            <a:off x="6453188" y="2884488"/>
            <a:ext cx="2325688" cy="1671638"/>
          </a:xfrm>
          <a:prstGeom prst="wedgeRectCallout">
            <a:avLst>
              <a:gd name="adj1" fmla="val -53400"/>
              <a:gd name="adj2" fmla="val -75644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理解词语的方法：结合上下文理解、査字典词典理解、结合生活实际理解、看图理解、找近义词理解。</a:t>
            </a:r>
          </a:p>
        </p:txBody>
      </p:sp>
      <p:grpSp>
        <p:nvGrpSpPr>
          <p:cNvPr id="19463" name="组合 14"/>
          <p:cNvGrpSpPr/>
          <p:nvPr/>
        </p:nvGrpSpPr>
        <p:grpSpPr>
          <a:xfrm>
            <a:off x="635000" y="863600"/>
            <a:ext cx="7816850" cy="504825"/>
            <a:chOff x="750940" y="911654"/>
            <a:chExt cx="7816341" cy="505487"/>
          </a:xfrm>
        </p:grpSpPr>
        <p:sp>
          <p:nvSpPr>
            <p:cNvPr id="19466" name="矩形 1"/>
            <p:cNvSpPr/>
            <p:nvPr/>
          </p:nvSpPr>
          <p:spPr>
            <a:xfrm>
              <a:off x="1300442" y="919934"/>
              <a:ext cx="7266839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猜猜加点词语的意思，和同学交流理解词语的方法。</a:t>
              </a:r>
            </a:p>
          </p:txBody>
        </p:sp>
        <p:pic>
          <p:nvPicPr>
            <p:cNvPr id="19467" name="Picture 1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50940" y="911654"/>
              <a:ext cx="487935" cy="505487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3" name="矩形标注 22"/>
          <p:cNvSpPr/>
          <p:nvPr/>
        </p:nvSpPr>
        <p:spPr>
          <a:xfrm>
            <a:off x="3340100" y="3208338"/>
            <a:ext cx="2814638" cy="1255713"/>
          </a:xfrm>
          <a:prstGeom prst="wedgeRectCallout">
            <a:avLst>
              <a:gd name="adj1" fmla="val -28651"/>
              <a:gd name="adj2" fmla="val -8258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要猜测词语的意思，我们可以结合上下文，猜一猜词义，然后通过查字典、词典等工具书来理解。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70"/>
          <p:cNvSpPr>
            <a:spLocks noChangeAspect="1" noTextEdit="1"/>
          </p:cNvSpPr>
          <p:nvPr/>
        </p:nvSpPr>
        <p:spPr>
          <a:xfrm>
            <a:off x="-3943350" y="534988"/>
            <a:ext cx="1895475" cy="13589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0483" name="Picture 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43350" y="534988"/>
            <a:ext cx="1897063" cy="1358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998538" y="1323975"/>
            <a:ext cx="6692900" cy="23082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3333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参考答案：</a:t>
            </a:r>
            <a:endParaRPr lang="en-US" altLang="zh-CN" sz="2400" b="1" dirty="0">
              <a:solidFill>
                <a:srgbClr val="3333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喧闹：喧哗吵闹。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暗示：不明说，而用含蓄的话或动作使人领会。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泄露：让人知道了不该知道的事。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70"/>
          <p:cNvSpPr>
            <a:spLocks noChangeAspect="1" noTextEdit="1"/>
          </p:cNvSpPr>
          <p:nvPr/>
        </p:nvSpPr>
        <p:spPr>
          <a:xfrm>
            <a:off x="-3943350" y="534988"/>
            <a:ext cx="1895475" cy="13589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1507" name="Picture 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43350" y="534988"/>
            <a:ext cx="1897063" cy="1358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587375" y="1655763"/>
            <a:ext cx="8334375" cy="16843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运用找近义词的方法，猜猜下面句子中加点词语的意思。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）这条街道白天很热闹，晚上却很寂静。（         ）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）谦虚使人进步，骄傲使人落后。（        ）</a:t>
            </a:r>
          </a:p>
        </p:txBody>
      </p:sp>
      <p:sp>
        <p:nvSpPr>
          <p:cNvPr id="7" name="Rectangle 10"/>
          <p:cNvSpPr/>
          <p:nvPr/>
        </p:nvSpPr>
        <p:spPr>
          <a:xfrm>
            <a:off x="6937375" y="2166938"/>
            <a:ext cx="800100" cy="576262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热闹</a:t>
            </a:r>
          </a:p>
        </p:txBody>
      </p:sp>
      <p:sp>
        <p:nvSpPr>
          <p:cNvPr id="9" name="矩形 8"/>
          <p:cNvSpPr/>
          <p:nvPr/>
        </p:nvSpPr>
        <p:spPr>
          <a:xfrm>
            <a:off x="5965825" y="2836863"/>
            <a:ext cx="800100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进步</a:t>
            </a:r>
          </a:p>
        </p:txBody>
      </p:sp>
      <p:sp>
        <p:nvSpPr>
          <p:cNvPr id="21511" name="矩形 7"/>
          <p:cNvSpPr/>
          <p:nvPr/>
        </p:nvSpPr>
        <p:spPr>
          <a:xfrm>
            <a:off x="5765800" y="2508250"/>
            <a:ext cx="1008063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.    .</a:t>
            </a:r>
            <a:endParaRPr lang="zh-CN" altLang="en-US" sz="20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21512" name="矩形 7"/>
          <p:cNvSpPr/>
          <p:nvPr/>
        </p:nvSpPr>
        <p:spPr>
          <a:xfrm>
            <a:off x="4857750" y="3051175"/>
            <a:ext cx="1008063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.    .</a:t>
            </a:r>
            <a:endParaRPr lang="zh-CN" altLang="en-US" sz="20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21513" name="矩形 4"/>
          <p:cNvSpPr/>
          <p:nvPr/>
        </p:nvSpPr>
        <p:spPr>
          <a:xfrm>
            <a:off x="534988" y="860425"/>
            <a:ext cx="3416300" cy="6381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342900" indent="-342900" eaLnBrk="0" hangingPunct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800" b="1" dirty="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练一练，学运用。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/>
          <p:nvPr/>
        </p:nvSpPr>
        <p:spPr>
          <a:xfrm>
            <a:off x="1563688" y="731838"/>
            <a:ext cx="6923087" cy="4081462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indent="266700" eaLnBrk="0" hangingPunct="0">
              <a:lnSpc>
                <a:spcPct val="120000"/>
              </a:lnSpc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为什么星星会眨眼睛？</a:t>
            </a:r>
          </a:p>
          <a:p>
            <a:pPr indent="266700" eaLnBrk="0" hangingPunct="0">
              <a:lnSpc>
                <a:spcPct val="120000"/>
              </a:lnSpc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为什么雨后天上挂着彩虹？</a:t>
            </a:r>
          </a:p>
          <a:p>
            <a:pPr indent="266700" eaLnBrk="0" hangingPunct="0">
              <a:lnSpc>
                <a:spcPct val="120000"/>
              </a:lnSpc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树叶的形状为什么是各种各样的？</a:t>
            </a:r>
          </a:p>
          <a:p>
            <a:pPr indent="266700" eaLnBrk="0" hangingPunct="0">
              <a:lnSpc>
                <a:spcPct val="120000"/>
              </a:lnSpc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花为什么是五颜六色的？</a:t>
            </a:r>
          </a:p>
          <a:p>
            <a:pPr indent="266700" eaLnBrk="0" hangingPunct="0">
              <a:lnSpc>
                <a:spcPct val="120000"/>
              </a:lnSpc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下雨前蜘蛛逃到哪儿去了？</a:t>
            </a:r>
          </a:p>
          <a:p>
            <a:pPr indent="266700" eaLnBrk="0" hangingPunct="0">
              <a:lnSpc>
                <a:spcPct val="120000"/>
              </a:lnSpc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是谁告诉蝉要下雨了？</a:t>
            </a:r>
          </a:p>
          <a:p>
            <a:pPr indent="266700" eaLnBrk="0" hangingPunct="0">
              <a:lnSpc>
                <a:spcPct val="120000"/>
              </a:lnSpc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石头上怎么会有贝壳呢？</a:t>
            </a:r>
          </a:p>
          <a:p>
            <a:pPr indent="266700" eaLnBrk="0" hangingPunct="0">
              <a:lnSpc>
                <a:spcPct val="120000"/>
              </a:lnSpc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雨点儿还会有脚印吗？</a:t>
            </a:r>
          </a:p>
          <a:p>
            <a:pPr indent="266700" eaLnBrk="0" hangingPunct="0">
              <a:lnSpc>
                <a:spcPct val="120000"/>
              </a:lnSpc>
            </a:pP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</a:p>
          <a:p>
            <a:pPr indent="266700" eaLnBrk="0" hangingPunct="0">
              <a:lnSpc>
                <a:spcPct val="120000"/>
              </a:lnSpc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大自然真是奇妙哇！你的心中是不是也藏着很多“为什么”？把他们写下来吧！</a:t>
            </a:r>
          </a:p>
          <a:p>
            <a:pPr indent="266700" eaLnBrk="0" hangingPunct="0">
              <a:lnSpc>
                <a:spcPct val="120000"/>
              </a:lnSpc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可以把问题做成卡片，问问小伙伴知不知道答案。</a:t>
            </a:r>
          </a:p>
        </p:txBody>
      </p:sp>
      <p:sp>
        <p:nvSpPr>
          <p:cNvPr id="22531" name="AutoShape 70"/>
          <p:cNvSpPr>
            <a:spLocks noChangeAspect="1" noTextEdit="1"/>
          </p:cNvSpPr>
          <p:nvPr/>
        </p:nvSpPr>
        <p:spPr>
          <a:xfrm>
            <a:off x="-3943350" y="534988"/>
            <a:ext cx="1895475" cy="13589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2532" name="Picture 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43350" y="534988"/>
            <a:ext cx="1897063" cy="1358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25" y="-298450"/>
            <a:ext cx="2493963" cy="1292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椭圆形标注 14"/>
          <p:cNvSpPr/>
          <p:nvPr/>
        </p:nvSpPr>
        <p:spPr>
          <a:xfrm>
            <a:off x="44450" y="2082800"/>
            <a:ext cx="1863725" cy="1379538"/>
          </a:xfrm>
          <a:prstGeom prst="wedgeEllipseCallout">
            <a:avLst>
              <a:gd name="adj1" fmla="val 40645"/>
              <a:gd name="adj2" fmla="val -6994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小朋友，本次写话的要求是什么？</a:t>
            </a:r>
          </a:p>
        </p:txBody>
      </p:sp>
      <p:sp>
        <p:nvSpPr>
          <p:cNvPr id="16" name="矩形标注 15"/>
          <p:cNvSpPr/>
          <p:nvPr/>
        </p:nvSpPr>
        <p:spPr>
          <a:xfrm>
            <a:off x="5672138" y="1831975"/>
            <a:ext cx="2814638" cy="1670050"/>
          </a:xfrm>
          <a:prstGeom prst="wedgeRectCallout">
            <a:avLst>
              <a:gd name="adj1" fmla="val -63713"/>
              <a:gd name="adj2" fmla="val -58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本次写话要求写出自己对大自然藏着的“问号”，把他们写下来，问小伙伴们知不知道答案。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43350" y="534988"/>
            <a:ext cx="1897063" cy="1358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33375" y="309563"/>
            <a:ext cx="7924800" cy="10683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marL="0" marR="0" lvl="0" indent="3048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152400" algn="l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rPr>
              <a:t>思路导航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rPr>
              <a:t>: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6308725" y="1254125"/>
            <a:ext cx="2413000" cy="1135063"/>
          </a:xfrm>
          <a:prstGeom prst="wedgeRoundRectCallout">
            <a:avLst>
              <a:gd name="adj1" fmla="val -44227"/>
              <a:gd name="adj2" fmla="val 6828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这次习作的内容是写出自己对大自然的一些疑问。</a:t>
            </a:r>
          </a:p>
        </p:txBody>
      </p:sp>
      <p:pic>
        <p:nvPicPr>
          <p:cNvPr id="23557" name="Picture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92463" y="2955925"/>
            <a:ext cx="1157287" cy="1317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8" name="Picture 13" descr="C:\Users\Administrator\Desktop\17e1884f61f242d2a7c5ee365a480b1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0350" y="2200275"/>
            <a:ext cx="2073275" cy="2073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圆角矩形标注 16"/>
          <p:cNvSpPr/>
          <p:nvPr/>
        </p:nvSpPr>
        <p:spPr>
          <a:xfrm>
            <a:off x="676275" y="1936750"/>
            <a:ext cx="2406650" cy="1006475"/>
          </a:xfrm>
          <a:prstGeom prst="wedgeRoundRectCallout">
            <a:avLst>
              <a:gd name="adj1" fmla="val 65224"/>
              <a:gd name="adj2" fmla="val 4258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本次写话具体应该怎样去写呢？</a:t>
            </a:r>
          </a:p>
        </p:txBody>
      </p:sp>
      <p:sp>
        <p:nvSpPr>
          <p:cNvPr id="18" name="圆角矩形标注 17"/>
          <p:cNvSpPr/>
          <p:nvPr/>
        </p:nvSpPr>
        <p:spPr>
          <a:xfrm>
            <a:off x="6196013" y="3084513"/>
            <a:ext cx="2654300" cy="1511300"/>
          </a:xfrm>
          <a:prstGeom prst="wedgeRoundRectCallout">
            <a:avLst>
              <a:gd name="adj1" fmla="val -63916"/>
              <a:gd name="adj2" fmla="val -3257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我们要先观察自然，并提出问题。在观察、提出问题的同时养成记录的好习惯。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70"/>
          <p:cNvSpPr>
            <a:spLocks noChangeAspect="1" noTextEdit="1"/>
          </p:cNvSpPr>
          <p:nvPr/>
        </p:nvSpPr>
        <p:spPr>
          <a:xfrm>
            <a:off x="-3943350" y="534988"/>
            <a:ext cx="1895475" cy="13589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矩形 12"/>
          <p:cNvSpPr/>
          <p:nvPr/>
        </p:nvSpPr>
        <p:spPr>
          <a:xfrm>
            <a:off x="1301696" y="1263648"/>
            <a:ext cx="7786741" cy="15696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45720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32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45720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7" name="圆角矩形标注 26"/>
          <p:cNvSpPr/>
          <p:nvPr/>
        </p:nvSpPr>
        <p:spPr>
          <a:xfrm>
            <a:off x="4873625" y="1022350"/>
            <a:ext cx="3976688" cy="1374775"/>
          </a:xfrm>
          <a:prstGeom prst="wedgeRoundRectCallout">
            <a:avLst>
              <a:gd name="adj1" fmla="val -55542"/>
              <a:gd name="adj2" fmla="val 3238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自读例文，感受提问的不同方式，可以圈画出句子中“为什么、哪儿、谁、怎么”等疑问词，也可以比较疑问句在句子中位置。</a:t>
            </a:r>
          </a:p>
        </p:txBody>
      </p:sp>
      <p:pic>
        <p:nvPicPr>
          <p:cNvPr id="24581" name="Picture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08263" y="2971800"/>
            <a:ext cx="1150937" cy="1317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2" name="Picture 13" descr="C:\Users\Administrator\Desktop\17e1884f61f242d2a7c5ee365a480b1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425" y="2233613"/>
            <a:ext cx="1814513" cy="2073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圆角矩形标注 29"/>
          <p:cNvSpPr/>
          <p:nvPr/>
        </p:nvSpPr>
        <p:spPr>
          <a:xfrm>
            <a:off x="361950" y="1766888"/>
            <a:ext cx="2497138" cy="914400"/>
          </a:xfrm>
          <a:prstGeom prst="wedgeRoundRectCallout">
            <a:avLst>
              <a:gd name="adj1" fmla="val 47204"/>
              <a:gd name="adj2" fmla="val 7431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本次写话应该注意哪些问题呢？</a:t>
            </a: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333375" y="309563"/>
            <a:ext cx="7924800" cy="10683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marL="0" marR="0" lvl="0" indent="3048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152400" algn="l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rPr>
              <a:t>方法引路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rPr>
              <a:t>: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2" name="圆角矩形标注 31"/>
          <p:cNvSpPr/>
          <p:nvPr/>
        </p:nvSpPr>
        <p:spPr>
          <a:xfrm>
            <a:off x="4873625" y="1141413"/>
            <a:ext cx="3532188" cy="1135063"/>
          </a:xfrm>
          <a:prstGeom prst="wedgeRoundRectCallout">
            <a:avLst>
              <a:gd name="adj1" fmla="val -56965"/>
              <a:gd name="adj2" fmla="val 4655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练习说话。在小组内交流字对日常生活或自然现象产生的疑问，互相补充，启发。</a:t>
            </a:r>
          </a:p>
        </p:txBody>
      </p:sp>
      <p:sp>
        <p:nvSpPr>
          <p:cNvPr id="33" name="圆角矩形标注 32"/>
          <p:cNvSpPr/>
          <p:nvPr/>
        </p:nvSpPr>
        <p:spPr>
          <a:xfrm>
            <a:off x="4873625" y="1322388"/>
            <a:ext cx="3436938" cy="774700"/>
          </a:xfrm>
          <a:prstGeom prst="wedgeRoundRectCallout">
            <a:avLst>
              <a:gd name="adj1" fmla="val -59069"/>
              <a:gd name="adj2" fmla="val 5903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把问题做出卡片，互相问一问，交流。</a:t>
            </a:r>
          </a:p>
        </p:txBody>
      </p:sp>
      <p:sp>
        <p:nvSpPr>
          <p:cNvPr id="34" name="圆角矩形标注 33"/>
          <p:cNvSpPr/>
          <p:nvPr/>
        </p:nvSpPr>
        <p:spPr>
          <a:xfrm>
            <a:off x="4873625" y="1141413"/>
            <a:ext cx="3976688" cy="1135063"/>
          </a:xfrm>
          <a:prstGeom prst="wedgeRoundRectCallout">
            <a:avLst>
              <a:gd name="adj1" fmla="val -54812"/>
              <a:gd name="adj2" fmla="val 4398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针对自己搜集的图片或资料内容，把自己的问题说清楚，用上不同的疑问词。</a:t>
            </a:r>
          </a:p>
        </p:txBody>
      </p:sp>
      <p:sp>
        <p:nvSpPr>
          <p:cNvPr id="35" name="圆角矩形标注 34"/>
          <p:cNvSpPr/>
          <p:nvPr/>
        </p:nvSpPr>
        <p:spPr>
          <a:xfrm>
            <a:off x="4902200" y="1141413"/>
            <a:ext cx="3532188" cy="1135063"/>
          </a:xfrm>
          <a:prstGeom prst="wedgeRoundRectCallout">
            <a:avLst>
              <a:gd name="adj1" fmla="val -59430"/>
              <a:gd name="adj2" fmla="val 3632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练习写话，写完后互评，看谁的问题有趣。再修改自己写的句子。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30" grpId="0" animBg="1"/>
      <p:bldP spid="32" grpId="0" animBg="1"/>
      <p:bldP spid="32" grpId="1" animBg="1"/>
      <p:bldP spid="33" grpId="0" animBg="1"/>
      <p:bldP spid="34" grpId="0" animBg="1"/>
      <p:bldP spid="34" grpId="1" animBg="1"/>
      <p:bldP spid="35" grpId="0" animBg="1"/>
      <p:bldP spid="3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70"/>
          <p:cNvSpPr>
            <a:spLocks noChangeAspect="1" noTextEdit="1"/>
          </p:cNvSpPr>
          <p:nvPr/>
        </p:nvSpPr>
        <p:spPr>
          <a:xfrm>
            <a:off x="-3943350" y="534988"/>
            <a:ext cx="1895475" cy="13589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5603" name="Picture 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43350" y="534988"/>
            <a:ext cx="1897063" cy="1358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4" name="矩形 14"/>
          <p:cNvSpPr/>
          <p:nvPr/>
        </p:nvSpPr>
        <p:spPr>
          <a:xfrm>
            <a:off x="571500" y="1257300"/>
            <a:ext cx="8248650" cy="3970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在秋天或冬天，为什么有些树会落叶？为什么有些树不会落叶？</a:t>
            </a:r>
          </a:p>
          <a:p>
            <a:pPr indent="457200"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苍蝇冬天到哪里去了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</a:p>
          <a:p>
            <a:pPr indent="457200"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马睡觉为什么不是躺着，而是站着的？</a:t>
            </a:r>
          </a:p>
          <a:p>
            <a:pPr indent="457200"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花朵的颜色为什么是五颜六色的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</a:p>
          <a:p>
            <a:pPr indent="457200"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太阳为什么从东方升起，从西方落下？</a:t>
            </a:r>
          </a:p>
          <a:p>
            <a:pPr indent="457200">
              <a:lnSpc>
                <a:spcPct val="150000"/>
              </a:lnSpc>
            </a:pP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33375" y="641350"/>
            <a:ext cx="7924800" cy="6365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marL="0" marR="0" lvl="0" indent="152400" algn="l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rPr>
              <a:t>佳作有约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rPr>
              <a:t>: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ea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70"/>
          <p:cNvSpPr>
            <a:spLocks noChangeAspect="1" noTextEdit="1"/>
          </p:cNvSpPr>
          <p:nvPr/>
        </p:nvSpPr>
        <p:spPr>
          <a:xfrm>
            <a:off x="-3943350" y="534988"/>
            <a:ext cx="1895475" cy="13589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8195" name="Picture 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43350" y="534988"/>
            <a:ext cx="1897063" cy="1358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6" name="矩形 1"/>
          <p:cNvSpPr/>
          <p:nvPr/>
        </p:nvSpPr>
        <p:spPr>
          <a:xfrm>
            <a:off x="1335088" y="1627188"/>
            <a:ext cx="6203950" cy="1284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博物馆   展览馆   科技馆   体育馆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研究所   派出所   哨所   诊所</a:t>
            </a:r>
          </a:p>
        </p:txBody>
      </p:sp>
      <p:sp>
        <p:nvSpPr>
          <p:cNvPr id="8197" name="矩形 6"/>
          <p:cNvSpPr/>
          <p:nvPr/>
        </p:nvSpPr>
        <p:spPr>
          <a:xfrm>
            <a:off x="1130300" y="2149475"/>
            <a:ext cx="6929438" cy="339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1600" b="1" dirty="0">
                <a:latin typeface="方正姚体" pitchFamily="2" charset="-122"/>
                <a:ea typeface="方正姚体" pitchFamily="2" charset="-122"/>
              </a:rPr>
              <a:t>    yán  jiū                                                  shào                zhěn</a:t>
            </a:r>
            <a:endParaRPr lang="zh-CN" altLang="en-US" sz="1600" b="1" dirty="0"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8198" name="矩形 7"/>
          <p:cNvSpPr/>
          <p:nvPr/>
        </p:nvSpPr>
        <p:spPr>
          <a:xfrm>
            <a:off x="1346200" y="1506538"/>
            <a:ext cx="6713538" cy="339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1600" b="1" dirty="0">
                <a:latin typeface="方正姚体" pitchFamily="2" charset="-122"/>
                <a:ea typeface="方正姚体" pitchFamily="2" charset="-122"/>
              </a:rPr>
              <a:t> bó        guǎn                 lǎn                                                          yù</a:t>
            </a:r>
            <a:endParaRPr lang="zh-CN" altLang="en-US" sz="1600" b="1" dirty="0">
              <a:latin typeface="方正姚体" pitchFamily="2" charset="-122"/>
              <a:ea typeface="方正姚体" pitchFamily="2" charset="-122"/>
            </a:endParaRPr>
          </a:p>
        </p:txBody>
      </p:sp>
      <p:pic>
        <p:nvPicPr>
          <p:cNvPr id="8199" name="Picture 14"/>
          <p:cNvPicPr>
            <a:picLocks noChangeAspect="1"/>
          </p:cNvPicPr>
          <p:nvPr/>
        </p:nvPicPr>
        <p:blipFill>
          <a:blip r:embed="rId3"/>
          <a:srcRect l="8389" t="20024" r="7471" b="26044"/>
          <a:stretch>
            <a:fillRect/>
          </a:stretch>
        </p:blipFill>
        <p:spPr>
          <a:xfrm>
            <a:off x="3043238" y="-9525"/>
            <a:ext cx="3057525" cy="696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00" name="矩形 4"/>
          <p:cNvSpPr/>
          <p:nvPr/>
        </p:nvSpPr>
        <p:spPr>
          <a:xfrm>
            <a:off x="520700" y="685800"/>
            <a:ext cx="3006725" cy="5588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342900" indent="-342900" eaLnBrk="0" hangingPunct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读一读，找规律。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960438" y="3267075"/>
            <a:ext cx="2384425" cy="981075"/>
            <a:chOff x="4081788" y="2448108"/>
            <a:chExt cx="4647751" cy="981768"/>
          </a:xfrm>
        </p:grpSpPr>
        <p:sp>
          <p:nvSpPr>
            <p:cNvPr id="19" name="云形标注 18"/>
            <p:cNvSpPr/>
            <p:nvPr/>
          </p:nvSpPr>
          <p:spPr>
            <a:xfrm>
              <a:off x="4081788" y="2448108"/>
              <a:ext cx="4647751" cy="981768"/>
            </a:xfrm>
            <a:prstGeom prst="cloudCallout">
              <a:avLst>
                <a:gd name="adj1" fmla="val 46523"/>
                <a:gd name="adj2" fmla="val -78869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05" name="矩形 6"/>
            <p:cNvSpPr/>
            <p:nvPr/>
          </p:nvSpPr>
          <p:spPr>
            <a:xfrm>
              <a:off x="4471048" y="2598658"/>
              <a:ext cx="4230212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读一读这些词语，看看有什么特点？</a:t>
              </a:r>
            </a:p>
          </p:txBody>
        </p:sp>
      </p:grpSp>
      <p:sp>
        <p:nvSpPr>
          <p:cNvPr id="21" name="矩形 14"/>
          <p:cNvSpPr>
            <a:spLocks noChangeArrowheads="1"/>
          </p:cNvSpPr>
          <p:nvPr/>
        </p:nvSpPr>
        <p:spPr bwMode="auto">
          <a:xfrm>
            <a:off x="4930775" y="3267075"/>
            <a:ext cx="3325813" cy="1293813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我们可以用加减识字或猜谜识字的方法来认识这些字。暗示我们在生活中可以随时随地的识字。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325" y="1001713"/>
            <a:ext cx="3643313" cy="2500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7" name="AutoShape 70"/>
          <p:cNvSpPr>
            <a:spLocks noChangeAspect="1" noTextEdit="1"/>
          </p:cNvSpPr>
          <p:nvPr/>
        </p:nvSpPr>
        <p:spPr>
          <a:xfrm>
            <a:off x="-3943350" y="534988"/>
            <a:ext cx="1895475" cy="13589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6628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43350" y="534988"/>
            <a:ext cx="1897063" cy="1358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9" name="Rectangle 12"/>
          <p:cNvSpPr/>
          <p:nvPr/>
        </p:nvSpPr>
        <p:spPr>
          <a:xfrm>
            <a:off x="0" y="44450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zh-CN" dirty="0">
              <a:latin typeface="Calibri" panose="020F0502020204030204" pitchFamily="34" charset="0"/>
            </a:endParaRPr>
          </a:p>
        </p:txBody>
      </p:sp>
      <p:sp>
        <p:nvSpPr>
          <p:cNvPr id="26630" name="Rectangle 15"/>
          <p:cNvSpPr/>
          <p:nvPr/>
        </p:nvSpPr>
        <p:spPr>
          <a:xfrm>
            <a:off x="0" y="274638"/>
            <a:ext cx="184150" cy="36671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dirty="0">
              <a:latin typeface="Calibri" panose="020F0502020204030204" pitchFamily="34" charset="0"/>
            </a:endParaRPr>
          </a:p>
        </p:txBody>
      </p:sp>
      <p:pic>
        <p:nvPicPr>
          <p:cNvPr id="26631" name="Picture 21"/>
          <p:cNvPicPr>
            <a:picLocks noChangeAspect="1"/>
          </p:cNvPicPr>
          <p:nvPr/>
        </p:nvPicPr>
        <p:blipFill>
          <a:blip r:embed="rId4"/>
          <a:srcRect b="26376"/>
          <a:stretch>
            <a:fillRect/>
          </a:stretch>
        </p:blipFill>
        <p:spPr>
          <a:xfrm>
            <a:off x="3073400" y="-269875"/>
            <a:ext cx="3060700" cy="952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椭圆形标注 13"/>
          <p:cNvSpPr/>
          <p:nvPr/>
        </p:nvSpPr>
        <p:spPr>
          <a:xfrm>
            <a:off x="195263" y="3078163"/>
            <a:ext cx="3001963" cy="1254125"/>
          </a:xfrm>
          <a:prstGeom prst="wedgeEllipseCallout">
            <a:avLst>
              <a:gd name="adj1" fmla="val 40645"/>
              <a:gd name="adj2" fmla="val -6994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小朋友，在执行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《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图书借阅公约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》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时应该注意什么？</a:t>
            </a:r>
          </a:p>
        </p:txBody>
      </p:sp>
      <p:sp>
        <p:nvSpPr>
          <p:cNvPr id="15" name="矩形标注 14"/>
          <p:cNvSpPr/>
          <p:nvPr/>
        </p:nvSpPr>
        <p:spPr>
          <a:xfrm>
            <a:off x="5732463" y="3621088"/>
            <a:ext cx="3095625" cy="1036638"/>
          </a:xfrm>
          <a:prstGeom prst="wedgeRectCallout">
            <a:avLst>
              <a:gd name="adj1" fmla="val -53400"/>
              <a:gd name="adj2" fmla="val -75644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在执行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《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图书借阅公约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》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过程中，留心观察班级图书管理和借阅情况，并进行交流。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70"/>
          <p:cNvSpPr>
            <a:spLocks noChangeAspect="1" noTextEdit="1"/>
          </p:cNvSpPr>
          <p:nvPr/>
        </p:nvSpPr>
        <p:spPr>
          <a:xfrm>
            <a:off x="-3943350" y="534988"/>
            <a:ext cx="1895475" cy="13589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7651" name="Picture 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43350" y="534988"/>
            <a:ext cx="1897063" cy="1358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2" name="矩形 4"/>
          <p:cNvSpPr/>
          <p:nvPr/>
        </p:nvSpPr>
        <p:spPr>
          <a:xfrm>
            <a:off x="534988" y="598488"/>
            <a:ext cx="3416300" cy="6381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342900" indent="-342900" eaLnBrk="0" hangingPunct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800" b="1" dirty="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我交流，我积累。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850900" y="1323975"/>
            <a:ext cx="7289800" cy="1271588"/>
            <a:chOff x="850161" y="1301734"/>
            <a:chExt cx="7290539" cy="1271370"/>
          </a:xfrm>
        </p:grpSpPr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1777355" y="1301734"/>
              <a:ext cx="6363345" cy="1271370"/>
            </a:xfrm>
            <a:prstGeom prst="wedgeRectCallout">
              <a:avLst>
                <a:gd name="adj1" fmla="val -52969"/>
                <a:gd name="adj2" fmla="val -8813"/>
              </a:avLst>
            </a:prstGeom>
            <a:solidFill>
              <a:srgbClr val="DBEEF4"/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  <a:prstDash val="sysDot"/>
              <a:miter lim="800000"/>
            </a:ln>
          </p:spPr>
          <p:txBody>
            <a:bodyPr/>
            <a:lstStyle/>
            <a:p>
              <a:pPr marR="0" algn="just" defTabSz="457200">
                <a:buClrTx/>
                <a:buSzTx/>
                <a:buFontTx/>
                <a:defRPr/>
              </a:pPr>
              <a:r>
                <a:rPr kumimoji="0" lang="zh-CN" altLang="en-US" sz="2000" b="1" kern="1200" cap="none" spc="0" normalizeH="0" baseline="0" noProof="0" dirty="0"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我是班级的图书管理员，我首先把同学们拿来的图书分类把书目写下来贴在墙上，让同学们能清楚地知道图书角有哪些图书。 每天我都会把图书角的图书分类整理整齐，同学们来节约时我能很快找到。</a:t>
              </a:r>
            </a:p>
            <a:p>
              <a:pPr marR="0" algn="just" defTabSz="457200">
                <a:buClrTx/>
                <a:buSzTx/>
                <a:buFontTx/>
                <a:defRPr/>
              </a:pPr>
              <a:endParaRPr kumimoji="0" lang="zh-CN" altLang="en-US" sz="2000" b="1" kern="1200" cap="none" spc="0" normalizeH="0" baseline="0" noProof="0" dirty="0">
                <a:latin typeface="仿宋" panose="02010609060101010101" pitchFamily="49" charset="-122"/>
                <a:ea typeface="仿宋" panose="02010609060101010101" pitchFamily="49" charset="-122"/>
                <a:cs typeface="+mn-cs"/>
              </a:endParaRPr>
            </a:p>
          </p:txBody>
        </p:sp>
        <p:pic>
          <p:nvPicPr>
            <p:cNvPr id="27662" name="Picture 1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50161" y="1489719"/>
              <a:ext cx="763479" cy="822623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5" name="组合 14"/>
          <p:cNvGrpSpPr/>
          <p:nvPr/>
        </p:nvGrpSpPr>
        <p:grpSpPr>
          <a:xfrm>
            <a:off x="1258888" y="2692400"/>
            <a:ext cx="7277100" cy="950913"/>
            <a:chOff x="1193800" y="2580085"/>
            <a:chExt cx="7277839" cy="951660"/>
          </a:xfrm>
        </p:grpSpPr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1193800" y="2667399"/>
              <a:ext cx="6287138" cy="812800"/>
            </a:xfrm>
            <a:prstGeom prst="wedgeRectCallout">
              <a:avLst>
                <a:gd name="adj1" fmla="val 54116"/>
                <a:gd name="adj2" fmla="val -5588"/>
              </a:avLst>
            </a:prstGeom>
            <a:solidFill>
              <a:srgbClr val="EBF1DE"/>
            </a:solidFill>
            <a:ln w="9525">
              <a:solidFill>
                <a:schemeClr val="accent3">
                  <a:lumMod val="75000"/>
                </a:schemeClr>
              </a:solidFill>
              <a:prstDash val="sysDot"/>
              <a:miter lim="800000"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just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我会遵守图书角的借阅制度，借来的图书，我会给它包上书皮，避免弄脏、弄破</a:t>
              </a:r>
              <a:r>
                <a:rPr kumimoji="0" lang="zh-CN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。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endParaRPr>
            </a:p>
          </p:txBody>
        </p:sp>
        <p:pic>
          <p:nvPicPr>
            <p:cNvPr id="27660" name="Picture 1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708160" y="2580085"/>
              <a:ext cx="763479" cy="95166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8" name="组合 17"/>
          <p:cNvGrpSpPr/>
          <p:nvPr/>
        </p:nvGrpSpPr>
        <p:grpSpPr>
          <a:xfrm>
            <a:off x="955675" y="3709988"/>
            <a:ext cx="6931025" cy="869950"/>
            <a:chOff x="931066" y="3709545"/>
            <a:chExt cx="6930233" cy="871012"/>
          </a:xfrm>
        </p:grpSpPr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>
              <a:off x="1926315" y="3833521"/>
              <a:ext cx="5934984" cy="724784"/>
            </a:xfrm>
            <a:prstGeom prst="wedgeRectCallout">
              <a:avLst>
                <a:gd name="adj1" fmla="val -53569"/>
                <a:gd name="adj2" fmla="val -7464"/>
              </a:avLst>
            </a:prstGeom>
            <a:solidFill>
              <a:srgbClr val="DCE6F2"/>
            </a:solidFill>
            <a:ln w="9525">
              <a:solidFill>
                <a:schemeClr val="tx2">
                  <a:lumMod val="60000"/>
                  <a:lumOff val="40000"/>
                </a:schemeClr>
              </a:solidFill>
              <a:prstDash val="sysDot"/>
              <a:miter lim="800000"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just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读完书后，我经常和同学们分享我的阅读成果，在学习小组内进行阅读比赛，大家的阅读兴趣可浓了！</a:t>
              </a:r>
            </a:p>
          </p:txBody>
        </p:sp>
        <p:pic>
          <p:nvPicPr>
            <p:cNvPr id="27658" name="Picture 14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31066" y="3709545"/>
              <a:ext cx="763479" cy="871012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70"/>
          <p:cNvSpPr>
            <a:spLocks noChangeAspect="1" noTextEdit="1"/>
          </p:cNvSpPr>
          <p:nvPr/>
        </p:nvSpPr>
        <p:spPr>
          <a:xfrm>
            <a:off x="-3943350" y="534988"/>
            <a:ext cx="1895475" cy="13589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8675" name="Picture 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43350" y="534988"/>
            <a:ext cx="1897063" cy="1358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6" name="矩形 11"/>
          <p:cNvSpPr/>
          <p:nvPr/>
        </p:nvSpPr>
        <p:spPr>
          <a:xfrm>
            <a:off x="1854200" y="809625"/>
            <a:ext cx="5461000" cy="23923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悯农（其一）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[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唐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]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李绅</a:t>
            </a:r>
          </a:p>
          <a:p>
            <a:pPr algn="ctr"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春种一粒粟，秋收万颗子。</a:t>
            </a:r>
          </a:p>
          <a:p>
            <a:pPr algn="ctr"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四海无闲田，农夫犹饿死。</a:t>
            </a: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771525" y="3152775"/>
            <a:ext cx="7905750" cy="175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了解诗意：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春天播种下一粒种子，到了秋天就可以收获很多的粮食。天下没有一块不被耕作的田，可仍然有种田的农夫饿死</a:t>
            </a:r>
          </a:p>
        </p:txBody>
      </p:sp>
      <p:pic>
        <p:nvPicPr>
          <p:cNvPr id="28678" name="Picture 9"/>
          <p:cNvPicPr>
            <a:picLocks noChangeAspect="1"/>
          </p:cNvPicPr>
          <p:nvPr/>
        </p:nvPicPr>
        <p:blipFill>
          <a:blip r:embed="rId3"/>
          <a:srcRect b="27504"/>
          <a:stretch>
            <a:fillRect/>
          </a:stretch>
        </p:blipFill>
        <p:spPr>
          <a:xfrm>
            <a:off x="3041650" y="-254000"/>
            <a:ext cx="3060700" cy="936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96938" y="1062038"/>
            <a:ext cx="7156450" cy="2524125"/>
            <a:chOff x="722537" y="1048153"/>
            <a:chExt cx="7156226" cy="2523768"/>
          </a:xfrm>
        </p:grpSpPr>
        <p:sp>
          <p:nvSpPr>
            <p:cNvPr id="43010" name="Rectangle 3"/>
            <p:cNvSpPr>
              <a:spLocks noChangeArrowheads="1"/>
            </p:cNvSpPr>
            <p:nvPr/>
          </p:nvSpPr>
          <p:spPr bwMode="auto">
            <a:xfrm>
              <a:off x="722537" y="1048153"/>
              <a:ext cx="5750832" cy="2523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延展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阅读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: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  <a:p>
              <a:pPr marL="0" marR="0" lvl="0" indent="0" algn="ctr" defTabSz="4572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《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悯农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》 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其二</a:t>
              </a:r>
              <a:b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</a:b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锄禾日当午，汗滴禾下土。</a:t>
              </a:r>
              <a:b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</a:b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谁知盘中餐，粒粒皆辛苦。</a:t>
              </a:r>
            </a:p>
          </p:txBody>
        </p:sp>
        <p:pic>
          <p:nvPicPr>
            <p:cNvPr id="45061" name="图片 1389" descr="IMG_25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106380" y="1537152"/>
              <a:ext cx="1772383" cy="187325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 bwMode="auto">
          <a:xfrm>
            <a:off x="963613" y="1247775"/>
            <a:ext cx="7150100" cy="3389313"/>
          </a:xfrm>
          <a:custGeom>
            <a:avLst/>
            <a:gdLst>
              <a:gd name="connsiteX0" fmla="*/ 0 w 7150138"/>
              <a:gd name="connsiteY0" fmla="*/ 451959 h 4519594"/>
              <a:gd name="connsiteX1" fmla="*/ 451959 w 7150138"/>
              <a:gd name="connsiteY1" fmla="*/ 0 h 4519594"/>
              <a:gd name="connsiteX2" fmla="*/ 6698179 w 7150138"/>
              <a:gd name="connsiteY2" fmla="*/ 0 h 4519594"/>
              <a:gd name="connsiteX3" fmla="*/ 7150138 w 7150138"/>
              <a:gd name="connsiteY3" fmla="*/ 451959 h 4519594"/>
              <a:gd name="connsiteX4" fmla="*/ 7150138 w 7150138"/>
              <a:gd name="connsiteY4" fmla="*/ 4067635 h 4519594"/>
              <a:gd name="connsiteX5" fmla="*/ 6698179 w 7150138"/>
              <a:gd name="connsiteY5" fmla="*/ 4519594 h 4519594"/>
              <a:gd name="connsiteX6" fmla="*/ 451959 w 7150138"/>
              <a:gd name="connsiteY6" fmla="*/ 4519594 h 4519594"/>
              <a:gd name="connsiteX7" fmla="*/ 0 w 7150138"/>
              <a:gd name="connsiteY7" fmla="*/ 4067635 h 4519594"/>
              <a:gd name="connsiteX8" fmla="*/ 0 w 7150138"/>
              <a:gd name="connsiteY8" fmla="*/ 451959 h 451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50138" h="4519594">
                <a:moveTo>
                  <a:pt x="0" y="451959"/>
                </a:moveTo>
                <a:cubicBezTo>
                  <a:pt x="0" y="202349"/>
                  <a:pt x="202349" y="0"/>
                  <a:pt x="451959" y="0"/>
                </a:cubicBezTo>
                <a:lnTo>
                  <a:pt x="6698179" y="0"/>
                </a:lnTo>
                <a:cubicBezTo>
                  <a:pt x="6947789" y="0"/>
                  <a:pt x="7150138" y="202349"/>
                  <a:pt x="7150138" y="451959"/>
                </a:cubicBezTo>
                <a:lnTo>
                  <a:pt x="7150138" y="4067635"/>
                </a:lnTo>
                <a:cubicBezTo>
                  <a:pt x="7150138" y="4317245"/>
                  <a:pt x="6947789" y="4519594"/>
                  <a:pt x="6698179" y="4519594"/>
                </a:cubicBezTo>
                <a:lnTo>
                  <a:pt x="451959" y="4519594"/>
                </a:lnTo>
                <a:cubicBezTo>
                  <a:pt x="202349" y="4519594"/>
                  <a:pt x="0" y="4317245"/>
                  <a:pt x="0" y="4067635"/>
                </a:cubicBezTo>
                <a:lnTo>
                  <a:pt x="0" y="451959"/>
                </a:lnTo>
                <a:close/>
              </a:path>
            </a:pathLst>
          </a:custGeom>
          <a:noFill/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56032" tIns="256032" rIns="256032" bIns="3419748" spcCol="1270" anchor="ctr">
            <a:scene3d>
              <a:camera prst="isometricOffAxis1Right"/>
              <a:lightRig rig="threePt" dir="t"/>
            </a:scene3d>
          </a:bodyPr>
          <a:lstStyle/>
          <a:p>
            <a:pPr marL="0" marR="0" lvl="0" indent="0" algn="l" defTabSz="1600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任意多边形 7"/>
          <p:cNvSpPr/>
          <p:nvPr/>
        </p:nvSpPr>
        <p:spPr bwMode="auto">
          <a:xfrm>
            <a:off x="1125538" y="2084388"/>
            <a:ext cx="6826250" cy="2235200"/>
          </a:xfrm>
          <a:custGeom>
            <a:avLst/>
            <a:gdLst>
              <a:gd name="connsiteX0" fmla="*/ 0 w 6826475"/>
              <a:gd name="connsiteY0" fmla="*/ 297922 h 2979224"/>
              <a:gd name="connsiteX1" fmla="*/ 297922 w 6826475"/>
              <a:gd name="connsiteY1" fmla="*/ 0 h 2979224"/>
              <a:gd name="connsiteX2" fmla="*/ 6528553 w 6826475"/>
              <a:gd name="connsiteY2" fmla="*/ 0 h 2979224"/>
              <a:gd name="connsiteX3" fmla="*/ 6826475 w 6826475"/>
              <a:gd name="connsiteY3" fmla="*/ 297922 h 2979224"/>
              <a:gd name="connsiteX4" fmla="*/ 6826475 w 6826475"/>
              <a:gd name="connsiteY4" fmla="*/ 2681302 h 2979224"/>
              <a:gd name="connsiteX5" fmla="*/ 6528553 w 6826475"/>
              <a:gd name="connsiteY5" fmla="*/ 2979224 h 2979224"/>
              <a:gd name="connsiteX6" fmla="*/ 297922 w 6826475"/>
              <a:gd name="connsiteY6" fmla="*/ 2979224 h 2979224"/>
              <a:gd name="connsiteX7" fmla="*/ 0 w 6826475"/>
              <a:gd name="connsiteY7" fmla="*/ 2681302 h 2979224"/>
              <a:gd name="connsiteX8" fmla="*/ 0 w 6826475"/>
              <a:gd name="connsiteY8" fmla="*/ 297922 h 2979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26475" h="2979224">
                <a:moveTo>
                  <a:pt x="0" y="297922"/>
                </a:moveTo>
                <a:cubicBezTo>
                  <a:pt x="0" y="133384"/>
                  <a:pt x="133384" y="0"/>
                  <a:pt x="297922" y="0"/>
                </a:cubicBezTo>
                <a:lnTo>
                  <a:pt x="6528553" y="0"/>
                </a:lnTo>
                <a:cubicBezTo>
                  <a:pt x="6693091" y="0"/>
                  <a:pt x="6826475" y="133384"/>
                  <a:pt x="6826475" y="297922"/>
                </a:cubicBezTo>
                <a:lnTo>
                  <a:pt x="6826475" y="2681302"/>
                </a:lnTo>
                <a:cubicBezTo>
                  <a:pt x="6826475" y="2845840"/>
                  <a:pt x="6693091" y="2979224"/>
                  <a:pt x="6528553" y="2979224"/>
                </a:cubicBezTo>
                <a:lnTo>
                  <a:pt x="297922" y="2979224"/>
                </a:lnTo>
                <a:cubicBezTo>
                  <a:pt x="133384" y="2979224"/>
                  <a:pt x="0" y="2845840"/>
                  <a:pt x="0" y="2681302"/>
                </a:cubicBezTo>
                <a:lnTo>
                  <a:pt x="0" y="297922"/>
                </a:lnTo>
                <a:close/>
              </a:path>
            </a:pathLst>
          </a:custGeom>
          <a:noFill/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5038" tIns="105038" rIns="105038" bIns="105038" spcCol="1270" anchor="ctr"/>
          <a:lstStyle/>
          <a:p>
            <a:pPr marL="0" marR="0" lvl="0" indent="800100" algn="l" defTabSz="12446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0724" name="矩形 2"/>
          <p:cNvSpPr/>
          <p:nvPr/>
        </p:nvSpPr>
        <p:spPr>
          <a:xfrm>
            <a:off x="992188" y="2541588"/>
            <a:ext cx="7218362" cy="137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714375" defTabSz="1244600">
              <a:lnSpc>
                <a:spcPct val="150000"/>
              </a:lnSpc>
              <a:spcAft>
                <a:spcPct val="35000"/>
              </a:spcAft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请同学们自由朗读短文，努力读准字音、读通句子。</a:t>
            </a:r>
            <a:endParaRPr lang="en-US" altLang="zh-CN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0725" name="组合 5"/>
          <p:cNvGrpSpPr/>
          <p:nvPr/>
        </p:nvGrpSpPr>
        <p:grpSpPr>
          <a:xfrm>
            <a:off x="923925" y="1498600"/>
            <a:ext cx="2287588" cy="831850"/>
            <a:chOff x="924035" y="907522"/>
            <a:chExt cx="2287080" cy="832905"/>
          </a:xfrm>
        </p:grpSpPr>
        <p:grpSp>
          <p:nvGrpSpPr>
            <p:cNvPr id="30729" name="组合 4"/>
            <p:cNvGrpSpPr/>
            <p:nvPr/>
          </p:nvGrpSpPr>
          <p:grpSpPr>
            <a:xfrm>
              <a:off x="924035" y="907522"/>
              <a:ext cx="2287080" cy="832905"/>
              <a:chOff x="1314217" y="754602"/>
              <a:chExt cx="2287080" cy="832905"/>
            </a:xfrm>
          </p:grpSpPr>
          <p:pic>
            <p:nvPicPr>
              <p:cNvPr id="30733" name="Picture 10" descr="C:\Users\Administrator\Desktop\绿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14219" y="1333230"/>
                <a:ext cx="2287078" cy="25427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0734" name="Picture 6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 b="5344"/>
              <a:stretch>
                <a:fillRect/>
              </a:stretch>
            </p:blipFill>
            <p:spPr>
              <a:xfrm>
                <a:off x="1314217" y="754602"/>
                <a:ext cx="619094" cy="788399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17" name="圆角矩形 16"/>
            <p:cNvSpPr/>
            <p:nvPr/>
          </p:nvSpPr>
          <p:spPr>
            <a:xfrm>
              <a:off x="1485979" y="1067895"/>
              <a:ext cx="1667616" cy="532391"/>
            </a:xfrm>
            <a:prstGeom prst="roundRect">
              <a:avLst/>
            </a:prstGeom>
            <a:noFill/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1600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自读提示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0726" name="TextBox 1"/>
          <p:cNvSpPr txBox="1"/>
          <p:nvPr/>
        </p:nvSpPr>
        <p:spPr>
          <a:xfrm>
            <a:off x="577850" y="776288"/>
            <a:ext cx="7921625" cy="661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最大的“书” </a:t>
            </a:r>
          </a:p>
        </p:txBody>
      </p:sp>
      <p:pic>
        <p:nvPicPr>
          <p:cNvPr id="30727" name="Picture 15"/>
          <p:cNvPicPr>
            <a:picLocks noChangeAspect="1"/>
          </p:cNvPicPr>
          <p:nvPr/>
        </p:nvPicPr>
        <p:blipFill>
          <a:blip r:embed="rId4"/>
          <a:srcRect b="28629"/>
          <a:stretch>
            <a:fillRect/>
          </a:stretch>
        </p:blipFill>
        <p:spPr>
          <a:xfrm>
            <a:off x="3038475" y="-254000"/>
            <a:ext cx="3067050" cy="9223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70"/>
          <p:cNvSpPr>
            <a:spLocks noChangeAspect="1" noTextEdit="1"/>
          </p:cNvSpPr>
          <p:nvPr/>
        </p:nvSpPr>
        <p:spPr>
          <a:xfrm>
            <a:off x="-3943350" y="534988"/>
            <a:ext cx="1895475" cy="13589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2771" name="Picture 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43350" y="534988"/>
            <a:ext cx="1897063" cy="1358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2" name="TextBox 1"/>
          <p:cNvSpPr txBox="1"/>
          <p:nvPr/>
        </p:nvSpPr>
        <p:spPr>
          <a:xfrm>
            <a:off x="571500" y="836613"/>
            <a:ext cx="8039100" cy="1284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小朋友们，读了短文，你知道</a:t>
            </a:r>
            <a:r>
              <a:rPr lang="en-US" altLang="zh-CN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最大的“书”</a:t>
            </a:r>
            <a:r>
              <a:rPr lang="en-US" altLang="zh-CN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讲了什么？你从中了解了哪些知识？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12775" y="2111375"/>
            <a:ext cx="7969250" cy="2678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812800" algn="just">
              <a:lnSpc>
                <a:spcPct val="150000"/>
              </a:lnSpc>
            </a:pPr>
            <a:r>
              <a:rPr lang="zh-CN" altLang="en-US" sz="2800" b="1" dirty="0">
                <a:solidFill>
                  <a:srgbClr val="3333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本文讲述了川川与一位勘探员的对话，说明了岩石这本书能记录地质的变化过程，能根据岩石来探测矿藏，激发了人们热爱科学、探索自然的兴趣。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954088" y="1333500"/>
          <a:ext cx="7289800" cy="3281416"/>
        </p:xfrm>
        <a:graphic>
          <a:graphicData uri="http://schemas.openxmlformats.org/drawingml/2006/table">
            <a:tbl>
              <a:tblPr/>
              <a:tblGrid>
                <a:gridCol w="1150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1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27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75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0252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阅读时间</a:t>
                      </a:r>
                    </a:p>
                  </a:txBody>
                  <a:tcPr marL="68574" marR="68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1" kern="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阅读用时</a:t>
                      </a:r>
                    </a:p>
                  </a:txBody>
                  <a:tcPr marL="68574" marR="68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800" b="1" kern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zh-CN" sz="1800" b="1" kern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）分钟</a:t>
                      </a:r>
                    </a:p>
                  </a:txBody>
                  <a:tcPr marL="68574" marR="68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6604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我的提问</a:t>
                      </a:r>
                    </a:p>
                  </a:txBody>
                  <a:tcPr marL="68574" marR="68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1" kern="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CN" altLang="en-US" sz="1800" b="1" kern="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文中写岩石“书”的哪些内容？</a:t>
                      </a:r>
                      <a:endParaRPr lang="zh-CN" altLang="en-US" sz="1800" b="1" kern="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1" kern="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CN" altLang="en-US" sz="1800" b="1" kern="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岩石书是怎么形成的？有什么作用？</a:t>
                      </a:r>
                      <a:endParaRPr lang="zh-CN" altLang="en-US" sz="1800" b="1" kern="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359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我的解答</a:t>
                      </a:r>
                    </a:p>
                  </a:txBody>
                  <a:tcPr marL="68574" marR="68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-34290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98120" algn="l"/>
                        </a:tabLst>
                      </a:pPr>
                      <a:endParaRPr lang="en-US" altLang="zh-CN" sz="1800" b="1" kern="1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lvl="0" indent="-34290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98120" algn="l"/>
                        </a:tabLst>
                      </a:pPr>
                      <a:endParaRPr lang="en-US" altLang="zh-CN" sz="1800" b="1" kern="1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lvl="0" indent="-34290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98120" algn="l"/>
                        </a:tabLst>
                      </a:pPr>
                      <a:endParaRPr lang="en-US" altLang="zh-CN" sz="1800" b="1" kern="1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lvl="0" indent="-34290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98120" algn="l"/>
                        </a:tabLst>
                      </a:pPr>
                      <a:endParaRPr lang="en-US" altLang="zh-CN" sz="1800" b="1" kern="1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lvl="0" indent="-34290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98120" algn="l"/>
                        </a:tabLst>
                      </a:pPr>
                      <a:endParaRPr lang="en-US" altLang="zh-CN" sz="1800" b="1" kern="1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lvl="0" indent="-34290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98120" algn="l"/>
                        </a:tabLst>
                      </a:pPr>
                      <a:endParaRPr lang="en-US" altLang="zh-CN" sz="1800" b="1" kern="1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lvl="0" indent="-34290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98120" algn="l"/>
                        </a:tabLst>
                      </a:pPr>
                      <a:endParaRPr lang="en-US" altLang="zh-CN" sz="1800" b="1" kern="1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lvl="0" indent="-34290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98120" algn="l"/>
                        </a:tabLst>
                      </a:pPr>
                      <a:endParaRPr lang="zh-CN" sz="1800" b="1" kern="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" name="矩形 25"/>
          <p:cNvSpPr/>
          <p:nvPr/>
        </p:nvSpPr>
        <p:spPr>
          <a:xfrm>
            <a:off x="2143125" y="2600325"/>
            <a:ext cx="2163763" cy="1754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+mn-cs"/>
              </a:rPr>
              <a:t>文中写了岩石书的上的很多字和图画，还介绍了岩石书的形成和作用。</a:t>
            </a:r>
          </a:p>
        </p:txBody>
      </p:sp>
      <p:sp>
        <p:nvSpPr>
          <p:cNvPr id="27" name="矩形 26"/>
          <p:cNvSpPr/>
          <p:nvPr/>
        </p:nvSpPr>
        <p:spPr>
          <a:xfrm>
            <a:off x="4321175" y="2470150"/>
            <a:ext cx="3886200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8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形成：在很久很久以前，这里是一片长满树木的陆地。后来，陆地沉下去，就变成了大海。又过了很多很多万年，海底慢慢上升，这里又变成了高山。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8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作用：它能告诉我们，那里埋着煤炭，那里埋着铁矿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......</a:t>
            </a:r>
            <a:r>
              <a:rPr kumimoji="0" lang="zh-CN" sz="18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把着本‘书’读懂，就能为祖国找到更多的宝藏。</a:t>
            </a: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3453745" y="719796"/>
            <a:ext cx="22365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rgbClr val="009900"/>
                </a:solidFill>
                <a:effectLst/>
                <a:uLnTx/>
                <a:uFillTx/>
                <a:latin typeface="汉仪综艺体简" pitchFamily="49" charset="-122"/>
                <a:ea typeface="汉仪综艺体简" pitchFamily="49" charset="-122"/>
                <a:cs typeface="Times New Roman" panose="02020603050405020304" pitchFamily="18" charset="0"/>
              </a:rPr>
              <a:t>我的阅读卡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38450" y="50800"/>
            <a:ext cx="3467100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华文行楷" pitchFamily="2" charset="-122"/>
                <a:ea typeface="华文行楷" pitchFamily="2" charset="-122"/>
                <a:cs typeface="+mn-cs"/>
              </a:rPr>
              <a:t>走近中华传统文化</a:t>
            </a:r>
          </a:p>
        </p:txBody>
      </p:sp>
      <p:sp>
        <p:nvSpPr>
          <p:cNvPr id="6" name="矩形 5"/>
          <p:cNvSpPr/>
          <p:nvPr/>
        </p:nvSpPr>
        <p:spPr>
          <a:xfrm>
            <a:off x="1242402" y="1719392"/>
            <a:ext cx="665919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DA58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华文行楷" pitchFamily="2" charset="-122"/>
                <a:ea typeface="华文行楷" pitchFamily="2" charset="-122"/>
                <a:cs typeface="+mn-cs"/>
              </a:rPr>
              <a:t>大自然的秘密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70"/>
          <p:cNvSpPr>
            <a:spLocks noChangeAspect="1" noTextEdit="1"/>
          </p:cNvSpPr>
          <p:nvPr/>
        </p:nvSpPr>
        <p:spPr>
          <a:xfrm>
            <a:off x="-3943350" y="534988"/>
            <a:ext cx="1895475" cy="13589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9219" name="Picture 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43350" y="534988"/>
            <a:ext cx="1897063" cy="1358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0" name="TextBox 1"/>
          <p:cNvSpPr txBox="1"/>
          <p:nvPr/>
        </p:nvSpPr>
        <p:spPr>
          <a:xfrm>
            <a:off x="631825" y="1081088"/>
            <a:ext cx="773906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离开词语，你还认识这些字宝宝吗？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62488" y="2439988"/>
            <a:ext cx="1728787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博物馆</a:t>
            </a:r>
          </a:p>
        </p:txBody>
      </p:sp>
      <p:sp>
        <p:nvSpPr>
          <p:cNvPr id="25" name="矩形 24"/>
          <p:cNvSpPr/>
          <p:nvPr/>
        </p:nvSpPr>
        <p:spPr>
          <a:xfrm>
            <a:off x="855663" y="2159000"/>
            <a:ext cx="806450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 bó </a:t>
            </a:r>
          </a:p>
        </p:txBody>
      </p:sp>
      <p:grpSp>
        <p:nvGrpSpPr>
          <p:cNvPr id="2" name="组合 25"/>
          <p:cNvGrpSpPr/>
          <p:nvPr/>
        </p:nvGrpSpPr>
        <p:grpSpPr>
          <a:xfrm>
            <a:off x="6461125" y="2265363"/>
            <a:ext cx="2170113" cy="1639887"/>
            <a:chOff x="6452479" y="1282067"/>
            <a:chExt cx="2170329" cy="1626829"/>
          </a:xfrm>
        </p:grpSpPr>
        <p:pic>
          <p:nvPicPr>
            <p:cNvPr id="9239" name="Picture 25" descr="C:\Users\Administrator\Desktop\4c7d794d49c270dd40164e5260d35153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52479" y="1282067"/>
              <a:ext cx="2170329" cy="1626829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9240" name="组合 56"/>
            <p:cNvGrpSpPr/>
            <p:nvPr/>
          </p:nvGrpSpPr>
          <p:grpSpPr>
            <a:xfrm>
              <a:off x="6630138" y="1338323"/>
              <a:ext cx="1815009" cy="1216870"/>
              <a:chOff x="6726983" y="1335131"/>
              <a:chExt cx="1815009" cy="1216870"/>
            </a:xfrm>
          </p:grpSpPr>
          <p:sp>
            <p:nvSpPr>
              <p:cNvPr id="9241" name="矩形 57"/>
              <p:cNvSpPr/>
              <p:nvPr/>
            </p:nvSpPr>
            <p:spPr>
              <a:xfrm>
                <a:off x="6726983" y="1727621"/>
                <a:ext cx="1815009" cy="8243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2400" b="1" dirty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师父人不在十个学生来</a:t>
                </a: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6867460" y="1335131"/>
                <a:ext cx="1475231" cy="399924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方正卡通简体" panose="03000509000000000000" pitchFamily="65" charset="-122"/>
                    <a:ea typeface="方正卡通简体" panose="03000509000000000000" pitchFamily="65" charset="-122"/>
                    <a:cs typeface="+mn-cs"/>
                  </a:rPr>
                  <a:t>识字巧方法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endParaRPr>
              </a:p>
            </p:txBody>
          </p:sp>
        </p:grpSp>
      </p:grpSp>
      <p:graphicFrame>
        <p:nvGraphicFramePr>
          <p:cNvPr id="31" name="Group 47"/>
          <p:cNvGraphicFramePr>
            <a:graphicFrameLocks noGrp="1"/>
          </p:cNvGraphicFramePr>
          <p:nvPr/>
        </p:nvGraphicFramePr>
        <p:xfrm>
          <a:off x="827088" y="2827338"/>
          <a:ext cx="936626" cy="936626"/>
        </p:xfrm>
        <a:graphic>
          <a:graphicData uri="http://schemas.openxmlformats.org/drawingml/2006/table">
            <a:tbl>
              <a:tblPr/>
              <a:tblGrid>
                <a:gridCol w="468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3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71" marR="91471" marT="34322" marB="343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71" marR="91471" marT="34322" marB="3432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71" marR="91471" marT="34322" marB="343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71" marR="91471" marT="34322" marB="3432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235" name="TextBox 26"/>
          <p:cNvSpPr txBox="1"/>
          <p:nvPr/>
        </p:nvSpPr>
        <p:spPr>
          <a:xfrm>
            <a:off x="801688" y="2689225"/>
            <a:ext cx="989012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博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13313" y="3209925"/>
            <a:ext cx="1290637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博士</a:t>
            </a:r>
          </a:p>
        </p:txBody>
      </p:sp>
      <p:pic>
        <p:nvPicPr>
          <p:cNvPr id="9237" name="Picture 30" descr="http://p5.so.qhimgs1.com/bdr/_240_/t01f9005544a68f39c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7113" y="1893888"/>
            <a:ext cx="1905000" cy="2286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  <p:bldP spid="25" grpId="0"/>
      <p:bldP spid="3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913" y="1598613"/>
            <a:ext cx="2854325" cy="2036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8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363" y="1619250"/>
            <a:ext cx="2570162" cy="1995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9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5538" y="1627188"/>
            <a:ext cx="2495550" cy="1974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783690" y="415247"/>
            <a:ext cx="3576620" cy="1107996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defTabSz="914400" eaLnBrk="1" latinLnBrk="0" hangingPunct="1">
              <a:defRPr sz="6600" b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252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defRPr>
            </a:lvl1pPr>
            <a:lvl2pPr marL="457200" defTabSz="914400" eaLnBrk="1" latinLnBrk="0" hangingPunct="1">
              <a:defRPr sz="1800">
                <a:latin typeface="+mn-lt"/>
                <a:ea typeface="+mn-ea"/>
              </a:defRPr>
            </a:lvl2pPr>
            <a:lvl3pPr marL="914400" defTabSz="914400" eaLnBrk="1" latinLnBrk="0" hangingPunct="1">
              <a:defRPr sz="1800">
                <a:latin typeface="+mn-lt"/>
                <a:ea typeface="+mn-ea"/>
              </a:defRPr>
            </a:lvl3pPr>
            <a:lvl4pPr marL="1371600" defTabSz="914400" eaLnBrk="1" latinLnBrk="0" hangingPunct="1">
              <a:defRPr sz="1800">
                <a:latin typeface="+mn-lt"/>
                <a:ea typeface="+mn-ea"/>
              </a:defRPr>
            </a:lvl4pPr>
            <a:lvl5pPr marL="1828800" defTabSz="914400" eaLnBrk="1" latinLnBrk="0" hangingPunct="1">
              <a:defRPr sz="1800">
                <a:latin typeface="+mn-lt"/>
                <a:ea typeface="+mn-ea"/>
              </a:defRPr>
            </a:lvl5pPr>
            <a:lvl6pPr marL="2286000" defTabSz="914400">
              <a:defRPr sz="1800">
                <a:latin typeface="+mn-lt"/>
                <a:ea typeface="+mn-ea"/>
              </a:defRPr>
            </a:lvl6pPr>
            <a:lvl7pPr marL="2743200" defTabSz="914400">
              <a:defRPr sz="1800">
                <a:latin typeface="+mn-lt"/>
                <a:ea typeface="+mn-ea"/>
              </a:defRPr>
            </a:lvl7pPr>
            <a:lvl8pPr marL="3200400" defTabSz="914400">
              <a:defRPr sz="1800">
                <a:latin typeface="+mn-lt"/>
                <a:ea typeface="+mn-ea"/>
              </a:defRPr>
            </a:lvl8pPr>
            <a:lvl9pPr marL="3657600" defTabSz="914400">
              <a:defRPr sz="1800"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252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华文新魏" pitchFamily="2" charset="-122"/>
                <a:ea typeface="华文新魏" pitchFamily="2" charset="-122"/>
                <a:cs typeface="+mn-cs"/>
              </a:rPr>
              <a:t>走进话题</a:t>
            </a:r>
          </a:p>
        </p:txBody>
      </p:sp>
      <p:sp>
        <p:nvSpPr>
          <p:cNvPr id="9" name="矩形 8"/>
          <p:cNvSpPr/>
          <p:nvPr/>
        </p:nvSpPr>
        <p:spPr>
          <a:xfrm>
            <a:off x="2600721" y="3831316"/>
            <a:ext cx="4152098" cy="52322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大自然中有很多的秘密。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/>
          <p:nvPr/>
        </p:nvSpPr>
        <p:spPr>
          <a:xfrm>
            <a:off x="439738" y="1179513"/>
            <a:ext cx="8167687" cy="283845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Times New Roman" panose="02020603050405020304" pitchFamily="18" charset="0"/>
                <a:ea typeface="华文楷体" pitchFamily="2" charset="-122"/>
              </a:rPr>
              <a:t>阳春布德泽，万物生光辉 。</a:t>
            </a:r>
            <a:r>
              <a:rPr lang="en-US" altLang="zh-CN" sz="2000" b="1" dirty="0">
                <a:latin typeface="Times New Roman" panose="02020603050405020304" pitchFamily="18" charset="0"/>
                <a:ea typeface="华文楷体" pitchFamily="2" charset="-122"/>
              </a:rPr>
              <a:t>——</a:t>
            </a:r>
            <a:r>
              <a:rPr lang="zh-CN" altLang="en-US" sz="2000" b="1" dirty="0">
                <a:latin typeface="Times New Roman" panose="02020603050405020304" pitchFamily="18" charset="0"/>
                <a:ea typeface="华文楷体" pitchFamily="2" charset="-122"/>
              </a:rPr>
              <a:t>汉</a:t>
            </a:r>
            <a:r>
              <a:rPr lang="en-US" altLang="zh-CN" sz="2000" b="1" dirty="0">
                <a:latin typeface="Times New Roman" panose="02020603050405020304" pitchFamily="18" charset="0"/>
                <a:ea typeface="华文楷体" pitchFamily="2" charset="-122"/>
              </a:rPr>
              <a:t>·</a:t>
            </a:r>
            <a:r>
              <a:rPr lang="zh-CN" altLang="en-US" sz="2000" b="1" dirty="0">
                <a:latin typeface="Times New Roman" panose="02020603050405020304" pitchFamily="18" charset="0"/>
                <a:ea typeface="华文楷体" pitchFamily="2" charset="-122"/>
              </a:rPr>
              <a:t>乐府古辞</a:t>
            </a:r>
            <a:r>
              <a:rPr lang="en-US" altLang="zh-CN" sz="2000" b="1" dirty="0">
                <a:latin typeface="Times New Roman" panose="02020603050405020304" pitchFamily="18" charset="0"/>
                <a:ea typeface="华文楷体" pitchFamily="2" charset="-122"/>
              </a:rPr>
              <a:t>《</a:t>
            </a:r>
            <a:r>
              <a:rPr lang="zh-CN" altLang="en-US" sz="2000" b="1" dirty="0">
                <a:latin typeface="Times New Roman" panose="02020603050405020304" pitchFamily="18" charset="0"/>
                <a:ea typeface="华文楷体" pitchFamily="2" charset="-122"/>
              </a:rPr>
              <a:t>长歌行</a:t>
            </a:r>
            <a:r>
              <a:rPr lang="en-US" altLang="zh-CN" sz="2000" b="1" dirty="0">
                <a:latin typeface="Times New Roman" panose="02020603050405020304" pitchFamily="18" charset="0"/>
                <a:ea typeface="华文楷体" pitchFamily="2" charset="-122"/>
              </a:rPr>
              <a:t>》 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Times New Roman" panose="02020603050405020304" pitchFamily="18" charset="0"/>
                <a:ea typeface="华文楷体" pitchFamily="2" charset="-122"/>
              </a:rPr>
              <a:t>不知细叶谁裁出，二月春风似剪刀。</a:t>
            </a:r>
            <a:r>
              <a:rPr lang="en-US" altLang="zh-CN" sz="2000" b="1" dirty="0">
                <a:latin typeface="Times New Roman" panose="02020603050405020304" pitchFamily="18" charset="0"/>
                <a:ea typeface="华文楷体" pitchFamily="2" charset="-122"/>
              </a:rPr>
              <a:t>——</a:t>
            </a:r>
            <a:r>
              <a:rPr lang="zh-CN" altLang="en-US" sz="2000" b="1" dirty="0">
                <a:latin typeface="Times New Roman" panose="02020603050405020304" pitchFamily="18" charset="0"/>
                <a:ea typeface="华文楷体" pitchFamily="2" charset="-122"/>
              </a:rPr>
              <a:t>唐</a:t>
            </a:r>
            <a:r>
              <a:rPr lang="en-US" altLang="zh-CN" sz="2000" b="1" dirty="0">
                <a:latin typeface="Times New Roman" panose="02020603050405020304" pitchFamily="18" charset="0"/>
                <a:ea typeface="华文楷体" pitchFamily="2" charset="-122"/>
              </a:rPr>
              <a:t>·</a:t>
            </a:r>
            <a:r>
              <a:rPr lang="zh-CN" altLang="en-US" sz="2000" b="1" dirty="0">
                <a:latin typeface="Times New Roman" panose="02020603050405020304" pitchFamily="18" charset="0"/>
                <a:ea typeface="华文楷体" pitchFamily="2" charset="-122"/>
              </a:rPr>
              <a:t>贺知章</a:t>
            </a:r>
            <a:r>
              <a:rPr lang="en-US" altLang="zh-CN" sz="2000" b="1" dirty="0">
                <a:latin typeface="Times New Roman" panose="02020603050405020304" pitchFamily="18" charset="0"/>
                <a:ea typeface="华文楷体" pitchFamily="2" charset="-122"/>
              </a:rPr>
              <a:t>《</a:t>
            </a:r>
            <a:r>
              <a:rPr lang="zh-CN" altLang="en-US" sz="2000" b="1" dirty="0">
                <a:latin typeface="Times New Roman" panose="02020603050405020304" pitchFamily="18" charset="0"/>
                <a:ea typeface="华文楷体" pitchFamily="2" charset="-122"/>
              </a:rPr>
              <a:t>咏柳</a:t>
            </a:r>
            <a:r>
              <a:rPr lang="en-US" altLang="zh-CN" sz="2000" b="1" dirty="0">
                <a:latin typeface="Times New Roman" panose="02020603050405020304" pitchFamily="18" charset="0"/>
                <a:ea typeface="华文楷体" pitchFamily="2" charset="-122"/>
              </a:rPr>
              <a:t>》 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Times New Roman" panose="02020603050405020304" pitchFamily="18" charset="0"/>
                <a:ea typeface="华文楷体" pitchFamily="2" charset="-122"/>
              </a:rPr>
              <a:t>天街小雨润如酥，草色遥看近却无。</a:t>
            </a:r>
            <a:r>
              <a:rPr lang="en-US" altLang="zh-CN" sz="2000" b="1" dirty="0">
                <a:latin typeface="Times New Roman" panose="02020603050405020304" pitchFamily="18" charset="0"/>
                <a:ea typeface="华文楷体" pitchFamily="2" charset="-122"/>
              </a:rPr>
              <a:t>——</a:t>
            </a:r>
            <a:r>
              <a:rPr lang="zh-CN" altLang="en-US" sz="2000" b="1" dirty="0">
                <a:latin typeface="Times New Roman" panose="02020603050405020304" pitchFamily="18" charset="0"/>
                <a:ea typeface="华文楷体" pitchFamily="2" charset="-122"/>
              </a:rPr>
              <a:t>唐</a:t>
            </a:r>
            <a:r>
              <a:rPr lang="en-US" altLang="zh-CN" sz="2000" b="1" dirty="0">
                <a:latin typeface="Times New Roman" panose="02020603050405020304" pitchFamily="18" charset="0"/>
                <a:ea typeface="华文楷体" pitchFamily="2" charset="-122"/>
              </a:rPr>
              <a:t>·</a:t>
            </a:r>
            <a:r>
              <a:rPr lang="zh-CN" altLang="en-US" sz="2000" b="1" dirty="0">
                <a:latin typeface="Times New Roman" panose="02020603050405020304" pitchFamily="18" charset="0"/>
                <a:ea typeface="华文楷体" pitchFamily="2" charset="-122"/>
              </a:rPr>
              <a:t>韩愈</a:t>
            </a:r>
            <a:r>
              <a:rPr lang="en-US" altLang="zh-CN" sz="2000" b="1" dirty="0">
                <a:latin typeface="Times New Roman" panose="02020603050405020304" pitchFamily="18" charset="0"/>
                <a:ea typeface="华文楷体" pitchFamily="2" charset="-122"/>
              </a:rPr>
              <a:t>《</a:t>
            </a:r>
            <a:r>
              <a:rPr lang="zh-CN" altLang="en-US" sz="2000" b="1" dirty="0">
                <a:latin typeface="Times New Roman" panose="02020603050405020304" pitchFamily="18" charset="0"/>
                <a:ea typeface="华文楷体" pitchFamily="2" charset="-122"/>
              </a:rPr>
              <a:t>早春呈水部张十八员外</a:t>
            </a:r>
            <a:r>
              <a:rPr lang="en-US" altLang="zh-CN" sz="2000" b="1" dirty="0">
                <a:latin typeface="Times New Roman" panose="02020603050405020304" pitchFamily="18" charset="0"/>
                <a:ea typeface="华文楷体" pitchFamily="2" charset="-122"/>
              </a:rPr>
              <a:t>》 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Times New Roman" panose="02020603050405020304" pitchFamily="18" charset="0"/>
                <a:ea typeface="华文楷体" pitchFamily="2" charset="-122"/>
              </a:rPr>
              <a:t>竹外桃花三两枝，春江水暖鸭先知。</a:t>
            </a:r>
            <a:r>
              <a:rPr lang="en-US" altLang="zh-CN" sz="2000" b="1" dirty="0">
                <a:latin typeface="Times New Roman" panose="02020603050405020304" pitchFamily="18" charset="0"/>
                <a:ea typeface="华文楷体" pitchFamily="2" charset="-122"/>
              </a:rPr>
              <a:t>——</a:t>
            </a:r>
            <a:r>
              <a:rPr lang="zh-CN" altLang="en-US" sz="2000" b="1" dirty="0">
                <a:latin typeface="Times New Roman" panose="02020603050405020304" pitchFamily="18" charset="0"/>
                <a:ea typeface="华文楷体" pitchFamily="2" charset="-122"/>
              </a:rPr>
              <a:t>宋</a:t>
            </a:r>
            <a:r>
              <a:rPr lang="en-US" altLang="zh-CN" sz="2000" b="1" dirty="0">
                <a:latin typeface="Times New Roman" panose="02020603050405020304" pitchFamily="18" charset="0"/>
                <a:ea typeface="华文楷体" pitchFamily="2" charset="-122"/>
              </a:rPr>
              <a:t>·</a:t>
            </a:r>
            <a:r>
              <a:rPr lang="zh-CN" altLang="en-US" sz="2000" b="1" dirty="0">
                <a:latin typeface="Times New Roman" panose="02020603050405020304" pitchFamily="18" charset="0"/>
                <a:ea typeface="华文楷体" pitchFamily="2" charset="-122"/>
              </a:rPr>
              <a:t>苏轼</a:t>
            </a:r>
            <a:r>
              <a:rPr lang="en-US" altLang="zh-CN" sz="2000" b="1" dirty="0">
                <a:latin typeface="Times New Roman" panose="02020603050405020304" pitchFamily="18" charset="0"/>
                <a:ea typeface="华文楷体" pitchFamily="2" charset="-122"/>
              </a:rPr>
              <a:t>《</a:t>
            </a:r>
            <a:r>
              <a:rPr lang="zh-CN" altLang="en-US" sz="2000" b="1" dirty="0">
                <a:latin typeface="Times New Roman" panose="02020603050405020304" pitchFamily="18" charset="0"/>
                <a:ea typeface="华文楷体" pitchFamily="2" charset="-122"/>
              </a:rPr>
              <a:t>惠崇春江晚景二首</a:t>
            </a:r>
            <a:r>
              <a:rPr lang="en-US" altLang="zh-CN" sz="2000" b="1" dirty="0">
                <a:latin typeface="Times New Roman" panose="02020603050405020304" pitchFamily="18" charset="0"/>
                <a:ea typeface="华文楷体" pitchFamily="2" charset="-122"/>
              </a:rPr>
              <a:t>》 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Times New Roman" panose="02020603050405020304" pitchFamily="18" charset="0"/>
                <a:ea typeface="华文楷体" pitchFamily="2" charset="-122"/>
              </a:rPr>
              <a:t>等闲识得东风面，万紫千红总是春。</a:t>
            </a:r>
            <a:r>
              <a:rPr lang="en-US" altLang="zh-CN" sz="2000" b="1" dirty="0">
                <a:latin typeface="Times New Roman" panose="02020603050405020304" pitchFamily="18" charset="0"/>
                <a:ea typeface="华文楷体" pitchFamily="2" charset="-122"/>
              </a:rPr>
              <a:t>——</a:t>
            </a:r>
            <a:r>
              <a:rPr lang="zh-CN" altLang="en-US" sz="2000" b="1" dirty="0">
                <a:latin typeface="Times New Roman" panose="02020603050405020304" pitchFamily="18" charset="0"/>
                <a:ea typeface="华文楷体" pitchFamily="2" charset="-122"/>
              </a:rPr>
              <a:t>宋</a:t>
            </a:r>
            <a:r>
              <a:rPr lang="en-US" altLang="zh-CN" sz="2000" b="1" dirty="0">
                <a:latin typeface="Times New Roman" panose="02020603050405020304" pitchFamily="18" charset="0"/>
                <a:ea typeface="华文楷体" pitchFamily="2" charset="-122"/>
              </a:rPr>
              <a:t>·</a:t>
            </a:r>
            <a:r>
              <a:rPr lang="zh-CN" altLang="en-US" sz="2000" b="1" dirty="0">
                <a:latin typeface="Times New Roman" panose="02020603050405020304" pitchFamily="18" charset="0"/>
                <a:ea typeface="华文楷体" pitchFamily="2" charset="-122"/>
              </a:rPr>
              <a:t>朱熹</a:t>
            </a:r>
            <a:r>
              <a:rPr lang="en-US" altLang="zh-CN" sz="2000" b="1" dirty="0">
                <a:latin typeface="Times New Roman" panose="02020603050405020304" pitchFamily="18" charset="0"/>
                <a:ea typeface="华文楷体" pitchFamily="2" charset="-122"/>
              </a:rPr>
              <a:t>《</a:t>
            </a:r>
            <a:r>
              <a:rPr lang="zh-CN" altLang="en-US" sz="2000" b="1" dirty="0">
                <a:latin typeface="Times New Roman" panose="02020603050405020304" pitchFamily="18" charset="0"/>
                <a:ea typeface="华文楷体" pitchFamily="2" charset="-122"/>
              </a:rPr>
              <a:t>春日</a:t>
            </a:r>
            <a:r>
              <a:rPr lang="en-US" altLang="zh-CN" sz="2000" b="1" dirty="0">
                <a:latin typeface="Times New Roman" panose="02020603050405020304" pitchFamily="18" charset="0"/>
                <a:ea typeface="华文楷体" pitchFamily="2" charset="-122"/>
              </a:rPr>
              <a:t>》 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46075" y="557213"/>
            <a:ext cx="3171825" cy="565150"/>
            <a:chOff x="346825" y="742811"/>
            <a:chExt cx="3171552" cy="564835"/>
          </a:xfrm>
        </p:grpSpPr>
        <p:sp>
          <p:nvSpPr>
            <p:cNvPr id="8197" name="矩形 1"/>
            <p:cNvSpPr/>
            <p:nvPr/>
          </p:nvSpPr>
          <p:spPr>
            <a:xfrm>
              <a:off x="820202" y="742811"/>
              <a:ext cx="2698175" cy="55797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80" tIns="34290" rIns="68580" bIns="34290">
              <a:spAutoFit/>
            </a:bodyPr>
            <a:lstStyle/>
            <a:p>
              <a:pPr eaLnBrk="1" hangingPunct="1">
                <a:lnSpc>
                  <a:spcPct val="150000"/>
                </a:lnSpc>
              </a:pPr>
              <a:r>
                <a:rPr lang="zh-CN" altLang="en-US" sz="2400" b="1" dirty="0">
                  <a:solidFill>
                    <a:srgbClr val="008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诵读，谈感受：</a:t>
              </a:r>
              <a:endParaRPr lang="en-US" altLang="zh-CN" sz="2400" b="1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8198" name="Picture 6" descr="D:\360安全浏览器下载\bb5608ffa98e75b2646cf48d6ea8aea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6825" y="847996"/>
              <a:ext cx="440677" cy="45965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0" name="矩形 9"/>
          <p:cNvSpPr/>
          <p:nvPr/>
        </p:nvSpPr>
        <p:spPr>
          <a:xfrm>
            <a:off x="2617509" y="4109283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solidFill>
                    <a:srgbClr val="FF0066"/>
                  </a:solidFill>
                </a:ln>
                <a:solidFill>
                  <a:srgbClr val="FF6699"/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描写自然景物的诗句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9696" y="1632346"/>
            <a:ext cx="4424609" cy="1107996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defTabSz="914400" eaLnBrk="1" latinLnBrk="0" hangingPunct="1">
              <a:defRPr sz="6600" b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252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defRPr>
            </a:lvl1pPr>
            <a:lvl2pPr marL="457200" defTabSz="914400" eaLnBrk="1" latinLnBrk="0" hangingPunct="1">
              <a:defRPr sz="1800">
                <a:latin typeface="+mn-lt"/>
                <a:ea typeface="+mn-ea"/>
              </a:defRPr>
            </a:lvl2pPr>
            <a:lvl3pPr marL="914400" defTabSz="914400" eaLnBrk="1" latinLnBrk="0" hangingPunct="1">
              <a:defRPr sz="1800">
                <a:latin typeface="+mn-lt"/>
                <a:ea typeface="+mn-ea"/>
              </a:defRPr>
            </a:lvl3pPr>
            <a:lvl4pPr marL="1371600" defTabSz="914400" eaLnBrk="1" latinLnBrk="0" hangingPunct="1">
              <a:defRPr sz="1800">
                <a:latin typeface="+mn-lt"/>
                <a:ea typeface="+mn-ea"/>
              </a:defRPr>
            </a:lvl4pPr>
            <a:lvl5pPr marL="1828800" defTabSz="914400" eaLnBrk="1" latinLnBrk="0" hangingPunct="1">
              <a:defRPr sz="1800">
                <a:latin typeface="+mn-lt"/>
                <a:ea typeface="+mn-ea"/>
              </a:defRPr>
            </a:lvl5pPr>
            <a:lvl6pPr marL="2286000" defTabSz="914400">
              <a:defRPr sz="1800">
                <a:latin typeface="+mn-lt"/>
                <a:ea typeface="+mn-ea"/>
              </a:defRPr>
            </a:lvl6pPr>
            <a:lvl7pPr marL="2743200" defTabSz="914400">
              <a:defRPr sz="1800">
                <a:latin typeface="+mn-lt"/>
                <a:ea typeface="+mn-ea"/>
              </a:defRPr>
            </a:lvl7pPr>
            <a:lvl8pPr marL="3200400" defTabSz="914400">
              <a:defRPr sz="1800">
                <a:latin typeface="+mn-lt"/>
                <a:ea typeface="+mn-ea"/>
              </a:defRPr>
            </a:lvl8pPr>
            <a:lvl9pPr marL="3657600" defTabSz="914400">
              <a:defRPr sz="1800"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252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华文新魏" pitchFamily="2" charset="-122"/>
                <a:ea typeface="华文新魏" pitchFamily="2" charset="-122"/>
                <a:cs typeface="+mn-cs"/>
              </a:rPr>
              <a:t>走进</a:t>
            </a:r>
            <a:r>
              <a:rPr kumimoji="0" lang="zh-CN" altLang="en-US" sz="6600" b="1" i="0" u="none" strike="noStrike" kern="1200" cap="none" spc="0" normalizeH="0" baseline="0" noProof="0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252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华文新魏" pitchFamily="2" charset="-122"/>
                <a:ea typeface="华文新魏" pitchFamily="2" charset="-122"/>
                <a:cs typeface="+mn-cs"/>
              </a:rPr>
              <a:t>大自然</a:t>
            </a:r>
            <a:endParaRPr kumimoji="0" lang="zh-CN" altLang="en-US" sz="6600" b="1" i="0" u="none" strike="noStrike" kern="1200" cap="none" spc="0" normalizeH="0" baseline="0" noProof="0" dirty="0" smtClean="0">
              <a:ln w="12700">
                <a:solidFill>
                  <a:schemeClr val="bg1"/>
                </a:solidFill>
                <a:prstDash val="solid"/>
              </a:ln>
              <a:solidFill>
                <a:srgbClr val="FF252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华文新魏" pitchFamily="2" charset="-122"/>
              <a:ea typeface="华文新魏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38" y="757238"/>
            <a:ext cx="7143750" cy="17129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50" y="2616200"/>
            <a:ext cx="7223125" cy="17383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Box 11"/>
          <p:cNvSpPr txBox="1">
            <a:spLocks noChangeArrowheads="1"/>
          </p:cNvSpPr>
          <p:nvPr/>
        </p:nvSpPr>
        <p:spPr bwMode="auto">
          <a:xfrm>
            <a:off x="901700" y="1370013"/>
            <a:ext cx="509746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我国古人就懂得去探索大自然的秘密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2735263" y="4022725"/>
            <a:ext cx="38925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谚语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：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蚂蚁移窝，天井成河</a:t>
            </a:r>
          </a:p>
        </p:txBody>
      </p:sp>
      <p:pic>
        <p:nvPicPr>
          <p:cNvPr id="7180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75" y="2027238"/>
            <a:ext cx="2093913" cy="1804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60633" y="2116640"/>
            <a:ext cx="2097361" cy="1756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270" name="组合 10"/>
          <p:cNvGrpSpPr/>
          <p:nvPr/>
        </p:nvGrpSpPr>
        <p:grpSpPr>
          <a:xfrm>
            <a:off x="450850" y="742950"/>
            <a:ext cx="5394325" cy="565150"/>
            <a:chOff x="346825" y="742811"/>
            <a:chExt cx="5394218" cy="564835"/>
          </a:xfrm>
        </p:grpSpPr>
        <p:sp>
          <p:nvSpPr>
            <p:cNvPr id="11272" name="矩形 12"/>
            <p:cNvSpPr/>
            <p:nvPr/>
          </p:nvSpPr>
          <p:spPr>
            <a:xfrm>
              <a:off x="820202" y="742811"/>
              <a:ext cx="4920841" cy="55399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80" tIns="34290" rIns="68580" bIns="34290">
              <a:spAutoFit/>
            </a:bodyPr>
            <a:lstStyle/>
            <a:p>
              <a:pPr eaLnBrk="1" hangingPunct="1">
                <a:lnSpc>
                  <a:spcPct val="150000"/>
                </a:lnSpc>
              </a:pPr>
              <a:r>
                <a:rPr lang="zh-CN" altLang="en-US" sz="2400" b="1" dirty="0">
                  <a:solidFill>
                    <a:srgbClr val="008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寻找大自然的秘密</a:t>
              </a:r>
            </a:p>
          </p:txBody>
        </p:sp>
        <p:pic>
          <p:nvPicPr>
            <p:cNvPr id="11273" name="Picture 6" descr="D:\360安全浏览器下载\bb5608ffa98e75b2646cf48d6ea8aeae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6825" y="847996"/>
              <a:ext cx="440677" cy="45965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圆角矩形 1"/>
          <p:cNvSpPr/>
          <p:nvPr/>
        </p:nvSpPr>
        <p:spPr>
          <a:xfrm>
            <a:off x="6705600" y="1166813"/>
            <a:ext cx="1763713" cy="81756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快搬家呀，要下雨了。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bldLvl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4613" y="2687638"/>
            <a:ext cx="1449387" cy="1816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06" name="Picture 2" descr="http://img1.cache.netease.com/catchpic/9/95/957AC42297DF935006A71B17BEA212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325" y="1928813"/>
            <a:ext cx="2967038" cy="2028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08" name="Picture 4" descr="http://p2.so.qhimgs1.com/t0136973a80133ac072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5192974" y="992874"/>
            <a:ext cx="3951026" cy="3531357"/>
          </a:xfrm>
          <a:prstGeom prst="rect">
            <a:avLst/>
          </a:prstGeom>
          <a:noFill/>
        </p:spPr>
      </p:pic>
      <p:pic>
        <p:nvPicPr>
          <p:cNvPr id="47112" name="Picture 8" descr="http://p2.so.qhimgs1.com/t0136973a80133ac07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2175" y="1878013"/>
            <a:ext cx="3017838" cy="210978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2294" name="组合 9"/>
          <p:cNvGrpSpPr/>
          <p:nvPr/>
        </p:nvGrpSpPr>
        <p:grpSpPr>
          <a:xfrm>
            <a:off x="450850" y="742950"/>
            <a:ext cx="5394325" cy="565150"/>
            <a:chOff x="346825" y="742811"/>
            <a:chExt cx="5394218" cy="564835"/>
          </a:xfrm>
        </p:grpSpPr>
        <p:sp>
          <p:nvSpPr>
            <p:cNvPr id="12297" name="矩形 12"/>
            <p:cNvSpPr/>
            <p:nvPr/>
          </p:nvSpPr>
          <p:spPr>
            <a:xfrm>
              <a:off x="820202" y="742811"/>
              <a:ext cx="4920841" cy="55399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80" tIns="34290" rIns="68580" bIns="34290">
              <a:spAutoFit/>
            </a:bodyPr>
            <a:lstStyle/>
            <a:p>
              <a:pPr eaLnBrk="1" hangingPunct="1">
                <a:lnSpc>
                  <a:spcPct val="150000"/>
                </a:lnSpc>
              </a:pPr>
              <a:r>
                <a:rPr lang="zh-CN" altLang="en-US" sz="2400" b="1" dirty="0">
                  <a:solidFill>
                    <a:srgbClr val="008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寻找大自然的秘密</a:t>
              </a:r>
            </a:p>
          </p:txBody>
        </p:sp>
        <p:pic>
          <p:nvPicPr>
            <p:cNvPr id="12298" name="Picture 6" descr="D:\360安全浏览器下载\bb5608ffa98e75b2646cf48d6ea8aeae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6825" y="847996"/>
              <a:ext cx="440677" cy="45965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901700" y="1370013"/>
            <a:ext cx="509746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我国古人就懂得去探索大自然的秘密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2187575" y="4076700"/>
            <a:ext cx="49530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谚语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：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雨中知了叫，晴天马上到。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398588" y="4175125"/>
            <a:ext cx="635158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指见到落地的黄叶，知道已经是秋天快到了。</a:t>
            </a:r>
          </a:p>
        </p:txBody>
      </p:sp>
      <p:pic>
        <p:nvPicPr>
          <p:cNvPr id="13315" name="Picture 2" descr="http://p0.so.qhimgs1.com/t016e53f7e6d4355d6a.jpg"/>
          <p:cNvPicPr>
            <a:picLocks noChangeAspect="1"/>
          </p:cNvPicPr>
          <p:nvPr/>
        </p:nvPicPr>
        <p:blipFill>
          <a:blip r:embed="rId2"/>
          <a:srcRect b="3688"/>
          <a:stretch>
            <a:fillRect/>
          </a:stretch>
        </p:blipFill>
        <p:spPr>
          <a:xfrm>
            <a:off x="3203575" y="2036763"/>
            <a:ext cx="2365375" cy="1514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Picture 4" descr="http://p2.so.qhimgs1.com/t01e74216560ae427e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07150" y="303213"/>
            <a:ext cx="2522538" cy="1866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4" descr="http://p2.so.qhimgs1.com/t01e74216560ae427e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621" t="40265" r="26543" b="42274"/>
          <a:stretch>
            <a:fillRect/>
          </a:stretch>
        </p:blipFill>
        <p:spPr>
          <a:xfrm>
            <a:off x="8297863" y="893763"/>
            <a:ext cx="450850" cy="5365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3318" name="组合 11"/>
          <p:cNvGrpSpPr/>
          <p:nvPr/>
        </p:nvGrpSpPr>
        <p:grpSpPr>
          <a:xfrm>
            <a:off x="450850" y="742950"/>
            <a:ext cx="5394325" cy="565150"/>
            <a:chOff x="346825" y="742811"/>
            <a:chExt cx="5394218" cy="564835"/>
          </a:xfrm>
        </p:grpSpPr>
        <p:sp>
          <p:nvSpPr>
            <p:cNvPr id="13321" name="矩形 12"/>
            <p:cNvSpPr/>
            <p:nvPr/>
          </p:nvSpPr>
          <p:spPr>
            <a:xfrm>
              <a:off x="820202" y="742811"/>
              <a:ext cx="4920841" cy="55399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80" tIns="34290" rIns="68580" bIns="34290">
              <a:spAutoFit/>
            </a:bodyPr>
            <a:lstStyle/>
            <a:p>
              <a:pPr eaLnBrk="1" hangingPunct="1">
                <a:lnSpc>
                  <a:spcPct val="150000"/>
                </a:lnSpc>
              </a:pPr>
              <a:r>
                <a:rPr lang="zh-CN" altLang="en-US" sz="2400" b="1" dirty="0">
                  <a:solidFill>
                    <a:srgbClr val="008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寻找大自然的秘密</a:t>
              </a:r>
            </a:p>
          </p:txBody>
        </p:sp>
        <p:pic>
          <p:nvPicPr>
            <p:cNvPr id="13322" name="Picture 6" descr="D:\360安全浏览器下载\bb5608ffa98e75b2646cf48d6ea8aeae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6825" y="847996"/>
              <a:ext cx="440677" cy="45965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901700" y="1370013"/>
            <a:ext cx="509746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我国古人就懂得去探索大自然的秘密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3200400" y="3684588"/>
            <a:ext cx="23844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谚语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：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落叶知秋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94265E-7 C -0.00261 0.00154 -0.00556 0.00154 -0.00799 0.00401 C -0.01858 0.01449 -0.00226 0.00678 -0.01684 0.01203 C -0.02153 0.02004 -0.01649 0.01233 -0.02361 0.02004 C -0.02969 0.02652 -0.03472 0.03423 -0.04045 0.04194 C -0.04254 0.04965 -0.04601 0.05427 -0.04827 0.06167 C -0.05017 0.06876 -0.05017 0.07493 -0.05278 0.08171 C -0.05712 0.10669 -0.0507 0.06815 -0.05608 0.14123 C -0.05695 0.15418 -0.06337 0.16065 -0.0684 0.16713 C -0.07379 0.1736 -0.07899 0.18193 -0.08524 0.18686 C -0.09931 0.19766 -0.07795 0.17761 -0.09514 0.19303 C -0.1007 0.19766 -0.10504 0.20228 -0.11094 0.20475 C -0.11806 0.21215 -0.12413 0.21616 -0.13229 0.21893 C -0.13854 0.22448 -0.14358 0.2251 -0.15 0.2288 C -0.15781 0.23281 -0.16458 0.23805 -0.1724 0.24052 C -0.17813 0.24761 -0.18542 0.25162 -0.19167 0.25655 C -0.19323 0.25748 -0.19445 0.25933 -0.19601 0.26056 C -0.19827 0.2621 -0.20278 0.26457 -0.20278 0.26488 C -0.21163 0.28615 -0.20938 0.30589 -0.21406 0.32994 C -0.21424 0.33087 -0.21424 0.34783 -0.21719 0.34998 C -0.22517 0.35554 -0.25 0.35554 -0.25434 0.35584 C -0.27448 0.36139 -0.29445 0.36849 -0.31476 0.37188 C -0.3257 0.37743 -0.33785 0.37496 -0.34827 0.3836 " pathEditMode="relative" rAng="0" ptsTypes="ffffffffffffffffffffff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0" y="1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544638" y="4164013"/>
            <a:ext cx="605313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谚语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：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今冬麦盖三层被，来年枕着馒头睡。</a:t>
            </a:r>
          </a:p>
        </p:txBody>
      </p:sp>
      <p:pic>
        <p:nvPicPr>
          <p:cNvPr id="48129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025" y="1885950"/>
            <a:ext cx="3155950" cy="22066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4340" name="组合 9"/>
          <p:cNvGrpSpPr/>
          <p:nvPr/>
        </p:nvGrpSpPr>
        <p:grpSpPr>
          <a:xfrm>
            <a:off x="450850" y="742950"/>
            <a:ext cx="5394325" cy="565150"/>
            <a:chOff x="346825" y="742811"/>
            <a:chExt cx="5394218" cy="564835"/>
          </a:xfrm>
        </p:grpSpPr>
        <p:sp>
          <p:nvSpPr>
            <p:cNvPr id="14343" name="矩形 12"/>
            <p:cNvSpPr/>
            <p:nvPr/>
          </p:nvSpPr>
          <p:spPr>
            <a:xfrm>
              <a:off x="820202" y="742811"/>
              <a:ext cx="4920841" cy="55399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80" tIns="34290" rIns="68580" bIns="34290">
              <a:spAutoFit/>
            </a:bodyPr>
            <a:lstStyle/>
            <a:p>
              <a:pPr eaLnBrk="1" hangingPunct="1">
                <a:lnSpc>
                  <a:spcPct val="150000"/>
                </a:lnSpc>
              </a:pPr>
              <a:r>
                <a:rPr lang="zh-CN" altLang="en-US" sz="2400" b="1" dirty="0">
                  <a:solidFill>
                    <a:srgbClr val="008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寻找大自然的秘密</a:t>
              </a:r>
            </a:p>
          </p:txBody>
        </p:sp>
        <p:pic>
          <p:nvPicPr>
            <p:cNvPr id="14344" name="Picture 6" descr="D:\360安全浏览器下载\bb5608ffa98e75b2646cf48d6ea8aea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6825" y="847996"/>
              <a:ext cx="440677" cy="45965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901700" y="1370013"/>
            <a:ext cx="509746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我国古人就懂得去探索大自然的秘密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6477000" y="1352550"/>
            <a:ext cx="2155825" cy="4587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瑞雪兆丰年呀！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6110288" y="1547813"/>
            <a:ext cx="1247775" cy="1939925"/>
            <a:chOff x="6110176" y="1591432"/>
            <a:chExt cx="1247400" cy="1940508"/>
          </a:xfrm>
        </p:grpSpPr>
        <p:sp>
          <p:nvSpPr>
            <p:cNvPr id="15376" name="矩形 2"/>
            <p:cNvSpPr/>
            <p:nvPr/>
          </p:nvSpPr>
          <p:spPr>
            <a:xfrm>
              <a:off x="6287649" y="1591432"/>
              <a:ext cx="798966" cy="39241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80" tIns="34290" rIns="68580" bIns="34290">
              <a:spAutoFit/>
            </a:bodyPr>
            <a:lstStyle/>
            <a:p>
              <a:r>
                <a:rPr lang="zh-CN" altLang="en-US" sz="2100" b="1" dirty="0">
                  <a:latin typeface="华文中宋" pitchFamily="2" charset="-122"/>
                  <a:ea typeface="华文中宋" pitchFamily="2" charset="-122"/>
                </a:rPr>
                <a:t>冬雪</a:t>
              </a:r>
            </a:p>
          </p:txBody>
        </p:sp>
        <p:pic>
          <p:nvPicPr>
            <p:cNvPr id="5" name="Picture 14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10176" y="2017240"/>
              <a:ext cx="1247400" cy="15147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8" name="组合 7"/>
          <p:cNvGrpSpPr/>
          <p:nvPr/>
        </p:nvGrpSpPr>
        <p:grpSpPr>
          <a:xfrm>
            <a:off x="1741488" y="1536700"/>
            <a:ext cx="1246187" cy="1951038"/>
            <a:chOff x="1740919" y="1579890"/>
            <a:chExt cx="1247400" cy="1952050"/>
          </a:xfrm>
        </p:grpSpPr>
        <p:pic>
          <p:nvPicPr>
            <p:cNvPr id="8205" name="Picture 13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40919" y="2017240"/>
              <a:ext cx="1247400" cy="15147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5375" name="矩形 1"/>
            <p:cNvSpPr/>
            <p:nvPr/>
          </p:nvSpPr>
          <p:spPr>
            <a:xfrm>
              <a:off x="1934844" y="1579890"/>
              <a:ext cx="809837" cy="4154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2100" b="1" dirty="0">
                  <a:solidFill>
                    <a:srgbClr val="000000"/>
                  </a:solidFill>
                  <a:latin typeface="华文中宋" pitchFamily="2" charset="-122"/>
                  <a:ea typeface="华文中宋" pitchFamily="2" charset="-122"/>
                </a:rPr>
                <a:t>春耕</a:t>
              </a:r>
              <a:r>
                <a:rPr lang="en-US" altLang="zh-CN" sz="2100" b="1" dirty="0">
                  <a:solidFill>
                    <a:srgbClr val="000000"/>
                  </a:solidFill>
                  <a:latin typeface="华文中宋" pitchFamily="2" charset="-122"/>
                  <a:ea typeface="华文中宋" pitchFamily="2" charset="-122"/>
                </a:rPr>
                <a:t> </a:t>
              </a:r>
              <a:endParaRPr lang="zh-CN" altLang="en-US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197225" y="1536700"/>
            <a:ext cx="1247775" cy="1951038"/>
            <a:chOff x="3197338" y="1579890"/>
            <a:chExt cx="1247400" cy="1952050"/>
          </a:xfrm>
        </p:grpSpPr>
        <p:pic>
          <p:nvPicPr>
            <p:cNvPr id="4" name="Picture 13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97338" y="2017240"/>
              <a:ext cx="1247400" cy="15147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5373" name="矩形 5"/>
            <p:cNvSpPr/>
            <p:nvPr/>
          </p:nvSpPr>
          <p:spPr>
            <a:xfrm>
              <a:off x="3361066" y="1579890"/>
              <a:ext cx="723275" cy="4154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2100" b="1" dirty="0">
                  <a:solidFill>
                    <a:srgbClr val="000000"/>
                  </a:solidFill>
                  <a:latin typeface="华文中宋" pitchFamily="2" charset="-122"/>
                  <a:ea typeface="华文中宋" pitchFamily="2" charset="-122"/>
                </a:rPr>
                <a:t>夏雨</a:t>
              </a:r>
              <a:endParaRPr lang="zh-CN" altLang="en-US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654550" y="1536700"/>
            <a:ext cx="1246188" cy="1951038"/>
            <a:chOff x="4653757" y="1579890"/>
            <a:chExt cx="1247400" cy="1952050"/>
          </a:xfrm>
        </p:grpSpPr>
        <p:pic>
          <p:nvPicPr>
            <p:cNvPr id="8204" name="Picture 12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53757" y="2017240"/>
              <a:ext cx="1247400" cy="15147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5371" name="矩形 6"/>
            <p:cNvSpPr/>
            <p:nvPr/>
          </p:nvSpPr>
          <p:spPr>
            <a:xfrm>
              <a:off x="4874408" y="1579890"/>
              <a:ext cx="723275" cy="4154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2100" b="1" dirty="0">
                  <a:solidFill>
                    <a:srgbClr val="000000"/>
                  </a:solidFill>
                  <a:latin typeface="华文中宋" pitchFamily="2" charset="-122"/>
                  <a:ea typeface="华文中宋" pitchFamily="2" charset="-122"/>
                </a:rPr>
                <a:t>秋收</a:t>
              </a:r>
              <a:endParaRPr lang="zh-CN" altLang="en-US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13114" y="3637186"/>
            <a:ext cx="6096000" cy="73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等线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华文楷体" pitchFamily="2" charset="-122"/>
                <a:ea typeface="华文楷体" pitchFamily="2" charset="-122"/>
                <a:cs typeface="+mn-cs"/>
              </a:rPr>
              <a:t>大自然中的秘密实在是太多了！</a:t>
            </a:r>
          </a:p>
        </p:txBody>
      </p:sp>
      <p:grpSp>
        <p:nvGrpSpPr>
          <p:cNvPr id="15367" name="组合 11"/>
          <p:cNvGrpSpPr/>
          <p:nvPr/>
        </p:nvGrpSpPr>
        <p:grpSpPr>
          <a:xfrm>
            <a:off x="450850" y="742950"/>
            <a:ext cx="5394325" cy="565150"/>
            <a:chOff x="346825" y="742811"/>
            <a:chExt cx="5394218" cy="564835"/>
          </a:xfrm>
        </p:grpSpPr>
        <p:sp>
          <p:nvSpPr>
            <p:cNvPr id="15368" name="矩形 12"/>
            <p:cNvSpPr/>
            <p:nvPr/>
          </p:nvSpPr>
          <p:spPr>
            <a:xfrm>
              <a:off x="820202" y="742811"/>
              <a:ext cx="4920841" cy="55399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80" tIns="34290" rIns="68580" bIns="34290">
              <a:spAutoFit/>
            </a:bodyPr>
            <a:lstStyle/>
            <a:p>
              <a:pPr eaLnBrk="1" hangingPunct="1">
                <a:lnSpc>
                  <a:spcPct val="150000"/>
                </a:lnSpc>
              </a:pPr>
              <a:r>
                <a:rPr lang="zh-CN" altLang="en-US" sz="2400" b="1" dirty="0">
                  <a:solidFill>
                    <a:srgbClr val="008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寻找大自然的秘密</a:t>
              </a:r>
            </a:p>
          </p:txBody>
        </p:sp>
        <p:pic>
          <p:nvPicPr>
            <p:cNvPr id="15369" name="Picture 6" descr="D:\360安全浏览器下载\bb5608ffa98e75b2646cf48d6ea8aeae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6825" y="847996"/>
              <a:ext cx="440677" cy="45965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66788" y="1441450"/>
            <a:ext cx="8016875" cy="3094038"/>
            <a:chOff x="966339" y="1442128"/>
            <a:chExt cx="8016950" cy="3093630"/>
          </a:xfrm>
        </p:grpSpPr>
        <p:pic>
          <p:nvPicPr>
            <p:cNvPr id="14350" name="Picture 14" descr="http://p0.so.qhmsg.com/bdr/_240_/t0169891cf67c56a04f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79978" y="3362818"/>
              <a:ext cx="1703311" cy="1064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16391" name="组合 14"/>
            <p:cNvGrpSpPr/>
            <p:nvPr/>
          </p:nvGrpSpPr>
          <p:grpSpPr>
            <a:xfrm>
              <a:off x="3133724" y="3319192"/>
              <a:ext cx="1857054" cy="1216566"/>
              <a:chOff x="2152358" y="3714188"/>
              <a:chExt cx="3295600" cy="2375644"/>
            </a:xfrm>
          </p:grpSpPr>
          <p:pic>
            <p:nvPicPr>
              <p:cNvPr id="16394" name="Picture 12" descr="http://p2.so.qhimgs1.com/bdr/_240_/t0110af474b77eb0992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09458" y="3714188"/>
                <a:ext cx="3238500" cy="2286001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6395" name="Picture 12" descr="http://p2.so.qhimgs1.com/bdr/_240_/t0110af474b77eb0992.jpg"/>
              <p:cNvPicPr>
                <a:picLocks noChangeAspect="1"/>
              </p:cNvPicPr>
              <p:nvPr/>
            </p:nvPicPr>
            <p:blipFill>
              <a:blip r:embed="rId3"/>
              <a:srcRect l="66074" t="10550" b="78374"/>
              <a:stretch>
                <a:fillRect/>
              </a:stretch>
            </p:blipFill>
            <p:spPr>
              <a:xfrm>
                <a:off x="2152358" y="5781822"/>
                <a:ext cx="1336430" cy="30801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16392" name="矩形 9"/>
            <p:cNvSpPr/>
            <p:nvPr/>
          </p:nvSpPr>
          <p:spPr>
            <a:xfrm>
              <a:off x="966339" y="1442128"/>
              <a:ext cx="2668587" cy="297815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80" tIns="34290" rIns="68580" bIns="3429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1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晓出净慈寺送林子方 </a:t>
              </a:r>
              <a:endParaRPr lang="en-US" altLang="zh-CN" sz="21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2100" b="1" dirty="0">
                  <a:latin typeface="仿宋" panose="02010609060101010101" pitchFamily="49" charset="-122"/>
                  <a:ea typeface="仿宋" panose="02010609060101010101" pitchFamily="49" charset="-122"/>
                </a:rPr>
                <a:t>宋</a:t>
              </a:r>
              <a:r>
                <a:rPr lang="en-US" altLang="zh-CN" sz="2100" b="1" dirty="0">
                  <a:latin typeface="仿宋" panose="02010609060101010101" pitchFamily="49" charset="-122"/>
                  <a:ea typeface="仿宋" panose="02010609060101010101" pitchFamily="49" charset="-122"/>
                </a:rPr>
                <a:t>·</a:t>
              </a:r>
              <a:r>
                <a:rPr lang="zh-CN" altLang="en-US" sz="2100" b="1" dirty="0">
                  <a:latin typeface="仿宋" panose="02010609060101010101" pitchFamily="49" charset="-122"/>
                  <a:ea typeface="仿宋" panose="02010609060101010101" pitchFamily="49" charset="-122"/>
                </a:rPr>
                <a:t>杨万里 </a:t>
              </a:r>
              <a:endParaRPr lang="en-US" altLang="zh-CN" sz="2100" b="1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1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毕竟西湖六月中</a:t>
              </a:r>
              <a:r>
                <a:rPr lang="en-US" altLang="zh-CN" sz="21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, 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1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风光不与四时同。 </a:t>
              </a:r>
              <a:endPara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1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接天莲叶无穷碧</a:t>
              </a:r>
              <a:r>
                <a:rPr lang="en-US" altLang="zh-CN" sz="21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, 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1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映日荷花别样红。</a:t>
              </a:r>
            </a:p>
          </p:txBody>
        </p:sp>
        <p:sp>
          <p:nvSpPr>
            <p:cNvPr id="16393" name="矩形 10"/>
            <p:cNvSpPr/>
            <p:nvPr/>
          </p:nvSpPr>
          <p:spPr>
            <a:xfrm>
              <a:off x="5085446" y="1442128"/>
              <a:ext cx="2312988" cy="297815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80" tIns="34290" rIns="68580" bIns="3429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1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21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绝句</a:t>
              </a:r>
              <a:r>
                <a:rPr lang="en-US" altLang="zh-CN" sz="21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2100" b="1" dirty="0">
                  <a:latin typeface="仿宋" panose="02010609060101010101" pitchFamily="49" charset="-122"/>
                  <a:ea typeface="仿宋" panose="02010609060101010101" pitchFamily="49" charset="-122"/>
                </a:rPr>
                <a:t>唐</a:t>
              </a:r>
              <a:r>
                <a:rPr lang="en-US" altLang="zh-CN" sz="2100" b="1" dirty="0">
                  <a:latin typeface="仿宋" panose="02010609060101010101" pitchFamily="49" charset="-122"/>
                  <a:ea typeface="仿宋" panose="02010609060101010101" pitchFamily="49" charset="-122"/>
                </a:rPr>
                <a:t>·</a:t>
              </a:r>
              <a:r>
                <a:rPr lang="zh-CN" altLang="en-US" sz="2100" b="1" dirty="0">
                  <a:latin typeface="仿宋" panose="02010609060101010101" pitchFamily="49" charset="-122"/>
                  <a:ea typeface="仿宋" panose="02010609060101010101" pitchFamily="49" charset="-122"/>
                </a:rPr>
                <a:t>杜甫</a:t>
              </a:r>
              <a:endParaRPr lang="en-US" altLang="zh-CN" sz="2100" b="1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1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两个黄鹂鸣翠柳</a:t>
              </a:r>
              <a:r>
                <a:rPr lang="en-US" altLang="zh-CN" sz="21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,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1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一行白鹭上青天。</a:t>
              </a:r>
              <a:endPara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1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窗含西岭千秋雪</a:t>
              </a:r>
              <a:r>
                <a:rPr lang="en-US" altLang="zh-CN" sz="21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,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1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门泊东吴万里船。</a:t>
              </a:r>
            </a:p>
          </p:txBody>
        </p:sp>
      </p:grpSp>
      <p:grpSp>
        <p:nvGrpSpPr>
          <p:cNvPr id="16387" name="组合 11"/>
          <p:cNvGrpSpPr/>
          <p:nvPr/>
        </p:nvGrpSpPr>
        <p:grpSpPr>
          <a:xfrm>
            <a:off x="450850" y="742950"/>
            <a:ext cx="5394325" cy="565150"/>
            <a:chOff x="346825" y="742811"/>
            <a:chExt cx="5394218" cy="564835"/>
          </a:xfrm>
        </p:grpSpPr>
        <p:sp>
          <p:nvSpPr>
            <p:cNvPr id="16388" name="矩形 12"/>
            <p:cNvSpPr/>
            <p:nvPr/>
          </p:nvSpPr>
          <p:spPr>
            <a:xfrm>
              <a:off x="820202" y="742811"/>
              <a:ext cx="4920841" cy="55368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80" tIns="34290" rIns="68580" bIns="34290">
              <a:spAutoFit/>
            </a:bodyPr>
            <a:lstStyle/>
            <a:p>
              <a:pPr eaLnBrk="1" hangingPunct="1">
                <a:lnSpc>
                  <a:spcPct val="150000"/>
                </a:lnSpc>
              </a:pPr>
              <a:r>
                <a:rPr lang="zh-CN" altLang="en-US" sz="2400" b="1" dirty="0">
                  <a:solidFill>
                    <a:srgbClr val="008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寻找大自然的秘密（</a:t>
              </a:r>
              <a:r>
                <a:rPr lang="zh-CN" altLang="en-US" sz="2400" b="1" dirty="0">
                  <a:solidFill>
                    <a:srgbClr val="008000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课文回顾</a:t>
              </a:r>
              <a:r>
                <a:rPr lang="zh-CN" altLang="en-US" sz="2400" b="1" dirty="0">
                  <a:solidFill>
                    <a:srgbClr val="008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）</a:t>
              </a:r>
            </a:p>
          </p:txBody>
        </p:sp>
        <p:pic>
          <p:nvPicPr>
            <p:cNvPr id="16389" name="Picture 6" descr="D:\360安全浏览器下载\bb5608ffa98e75b2646cf48d6ea8aeae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6825" y="847996"/>
              <a:ext cx="440677" cy="45965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70"/>
          <p:cNvSpPr>
            <a:spLocks noChangeAspect="1" noTextEdit="1"/>
          </p:cNvSpPr>
          <p:nvPr/>
        </p:nvSpPr>
        <p:spPr>
          <a:xfrm>
            <a:off x="-3943350" y="534988"/>
            <a:ext cx="1895475" cy="13589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0243" name="Picture 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43350" y="534988"/>
            <a:ext cx="1897063" cy="1358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矩形 25"/>
          <p:cNvSpPr/>
          <p:nvPr/>
        </p:nvSpPr>
        <p:spPr>
          <a:xfrm>
            <a:off x="842963" y="1184275"/>
            <a:ext cx="1011237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guǎn</a:t>
            </a:r>
          </a:p>
        </p:txBody>
      </p:sp>
      <p:sp>
        <p:nvSpPr>
          <p:cNvPr id="27" name="矩形 26"/>
          <p:cNvSpPr/>
          <p:nvPr/>
        </p:nvSpPr>
        <p:spPr>
          <a:xfrm>
            <a:off x="992188" y="2706688"/>
            <a:ext cx="68897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lǎn</a:t>
            </a:r>
          </a:p>
        </p:txBody>
      </p:sp>
      <p:grpSp>
        <p:nvGrpSpPr>
          <p:cNvPr id="2" name="组合 27"/>
          <p:cNvGrpSpPr/>
          <p:nvPr/>
        </p:nvGrpSpPr>
        <p:grpSpPr>
          <a:xfrm>
            <a:off x="6376988" y="1206500"/>
            <a:ext cx="2471737" cy="1625600"/>
            <a:chOff x="6452479" y="1282067"/>
            <a:chExt cx="2308355" cy="1626829"/>
          </a:xfrm>
        </p:grpSpPr>
        <p:pic>
          <p:nvPicPr>
            <p:cNvPr id="10286" name="Picture 25" descr="C:\Users\Administrator\Desktop\4c7d794d49c270dd40164e5260d35153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52479" y="1282067"/>
              <a:ext cx="2170329" cy="1626829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0287" name="组合 51"/>
            <p:cNvGrpSpPr/>
            <p:nvPr/>
          </p:nvGrpSpPr>
          <p:grpSpPr>
            <a:xfrm>
              <a:off x="6590544" y="1338323"/>
              <a:ext cx="2170290" cy="1196336"/>
              <a:chOff x="6687389" y="1335131"/>
              <a:chExt cx="2170290" cy="1196336"/>
            </a:xfrm>
          </p:grpSpPr>
          <p:sp>
            <p:nvSpPr>
              <p:cNvPr id="10288" name="矩形 52"/>
              <p:cNvSpPr/>
              <p:nvPr/>
            </p:nvSpPr>
            <p:spPr>
              <a:xfrm>
                <a:off x="6687389" y="1699842"/>
                <a:ext cx="2170290" cy="83162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2400" b="1" dirty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一半管（官）饭（饣）</a:t>
                </a: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6867460" y="1335131"/>
                <a:ext cx="1475231" cy="400510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方正卡通简体" panose="03000509000000000000" pitchFamily="65" charset="-122"/>
                    <a:ea typeface="方正卡通简体" panose="03000509000000000000" pitchFamily="65" charset="-122"/>
                    <a:cs typeface="+mn-cs"/>
                  </a:rPr>
                  <a:t>识字巧方法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endParaRPr>
              </a:p>
            </p:txBody>
          </p:sp>
        </p:grpSp>
      </p:grpSp>
      <p:grpSp>
        <p:nvGrpSpPr>
          <p:cNvPr id="4" name="组合 32"/>
          <p:cNvGrpSpPr/>
          <p:nvPr/>
        </p:nvGrpSpPr>
        <p:grpSpPr>
          <a:xfrm>
            <a:off x="6491288" y="2813050"/>
            <a:ext cx="2171700" cy="1627188"/>
            <a:chOff x="6452479" y="1282067"/>
            <a:chExt cx="2170329" cy="1626829"/>
          </a:xfrm>
        </p:grpSpPr>
        <p:pic>
          <p:nvPicPr>
            <p:cNvPr id="10280" name="Picture 25" descr="C:\Users\Administrator\Desktop\4c7d794d49c270dd40164e5260d35153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52479" y="1282067"/>
              <a:ext cx="2170329" cy="1626829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0281" name="组合 56"/>
            <p:cNvGrpSpPr/>
            <p:nvPr/>
          </p:nvGrpSpPr>
          <p:grpSpPr>
            <a:xfrm>
              <a:off x="6770615" y="1338323"/>
              <a:ext cx="1645505" cy="1280145"/>
              <a:chOff x="6867460" y="1335131"/>
              <a:chExt cx="1645505" cy="1280145"/>
            </a:xfrm>
          </p:grpSpPr>
          <p:sp>
            <p:nvSpPr>
              <p:cNvPr id="10282" name="矩形 57"/>
              <p:cNvSpPr/>
              <p:nvPr/>
            </p:nvSpPr>
            <p:spPr>
              <a:xfrm>
                <a:off x="6886623" y="1661379"/>
                <a:ext cx="1626342" cy="95389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2800" b="1" dirty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临别双方</a:t>
                </a:r>
                <a:endParaRPr lang="en-US" altLang="zh-CN" sz="28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 algn="ctr"/>
                <a:r>
                  <a:rPr lang="zh-CN" altLang="en-US" sz="2800" b="1" dirty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得一晤</a:t>
                </a: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6867460" y="1335131"/>
                <a:ext cx="1475231" cy="399924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方正卡通简体" panose="03000509000000000000" pitchFamily="65" charset="-122"/>
                    <a:ea typeface="方正卡通简体" panose="03000509000000000000" pitchFamily="65" charset="-122"/>
                    <a:cs typeface="+mn-cs"/>
                  </a:rPr>
                  <a:t>识字巧方法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endParaRPr>
              </a:p>
            </p:txBody>
          </p:sp>
        </p:grpSp>
      </p:grpSp>
      <p:graphicFrame>
        <p:nvGraphicFramePr>
          <p:cNvPr id="38" name="Group 47"/>
          <p:cNvGraphicFramePr>
            <a:graphicFrameLocks noGrp="1"/>
          </p:cNvGraphicFramePr>
          <p:nvPr/>
        </p:nvGraphicFramePr>
        <p:xfrm>
          <a:off x="858838" y="1754188"/>
          <a:ext cx="936626" cy="936626"/>
        </p:xfrm>
        <a:graphic>
          <a:graphicData uri="http://schemas.openxmlformats.org/drawingml/2006/table">
            <a:tbl>
              <a:tblPr/>
              <a:tblGrid>
                <a:gridCol w="468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3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71" marR="91471" marT="34322" marB="343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71" marR="91471" marT="34322" marB="3432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71" marR="91471" marT="34322" marB="343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71" marR="91471" marT="34322" marB="3432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259" name="TextBox 24"/>
          <p:cNvSpPr txBox="1"/>
          <p:nvPr/>
        </p:nvSpPr>
        <p:spPr>
          <a:xfrm>
            <a:off x="833438" y="1616075"/>
            <a:ext cx="987425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馆</a:t>
            </a:r>
            <a:endParaRPr lang="en-US" altLang="zh-CN" sz="6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40" name="Group 47"/>
          <p:cNvGraphicFramePr>
            <a:graphicFrameLocks noGrp="1"/>
          </p:cNvGraphicFramePr>
          <p:nvPr/>
        </p:nvGraphicFramePr>
        <p:xfrm>
          <a:off x="858838" y="3375025"/>
          <a:ext cx="936626" cy="936626"/>
        </p:xfrm>
        <a:graphic>
          <a:graphicData uri="http://schemas.openxmlformats.org/drawingml/2006/table">
            <a:tbl>
              <a:tblPr/>
              <a:tblGrid>
                <a:gridCol w="468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3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71" marR="91471" marT="34322" marB="343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71" marR="91471" marT="34322" marB="3432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71" marR="91471" marT="34322" marB="343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71" marR="91471" marT="34322" marB="3432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271" name="TextBox 26"/>
          <p:cNvSpPr txBox="1"/>
          <p:nvPr/>
        </p:nvSpPr>
        <p:spPr>
          <a:xfrm>
            <a:off x="833438" y="3236913"/>
            <a:ext cx="987425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览</a:t>
            </a:r>
            <a:endParaRPr lang="en-US" altLang="zh-CN" sz="6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272" name="AutoShape 53" descr="http://small.justeasy.cn/wx/201709/c0df67e5d3666a7718b4a0d24ae4e75b.png"/>
          <p:cNvSpPr>
            <a:spLocks noChangeAspect="1"/>
          </p:cNvSpPr>
          <p:nvPr/>
        </p:nvSpPr>
        <p:spPr>
          <a:xfrm>
            <a:off x="144463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19650" y="1398588"/>
            <a:ext cx="1728788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茶馆</a:t>
            </a:r>
            <a:endParaRPr lang="en-US" altLang="zh-CN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56163" y="3025775"/>
            <a:ext cx="128905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游览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854575" y="3790950"/>
            <a:ext cx="1290638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展览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851400" y="2154238"/>
            <a:ext cx="1730375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饭馆</a:t>
            </a:r>
            <a:endParaRPr lang="en-US" altLang="zh-CN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77" name="Picture 51" descr="http://p1.so.qhimgs1.com/bdr/_240_/t01657d088c5b8df67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8050" y="1328738"/>
            <a:ext cx="2363788" cy="1462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8" name="Picture 53" descr="http://p1.so.qhimgs1.com/bdr/_240_/t0125fa6d08f2cc30d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8050" y="3036888"/>
            <a:ext cx="2363788" cy="14620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 build="p"/>
      <p:bldP spid="29" grpId="0" build="p"/>
      <p:bldP spid="30" grpId="0" build="p"/>
      <p:bldP spid="31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4810125" y="1419225"/>
            <a:ext cx="3376613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雷雨到来时候的景象：</a:t>
            </a:r>
            <a:endParaRPr kumimoji="0" lang="en-US" altLang="zh-CN" sz="21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雨前</a:t>
            </a:r>
            <a:r>
              <a:rPr kumimoji="0" lang="zh-CN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：黑云 无风</a:t>
            </a:r>
            <a:endParaRPr kumimoji="0" lang="en-US" altLang="zh-CN" sz="21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  </a:t>
            </a:r>
            <a:r>
              <a:rPr kumimoji="0" lang="zh-CN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起风 动物</a:t>
            </a:r>
            <a:endParaRPr kumimoji="0" lang="en-US" altLang="zh-CN" sz="21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  </a:t>
            </a:r>
            <a:r>
              <a:rPr kumimoji="0" lang="zh-CN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闪电 雷声</a:t>
            </a:r>
            <a:endParaRPr kumimoji="0" lang="en-US" altLang="zh-CN" sz="21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雨时</a:t>
            </a:r>
            <a:r>
              <a:rPr kumimoji="0" lang="zh-CN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：树 房子 看不清</a:t>
            </a:r>
            <a:endParaRPr kumimoji="0" lang="en-US" altLang="zh-CN" sz="21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雨后</a:t>
            </a:r>
            <a:r>
              <a:rPr kumimoji="0" lang="zh-CN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：彩虹 动物</a:t>
            </a: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7695" y="1464449"/>
            <a:ext cx="2580016" cy="2946059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grpSp>
        <p:nvGrpSpPr>
          <p:cNvPr id="17412" name="组合 6"/>
          <p:cNvGrpSpPr/>
          <p:nvPr/>
        </p:nvGrpSpPr>
        <p:grpSpPr>
          <a:xfrm>
            <a:off x="450850" y="742950"/>
            <a:ext cx="5394325" cy="565150"/>
            <a:chOff x="346825" y="742811"/>
            <a:chExt cx="5394218" cy="564835"/>
          </a:xfrm>
        </p:grpSpPr>
        <p:sp>
          <p:nvSpPr>
            <p:cNvPr id="17413" name="矩形 7"/>
            <p:cNvSpPr/>
            <p:nvPr/>
          </p:nvSpPr>
          <p:spPr>
            <a:xfrm>
              <a:off x="820202" y="742811"/>
              <a:ext cx="4920841" cy="55368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80" tIns="34290" rIns="68580" bIns="34290">
              <a:spAutoFit/>
            </a:bodyPr>
            <a:lstStyle/>
            <a:p>
              <a:pPr eaLnBrk="1" hangingPunct="1">
                <a:lnSpc>
                  <a:spcPct val="150000"/>
                </a:lnSpc>
              </a:pPr>
              <a:r>
                <a:rPr lang="zh-CN" altLang="en-US" sz="2400" b="1" dirty="0">
                  <a:solidFill>
                    <a:srgbClr val="008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寻找大自然的秘密（</a:t>
              </a:r>
              <a:r>
                <a:rPr lang="zh-CN" altLang="en-US" sz="2400" b="1" dirty="0">
                  <a:solidFill>
                    <a:srgbClr val="008000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课文回顾</a:t>
              </a:r>
              <a:r>
                <a:rPr lang="zh-CN" altLang="en-US" sz="2400" b="1" dirty="0">
                  <a:solidFill>
                    <a:srgbClr val="008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）</a:t>
              </a:r>
            </a:p>
          </p:txBody>
        </p:sp>
        <p:pic>
          <p:nvPicPr>
            <p:cNvPr id="17414" name="Picture 6" descr="D:\360安全浏览器下载\bb5608ffa98e75b2646cf48d6ea8aea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6825" y="847996"/>
              <a:ext cx="440677" cy="45965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5351463" y="1485900"/>
            <a:ext cx="1350962" cy="1350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81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6859588" y="1495425"/>
            <a:ext cx="1349375" cy="1349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82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5348288" y="3081338"/>
            <a:ext cx="1349375" cy="1349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83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6899275" y="3063875"/>
            <a:ext cx="1350963" cy="13509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8438" name="组合 11"/>
          <p:cNvGrpSpPr/>
          <p:nvPr/>
        </p:nvGrpSpPr>
        <p:grpSpPr>
          <a:xfrm>
            <a:off x="450850" y="742950"/>
            <a:ext cx="5394325" cy="565150"/>
            <a:chOff x="346825" y="742811"/>
            <a:chExt cx="5394218" cy="564835"/>
          </a:xfrm>
        </p:grpSpPr>
        <p:sp>
          <p:nvSpPr>
            <p:cNvPr id="18444" name="矩形 12"/>
            <p:cNvSpPr/>
            <p:nvPr/>
          </p:nvSpPr>
          <p:spPr>
            <a:xfrm>
              <a:off x="820202" y="742811"/>
              <a:ext cx="4920841" cy="55368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80" tIns="34290" rIns="68580" bIns="34290">
              <a:spAutoFit/>
            </a:bodyPr>
            <a:lstStyle/>
            <a:p>
              <a:pPr eaLnBrk="1" hangingPunct="1">
                <a:lnSpc>
                  <a:spcPct val="150000"/>
                </a:lnSpc>
              </a:pPr>
              <a:r>
                <a:rPr lang="zh-CN" altLang="en-US" sz="2400" b="1" dirty="0">
                  <a:solidFill>
                    <a:srgbClr val="008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寻找大自然的秘密（</a:t>
              </a:r>
              <a:r>
                <a:rPr lang="zh-CN" altLang="en-US" sz="2400" b="1" dirty="0">
                  <a:solidFill>
                    <a:srgbClr val="008000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课文回顾</a:t>
              </a:r>
              <a:r>
                <a:rPr lang="zh-CN" altLang="en-US" sz="2400" b="1" dirty="0">
                  <a:solidFill>
                    <a:srgbClr val="008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）</a:t>
              </a:r>
            </a:p>
          </p:txBody>
        </p:sp>
        <p:pic>
          <p:nvPicPr>
            <p:cNvPr id="18445" name="Picture 6" descr="D:\360安全浏览器下载\bb5608ffa98e75b2646cf48d6ea8aeae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6825" y="847996"/>
              <a:ext cx="440677" cy="45965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8439" name="组合 1"/>
          <p:cNvGrpSpPr/>
          <p:nvPr/>
        </p:nvGrpSpPr>
        <p:grpSpPr>
          <a:xfrm>
            <a:off x="1149350" y="1389063"/>
            <a:ext cx="3889375" cy="3119437"/>
            <a:chOff x="997463" y="1443314"/>
            <a:chExt cx="3889398" cy="3120122"/>
          </a:xfrm>
        </p:grpSpPr>
        <p:pic>
          <p:nvPicPr>
            <p:cNvPr id="50178" name="Picture 2"/>
            <p:cNvPicPr>
              <a:picLocks noChangeAspect="1" noChangeArrowheads="1"/>
            </p:cNvPicPr>
            <p:nvPr/>
          </p:nvPicPr>
          <p:blipFill rotWithShape="1">
            <a:blip r:embed="rId7" cstate="print"/>
            <a:srcRect t="10472"/>
            <a:stretch>
              <a:fillRect/>
            </a:stretch>
          </p:blipFill>
          <p:spPr bwMode="auto">
            <a:xfrm>
              <a:off x="997463" y="1682749"/>
              <a:ext cx="1847929" cy="2880687"/>
            </a:xfrm>
            <a:prstGeom prst="rect">
              <a:avLst/>
            </a:prstGeom>
            <a:ln>
              <a:noFill/>
            </a:ln>
            <a:effectLst>
              <a:softEdge rad="31750"/>
            </a:effectLst>
          </p:spPr>
        </p:pic>
        <p:pic>
          <p:nvPicPr>
            <p:cNvPr id="50179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826391" y="1704530"/>
              <a:ext cx="2060470" cy="2833885"/>
            </a:xfrm>
            <a:prstGeom prst="rect">
              <a:avLst/>
            </a:prstGeom>
            <a:ln>
              <a:noFill/>
            </a:ln>
            <a:effectLst>
              <a:softEdge rad="31750"/>
            </a:effectLst>
          </p:spPr>
        </p:pic>
        <p:cxnSp>
          <p:nvCxnSpPr>
            <p:cNvPr id="10" name="直接连接符 9"/>
            <p:cNvCxnSpPr/>
            <p:nvPr/>
          </p:nvCxnSpPr>
          <p:spPr>
            <a:xfrm>
              <a:off x="2806025" y="1696928"/>
              <a:ext cx="9525" cy="28372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7" cstate="print"/>
            <a:srcRect b="91671"/>
            <a:stretch>
              <a:fillRect/>
            </a:stretch>
          </p:blipFill>
          <p:spPr bwMode="auto">
            <a:xfrm>
              <a:off x="1913678" y="1443314"/>
              <a:ext cx="1847929" cy="268011"/>
            </a:xfrm>
            <a:prstGeom prst="rect">
              <a:avLst/>
            </a:prstGeom>
            <a:ln>
              <a:noFill/>
            </a:ln>
            <a:effectLst>
              <a:softEdge rad="127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96950" y="1168400"/>
            <a:ext cx="6470650" cy="342741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latinLnBrk="1">
              <a:lnSpc>
                <a:spcPct val="11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1.</a:t>
            </a: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十雾九晴天。</a:t>
            </a:r>
          </a:p>
          <a:p>
            <a:pPr latinLnBrk="1">
              <a:lnSpc>
                <a:spcPct val="11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2.</a:t>
            </a: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春雾晴，夏雾雨，秋雾蒙蒙有点水。</a:t>
            </a:r>
          </a:p>
          <a:p>
            <a:pPr latinLnBrk="1">
              <a:lnSpc>
                <a:spcPct val="11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3.</a:t>
            </a: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早晚冷，中午热，下雨半个月。</a:t>
            </a:r>
          </a:p>
          <a:p>
            <a:pPr latinLnBrk="1">
              <a:lnSpc>
                <a:spcPct val="11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4.</a:t>
            </a: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朝有棉絮云 下午雷雨鸣</a:t>
            </a:r>
          </a:p>
          <a:p>
            <a:pPr latinLnBrk="1">
              <a:lnSpc>
                <a:spcPct val="11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5.</a:t>
            </a: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南风怕日落，北风怕天明。</a:t>
            </a:r>
          </a:p>
          <a:p>
            <a:pPr latinLnBrk="1">
              <a:lnSpc>
                <a:spcPct val="11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6.</a:t>
            </a: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天气变坏：水沟臭臭的、海水起大浪（起风）。</a:t>
            </a:r>
          </a:p>
          <a:p>
            <a:pPr latinLnBrk="1">
              <a:lnSpc>
                <a:spcPct val="11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7.</a:t>
            </a: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早刮东风不雨，涝刮西风不晴</a:t>
            </a:r>
          </a:p>
          <a:p>
            <a:pPr latinLnBrk="1">
              <a:lnSpc>
                <a:spcPct val="11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8.</a:t>
            </a: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将下雨：春看海口，冬看山头。</a:t>
            </a:r>
          </a:p>
          <a:p>
            <a:pPr latinLnBrk="1">
              <a:lnSpc>
                <a:spcPct val="11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9.</a:t>
            </a: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燕子低飞 天将雨</a:t>
            </a:r>
          </a:p>
          <a:p>
            <a:pPr latinLnBrk="1">
              <a:lnSpc>
                <a:spcPct val="11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10.</a:t>
            </a: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鸡早（进笼）睛，鸭早（进笼）雨。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450850" y="557213"/>
            <a:ext cx="5394325" cy="565150"/>
            <a:chOff x="346825" y="742811"/>
            <a:chExt cx="5394218" cy="564835"/>
          </a:xfrm>
        </p:grpSpPr>
        <p:sp>
          <p:nvSpPr>
            <p:cNvPr id="19460" name="矩形 6"/>
            <p:cNvSpPr/>
            <p:nvPr/>
          </p:nvSpPr>
          <p:spPr>
            <a:xfrm>
              <a:off x="820202" y="742811"/>
              <a:ext cx="4920841" cy="55368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80" tIns="34290" rIns="68580" bIns="34290">
              <a:spAutoFit/>
            </a:bodyPr>
            <a:lstStyle/>
            <a:p>
              <a:pPr eaLnBrk="1" hangingPunct="1">
                <a:lnSpc>
                  <a:spcPct val="150000"/>
                </a:lnSpc>
              </a:pPr>
              <a:r>
                <a:rPr lang="zh-CN" altLang="en-US" sz="2400" b="1" dirty="0">
                  <a:solidFill>
                    <a:srgbClr val="008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中华传统文化之（</a:t>
              </a:r>
              <a:r>
                <a:rPr lang="zh-CN" altLang="en-US" sz="2400" b="1" dirty="0">
                  <a:solidFill>
                    <a:srgbClr val="008000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谚语</a:t>
              </a:r>
              <a:r>
                <a:rPr lang="zh-CN" altLang="en-US" sz="2400" b="1" dirty="0">
                  <a:solidFill>
                    <a:srgbClr val="008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）</a:t>
              </a:r>
            </a:p>
          </p:txBody>
        </p:sp>
        <p:pic>
          <p:nvPicPr>
            <p:cNvPr id="19461" name="Picture 6" descr="D:\360安全浏览器下载\bb5608ffa98e75b2646cf48d6ea8aea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6825" y="847996"/>
              <a:ext cx="440677" cy="45965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88975" y="1158875"/>
            <a:ext cx="7888288" cy="330041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indent="533400" eaLnBrk="1" hangingPunct="1">
              <a:lnSpc>
                <a:spcPct val="1500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节气指二十四时节和气候，是中国古代订立的一种用来指导农事的补充历法，是中华民族劳动人民长期经验的积累和智慧的结晶。由于中国古代是一个农业社会，农业需要严格了解太阳运行情况，农事完全根据太阳进行，所以在历法中又加入单独反映太阳运行周期的“二十四节气”，用作确定闰月的标准。中国古代的二十四节气以指导农事为本。中国农历是一种阴阳合历，即根据太阳也根据月亮的运行制定的，因此加入二十四节气能较好的反映出太阳运行的周期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450850" y="557213"/>
            <a:ext cx="5394325" cy="623887"/>
            <a:chOff x="346825" y="742811"/>
            <a:chExt cx="5394218" cy="622901"/>
          </a:xfrm>
        </p:grpSpPr>
        <p:sp>
          <p:nvSpPr>
            <p:cNvPr id="20484" name="矩形 7"/>
            <p:cNvSpPr/>
            <p:nvPr/>
          </p:nvSpPr>
          <p:spPr>
            <a:xfrm>
              <a:off x="820202" y="742811"/>
              <a:ext cx="4920841" cy="62290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80" tIns="34290" rIns="68580" bIns="34290">
              <a:spAutoFit/>
            </a:bodyPr>
            <a:lstStyle/>
            <a:p>
              <a:pPr eaLnBrk="1" hangingPunct="1">
                <a:lnSpc>
                  <a:spcPct val="150000"/>
                </a:lnSpc>
              </a:pPr>
              <a:r>
                <a:rPr lang="zh-CN" altLang="en-US" sz="2400" b="1" dirty="0">
                  <a:solidFill>
                    <a:srgbClr val="008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中华传统文化之（</a:t>
              </a:r>
              <a:r>
                <a:rPr lang="zh-CN" altLang="en-US" sz="2400" b="1" dirty="0">
                  <a:solidFill>
                    <a:srgbClr val="008000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节气</a:t>
              </a:r>
              <a:r>
                <a:rPr lang="zh-CN" altLang="en-US" sz="2400" b="1" dirty="0">
                  <a:solidFill>
                    <a:srgbClr val="008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）</a:t>
              </a:r>
            </a:p>
          </p:txBody>
        </p:sp>
        <p:pic>
          <p:nvPicPr>
            <p:cNvPr id="20485" name="Picture 6" descr="D:\360安全浏览器下载\bb5608ffa98e75b2646cf48d6ea8aea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6825" y="847996"/>
              <a:ext cx="440677" cy="45965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969963" y="1482725"/>
            <a:ext cx="871537" cy="2838450"/>
            <a:chOff x="970636" y="1482725"/>
            <a:chExt cx="870864" cy="2839239"/>
          </a:xfrm>
        </p:grpSpPr>
        <p:sp>
          <p:nvSpPr>
            <p:cNvPr id="21516" name="矩形 2"/>
            <p:cNvSpPr/>
            <p:nvPr/>
          </p:nvSpPr>
          <p:spPr>
            <a:xfrm>
              <a:off x="970636" y="1482725"/>
              <a:ext cx="870864" cy="283923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80" tIns="34290" rIns="68580" bIns="3429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立春</a:t>
              </a:r>
              <a:endPara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雨水</a:t>
              </a:r>
              <a:endPara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惊蛰</a:t>
              </a:r>
              <a:endPara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春分</a:t>
              </a:r>
              <a:endPara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清明</a:t>
              </a:r>
              <a:endPara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谷雨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1676527" y="1636756"/>
              <a:ext cx="41243" cy="255499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15" name="Picture 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3" y="1490663"/>
            <a:ext cx="1890712" cy="134937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075" y="1473199"/>
            <a:ext cx="1890713" cy="1350964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1479549"/>
            <a:ext cx="1890712" cy="1349376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675" y="2987675"/>
            <a:ext cx="1889125" cy="1350963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438" y="3008313"/>
            <a:ext cx="1892300" cy="134937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4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25" y="3025775"/>
            <a:ext cx="1889125" cy="1350963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3" name="组合 1"/>
          <p:cNvGrpSpPr/>
          <p:nvPr/>
        </p:nvGrpSpPr>
        <p:grpSpPr>
          <a:xfrm>
            <a:off x="420688" y="869950"/>
            <a:ext cx="4968875" cy="423863"/>
            <a:chOff x="343941" y="998538"/>
            <a:chExt cx="4970057" cy="423269"/>
          </a:xfrm>
        </p:grpSpPr>
        <p:sp>
          <p:nvSpPr>
            <p:cNvPr id="21514" name="TextBox 4"/>
            <p:cNvSpPr txBox="1"/>
            <p:nvPr/>
          </p:nvSpPr>
          <p:spPr>
            <a:xfrm>
              <a:off x="840423" y="998538"/>
              <a:ext cx="4473575" cy="39370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80" tIns="34290" rIns="68580" bIns="34290">
              <a:spAutoFit/>
            </a:bodyPr>
            <a:lstStyle/>
            <a:p>
              <a:r>
                <a:rPr lang="zh-CN" altLang="en-US" sz="21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部分节气示例：</a:t>
              </a:r>
            </a:p>
          </p:txBody>
        </p:sp>
        <p:pic>
          <p:nvPicPr>
            <p:cNvPr id="21515" name="Picture 9" descr="C:\Users\Administrator\Desktop\true (1)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925213">
              <a:off x="343941" y="1054693"/>
              <a:ext cx="519888" cy="367114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763588" y="1587500"/>
            <a:ext cx="7780337" cy="237807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春暖花开  风花雪月  出水芙蓉  春华秋实  花团锦簇  柳暗花明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草长莺飞  姹紫嫣红  万紫千红  花枝招展  雨后春笋  春寒料峭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繁花似锦  春色满园  鸟语花香  春意盎然  百花齐放  春花秋月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绿肥红瘦  寸草春晖  莺歌燕舞  枯木逢春  含苞待放  春和景明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春风得意  暗香疏影  秋收冬藏  纷纷扬扬  春意阑珊  春回大地</a:t>
            </a:r>
          </a:p>
        </p:txBody>
      </p:sp>
      <p:grpSp>
        <p:nvGrpSpPr>
          <p:cNvPr id="22531" name="组合 1"/>
          <p:cNvGrpSpPr/>
          <p:nvPr/>
        </p:nvGrpSpPr>
        <p:grpSpPr>
          <a:xfrm>
            <a:off x="344488" y="1009650"/>
            <a:ext cx="4968875" cy="423863"/>
            <a:chOff x="343941" y="998537"/>
            <a:chExt cx="4970057" cy="423270"/>
          </a:xfrm>
        </p:grpSpPr>
        <p:sp>
          <p:nvSpPr>
            <p:cNvPr id="22535" name="TextBox 4"/>
            <p:cNvSpPr txBox="1"/>
            <p:nvPr/>
          </p:nvSpPr>
          <p:spPr>
            <a:xfrm>
              <a:off x="840423" y="998537"/>
              <a:ext cx="4473575" cy="39370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80" tIns="34290" rIns="68580" bIns="34290">
              <a:spAutoFit/>
            </a:bodyPr>
            <a:lstStyle/>
            <a:p>
              <a:r>
                <a:rPr lang="zh-CN" altLang="en-US" sz="21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积累</a:t>
              </a:r>
              <a:r>
                <a:rPr lang="zh-CN" altLang="en-US" sz="2100" dirty="0">
                  <a:solidFill>
                    <a:srgbClr val="008000"/>
                  </a:solidFill>
                  <a:latin typeface="华文中宋" pitchFamily="2" charset="-122"/>
                  <a:ea typeface="华文中宋" pitchFamily="2" charset="-122"/>
                </a:rPr>
                <a:t>（</a:t>
              </a:r>
              <a:r>
                <a:rPr lang="zh-CN" altLang="en-US" sz="2100" b="1" dirty="0">
                  <a:solidFill>
                    <a:srgbClr val="008000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有关春天的成语</a:t>
              </a:r>
              <a:r>
                <a:rPr lang="zh-CN" altLang="en-US" sz="2100" dirty="0">
                  <a:solidFill>
                    <a:srgbClr val="008000"/>
                  </a:solidFill>
                  <a:latin typeface="华文中宋" pitchFamily="2" charset="-122"/>
                  <a:ea typeface="华文中宋" pitchFamily="2" charset="-122"/>
                </a:rPr>
                <a:t>）</a:t>
              </a:r>
            </a:p>
          </p:txBody>
        </p:sp>
        <p:pic>
          <p:nvPicPr>
            <p:cNvPr id="22536" name="Picture 9" descr="C:\Users\Administrator\Desktop\true (1)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925213">
              <a:off x="343941" y="1054693"/>
              <a:ext cx="519888" cy="367114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2" name="组合 11"/>
          <p:cNvGrpSpPr/>
          <p:nvPr/>
        </p:nvGrpSpPr>
        <p:grpSpPr>
          <a:xfrm>
            <a:off x="5373688" y="638175"/>
            <a:ext cx="2628900" cy="989013"/>
            <a:chOff x="5213082" y="604250"/>
            <a:chExt cx="2629168" cy="989235"/>
          </a:xfrm>
        </p:grpSpPr>
        <p:pic>
          <p:nvPicPr>
            <p:cNvPr id="13" name="Picture 15" descr="E:\各版本共用文件\0未分类文件\图片\气泡\2057b811f11c691.png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95381">
              <a:off x="5213082" y="604250"/>
              <a:ext cx="1835874" cy="989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5"/>
            <p:cNvSpPr>
              <a:spLocks noChangeArrowheads="1"/>
            </p:cNvSpPr>
            <p:nvPr/>
          </p:nvSpPr>
          <p:spPr bwMode="auto">
            <a:xfrm>
              <a:off x="5360322" y="899054"/>
              <a:ext cx="2481928" cy="400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glow rad="101600">
                      <a:schemeClr val="bg1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做好积累哟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glow rad="101600">
                      <a:schemeClr val="bg1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~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2460" y="1709836"/>
            <a:ext cx="7879080" cy="101566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defTabSz="914400" eaLnBrk="1" latinLnBrk="0" hangingPunct="1">
              <a:defRPr sz="6600" b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252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defRPr>
            </a:lvl1pPr>
            <a:lvl2pPr marL="457200" defTabSz="914400" eaLnBrk="1" latinLnBrk="0" hangingPunct="1">
              <a:defRPr sz="1800">
                <a:latin typeface="+mn-lt"/>
                <a:ea typeface="+mn-ea"/>
              </a:defRPr>
            </a:lvl2pPr>
            <a:lvl3pPr marL="914400" defTabSz="914400" eaLnBrk="1" latinLnBrk="0" hangingPunct="1">
              <a:defRPr sz="1800">
                <a:latin typeface="+mn-lt"/>
                <a:ea typeface="+mn-ea"/>
              </a:defRPr>
            </a:lvl3pPr>
            <a:lvl4pPr marL="1371600" defTabSz="914400" eaLnBrk="1" latinLnBrk="0" hangingPunct="1">
              <a:defRPr sz="1800">
                <a:latin typeface="+mn-lt"/>
                <a:ea typeface="+mn-ea"/>
              </a:defRPr>
            </a:lvl4pPr>
            <a:lvl5pPr marL="1828800" defTabSz="914400" eaLnBrk="1" latinLnBrk="0" hangingPunct="1">
              <a:defRPr sz="1800">
                <a:latin typeface="+mn-lt"/>
                <a:ea typeface="+mn-ea"/>
              </a:defRPr>
            </a:lvl5pPr>
            <a:lvl6pPr marL="2286000" defTabSz="914400">
              <a:defRPr sz="1800">
                <a:latin typeface="+mn-lt"/>
                <a:ea typeface="+mn-ea"/>
              </a:defRPr>
            </a:lvl6pPr>
            <a:lvl7pPr marL="2743200" defTabSz="914400">
              <a:defRPr sz="1800">
                <a:latin typeface="+mn-lt"/>
                <a:ea typeface="+mn-ea"/>
              </a:defRPr>
            </a:lvl7pPr>
            <a:lvl8pPr marL="3200400" defTabSz="914400">
              <a:defRPr sz="1800">
                <a:latin typeface="+mn-lt"/>
                <a:ea typeface="+mn-ea"/>
              </a:defRPr>
            </a:lvl8pPr>
            <a:lvl9pPr marL="3657600" defTabSz="914400">
              <a:defRPr sz="1800"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252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华文新魏" pitchFamily="2" charset="-122"/>
                <a:ea typeface="华文新魏" pitchFamily="2" charset="-122"/>
                <a:cs typeface="+mn-cs"/>
              </a:rPr>
              <a:t>一起</a:t>
            </a:r>
            <a:r>
              <a:rPr kumimoji="0" lang="zh-CN" altLang="en-US" sz="6000" b="1" i="0" u="none" strike="noStrike" kern="1200" cap="none" spc="0" normalizeH="0" baseline="0" noProof="0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252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华文新魏" pitchFamily="2" charset="-122"/>
                <a:ea typeface="华文新魏" pitchFamily="2" charset="-122"/>
                <a:cs typeface="+mn-cs"/>
              </a:rPr>
              <a:t>探寻大自然的秘密</a:t>
            </a:r>
            <a:endParaRPr kumimoji="0" lang="zh-CN" altLang="en-US" sz="6000" b="1" i="0" u="none" strike="noStrike" kern="1200" cap="none" spc="0" normalizeH="0" baseline="0" noProof="0" dirty="0" smtClean="0">
              <a:ln w="12700">
                <a:solidFill>
                  <a:schemeClr val="bg1"/>
                </a:solidFill>
                <a:prstDash val="solid"/>
              </a:ln>
              <a:solidFill>
                <a:srgbClr val="FF252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华文新魏" pitchFamily="2" charset="-122"/>
              <a:ea typeface="华文新魏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11"/>
          <p:cNvSpPr>
            <a:spLocks noTextEdit="1"/>
          </p:cNvSpPr>
          <p:nvPr/>
        </p:nvSpPr>
        <p:spPr>
          <a:xfrm>
            <a:off x="3408363" y="701675"/>
            <a:ext cx="23272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2700" b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天气预报</a:t>
            </a:r>
          </a:p>
        </p:txBody>
      </p:sp>
      <p:pic>
        <p:nvPicPr>
          <p:cNvPr id="24579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338" y="1647825"/>
            <a:ext cx="3729037" cy="1865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0" name="图片 11" descr="bb6e3bf2bca236339fc12262be959e6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88" y="1565275"/>
            <a:ext cx="3849687" cy="24780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800100" y="1016000"/>
            <a:ext cx="7542213" cy="276701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 我们把一只泥鳅，养在装有泥沙和石块的玻璃水缸里，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然后在来观察它的活动状态。泥鳅依靠水中少量的氧气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便可生活，当大气压力高，有较多的氧气溶解于水中，于是它会安静地</a:t>
            </a:r>
            <a:r>
              <a:rPr lang="zh-CN" altLang="en-US" sz="2000" b="1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潜伏在水底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，活动减少，</a:t>
            </a:r>
            <a:r>
              <a:rPr lang="zh-CN" altLang="en-US" sz="2000" b="1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这预告着天气晴朗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。相反的，气压低时，溶氧量减少，它只好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浮出水面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吸取氧气，有时甚至还会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跳出水面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，显得非常躁动，这就是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即将下雨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的前兆。</a:t>
            </a:r>
          </a:p>
        </p:txBody>
      </p:sp>
      <p:pic>
        <p:nvPicPr>
          <p:cNvPr id="20493" name="Picture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3337572">
            <a:off x="7067550" y="1212850"/>
            <a:ext cx="1198563" cy="7445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14"/>
          <p:cNvSpPr>
            <a:spLocks noChangeArrowheads="1" noChangeShapeType="1" noTextEdit="1"/>
          </p:cNvSpPr>
          <p:nvPr/>
        </p:nvSpPr>
        <p:spPr bwMode="auto">
          <a:xfrm>
            <a:off x="3114675" y="672194"/>
            <a:ext cx="2915841" cy="572691"/>
          </a:xfrm>
          <a:prstGeom prst="rect">
            <a:avLst/>
          </a:prstGeom>
        </p:spPr>
        <p:txBody>
          <a:bodyPr wrap="none" lIns="68580" tIns="34290" rIns="68580" bIns="34290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1" i="0" u="none" strike="noStrike" kern="10" cap="none" spc="0" normalizeH="0" baseline="0" noProof="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有趣的实验</a:t>
            </a:r>
            <a:r>
              <a:rPr kumimoji="0" lang="en-US" altLang="zh-CN" sz="2700" b="1" i="0" u="none" strike="noStrike" kern="10" cap="none" spc="0" normalizeH="0" baseline="0" noProof="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</a:t>
            </a:r>
            <a:endParaRPr kumimoji="0" lang="zh-CN" altLang="en-US" sz="2700" b="1" i="0" u="none" strike="noStrike" kern="10" cap="none" spc="0" normalizeH="0" baseline="0" noProof="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2" name="圆角矩形标注 11"/>
          <p:cNvSpPr/>
          <p:nvPr/>
        </p:nvSpPr>
        <p:spPr>
          <a:xfrm>
            <a:off x="6124575" y="503238"/>
            <a:ext cx="2533650" cy="820738"/>
          </a:xfrm>
          <a:prstGeom prst="wedgeRoundRectCallout">
            <a:avLst>
              <a:gd name="adj1" fmla="val -54767"/>
              <a:gd name="adj2" fmla="val 5188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鸟吃草籽也吃虫子，这就是食物链。</a:t>
            </a:r>
          </a:p>
        </p:txBody>
      </p:sp>
      <p:sp>
        <p:nvSpPr>
          <p:cNvPr id="10" name="矩形 9"/>
          <p:cNvSpPr/>
          <p:nvPr/>
        </p:nvSpPr>
        <p:spPr>
          <a:xfrm>
            <a:off x="554038" y="1403350"/>
            <a:ext cx="8074025" cy="200818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indent="542925" eaLnBrk="1" hangingPunct="1">
              <a:lnSpc>
                <a:spcPct val="150000"/>
              </a:lnSpc>
            </a:pP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在某牧场，科研人员为了防止鸟吃草籽，有人把人工种草的试验区用网子罩起来。过一段时间发现，草的叶子几乎被虫子吃光了，而未加罩网的天然草原，牧草却生长良好。你知道这是什么原因吗？这个实例说明了什么道理？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1250" y="3708400"/>
            <a:ext cx="7080250" cy="57626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algn="ctr"/>
            <a:r>
              <a:rPr lang="zh-CN" altLang="en-US" sz="3300" b="1" dirty="0">
                <a:solidFill>
                  <a:srgbClr val="00B050"/>
                </a:solidFill>
                <a:latin typeface="Arial" panose="020B0604020202020204" pitchFamily="34" charset="0"/>
              </a:rPr>
              <a:t>保护自然，正确的认识自然规律。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70"/>
          <p:cNvSpPr>
            <a:spLocks noChangeAspect="1" noTextEdit="1"/>
          </p:cNvSpPr>
          <p:nvPr/>
        </p:nvSpPr>
        <p:spPr>
          <a:xfrm>
            <a:off x="-3943350" y="534988"/>
            <a:ext cx="1895475" cy="13589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1267" name="Picture 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43350" y="534988"/>
            <a:ext cx="1897063" cy="1358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TextBox 23"/>
          <p:cNvSpPr txBox="1"/>
          <p:nvPr/>
        </p:nvSpPr>
        <p:spPr>
          <a:xfrm>
            <a:off x="4981575" y="1398588"/>
            <a:ext cx="1728788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体育</a:t>
            </a:r>
            <a:endParaRPr lang="en-US" altLang="zh-CN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18088" y="3025775"/>
            <a:ext cx="128905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研究</a:t>
            </a:r>
          </a:p>
        </p:txBody>
      </p:sp>
      <p:sp>
        <p:nvSpPr>
          <p:cNvPr id="26" name="矩形 25"/>
          <p:cNvSpPr/>
          <p:nvPr/>
        </p:nvSpPr>
        <p:spPr>
          <a:xfrm>
            <a:off x="909638" y="1117600"/>
            <a:ext cx="677862" cy="10779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 yù</a:t>
            </a:r>
          </a:p>
          <a:p>
            <a:endParaRPr lang="en-US" altLang="zh-CN" sz="32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87413" y="2725738"/>
            <a:ext cx="989012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 yán </a:t>
            </a:r>
          </a:p>
        </p:txBody>
      </p:sp>
      <p:grpSp>
        <p:nvGrpSpPr>
          <p:cNvPr id="2" name="组合 27"/>
          <p:cNvGrpSpPr/>
          <p:nvPr/>
        </p:nvGrpSpPr>
        <p:grpSpPr>
          <a:xfrm>
            <a:off x="6491288" y="1206500"/>
            <a:ext cx="2171700" cy="1625600"/>
            <a:chOff x="6452479" y="1282067"/>
            <a:chExt cx="2170329" cy="1626829"/>
          </a:xfrm>
        </p:grpSpPr>
        <p:pic>
          <p:nvPicPr>
            <p:cNvPr id="11309" name="Picture 25" descr="C:\Users\Administrator\Desktop\4c7d794d49c270dd40164e5260d35153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52479" y="1282067"/>
              <a:ext cx="2170329" cy="1626829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1310" name="组合 51"/>
            <p:cNvGrpSpPr/>
            <p:nvPr/>
          </p:nvGrpSpPr>
          <p:grpSpPr>
            <a:xfrm>
              <a:off x="6589714" y="1338323"/>
              <a:ext cx="1877969" cy="1308457"/>
              <a:chOff x="6686559" y="1335131"/>
              <a:chExt cx="1877969" cy="1308457"/>
            </a:xfrm>
          </p:grpSpPr>
          <p:sp>
            <p:nvSpPr>
              <p:cNvPr id="11311" name="矩形 52"/>
              <p:cNvSpPr/>
              <p:nvPr/>
            </p:nvSpPr>
            <p:spPr>
              <a:xfrm>
                <a:off x="6686559" y="1688760"/>
                <a:ext cx="1877969" cy="95482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2800" b="1" dirty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云在月</a:t>
                </a:r>
                <a:endParaRPr lang="en-US" altLang="zh-CN" sz="28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 algn="ctr"/>
                <a:r>
                  <a:rPr lang="zh-CN" altLang="en-US" sz="2800" b="1" dirty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亮上</a:t>
                </a: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6867460" y="1335131"/>
                <a:ext cx="1475231" cy="400510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方正卡通简体" panose="03000509000000000000" pitchFamily="65" charset="-122"/>
                    <a:ea typeface="方正卡通简体" panose="03000509000000000000" pitchFamily="65" charset="-122"/>
                    <a:cs typeface="+mn-cs"/>
                  </a:rPr>
                  <a:t>识字巧方法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endParaRPr>
              </a:p>
            </p:txBody>
          </p:sp>
        </p:grpSp>
      </p:grpSp>
      <p:grpSp>
        <p:nvGrpSpPr>
          <p:cNvPr id="4" name="组合 32"/>
          <p:cNvGrpSpPr/>
          <p:nvPr/>
        </p:nvGrpSpPr>
        <p:grpSpPr>
          <a:xfrm>
            <a:off x="6492875" y="2860675"/>
            <a:ext cx="2168525" cy="1627188"/>
            <a:chOff x="6452479" y="1282067"/>
            <a:chExt cx="2170329" cy="1626829"/>
          </a:xfrm>
        </p:grpSpPr>
        <p:pic>
          <p:nvPicPr>
            <p:cNvPr id="11303" name="Picture 25" descr="C:\Users\Administrator\Desktop\4c7d794d49c270dd40164e5260d35153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52479" y="1282067"/>
              <a:ext cx="2170329" cy="1626829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1304" name="组合 56"/>
            <p:cNvGrpSpPr/>
            <p:nvPr/>
          </p:nvGrpSpPr>
          <p:grpSpPr>
            <a:xfrm>
              <a:off x="6588327" y="1338323"/>
              <a:ext cx="1849973" cy="1349980"/>
              <a:chOff x="6685172" y="1335131"/>
              <a:chExt cx="1849973" cy="1349980"/>
            </a:xfrm>
          </p:grpSpPr>
          <p:sp>
            <p:nvSpPr>
              <p:cNvPr id="11305" name="矩形 57"/>
              <p:cNvSpPr/>
              <p:nvPr/>
            </p:nvSpPr>
            <p:spPr>
              <a:xfrm>
                <a:off x="6685172" y="1731214"/>
                <a:ext cx="1849973" cy="95389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2800" b="1" dirty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岩下蜻蜓比翼飞</a:t>
                </a: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6867460" y="1335131"/>
                <a:ext cx="1475231" cy="399924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方正卡通简体" panose="03000509000000000000" pitchFamily="65" charset="-122"/>
                    <a:ea typeface="方正卡通简体" panose="03000509000000000000" pitchFamily="65" charset="-122"/>
                    <a:cs typeface="+mn-cs"/>
                  </a:rPr>
                  <a:t>识字巧方法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endParaRPr>
              </a:p>
            </p:txBody>
          </p:sp>
        </p:grpSp>
      </p:grpSp>
      <p:graphicFrame>
        <p:nvGraphicFramePr>
          <p:cNvPr id="38" name="Group 47"/>
          <p:cNvGraphicFramePr>
            <a:graphicFrameLocks noGrp="1"/>
          </p:cNvGraphicFramePr>
          <p:nvPr/>
        </p:nvGraphicFramePr>
        <p:xfrm>
          <a:off x="858838" y="1754188"/>
          <a:ext cx="936626" cy="936626"/>
        </p:xfrm>
        <a:graphic>
          <a:graphicData uri="http://schemas.openxmlformats.org/drawingml/2006/table">
            <a:tbl>
              <a:tblPr/>
              <a:tblGrid>
                <a:gridCol w="468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3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71" marR="91471" marT="34322" marB="343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71" marR="91471" marT="34322" marB="3432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71" marR="91471" marT="34322" marB="343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71" marR="91471" marT="34322" marB="3432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285" name="TextBox 24"/>
          <p:cNvSpPr txBox="1"/>
          <p:nvPr/>
        </p:nvSpPr>
        <p:spPr>
          <a:xfrm>
            <a:off x="833438" y="1616075"/>
            <a:ext cx="987425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育</a:t>
            </a:r>
            <a:endParaRPr lang="en-US" altLang="zh-CN" sz="6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40" name="Group 47"/>
          <p:cNvGraphicFramePr>
            <a:graphicFrameLocks noGrp="1"/>
          </p:cNvGraphicFramePr>
          <p:nvPr/>
        </p:nvGraphicFramePr>
        <p:xfrm>
          <a:off x="858838" y="3375025"/>
          <a:ext cx="936626" cy="936626"/>
        </p:xfrm>
        <a:graphic>
          <a:graphicData uri="http://schemas.openxmlformats.org/drawingml/2006/table">
            <a:tbl>
              <a:tblPr/>
              <a:tblGrid>
                <a:gridCol w="468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3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71" marR="91471" marT="34322" marB="343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71" marR="91471" marT="34322" marB="3432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71" marR="91471" marT="34322" marB="343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71" marR="91471" marT="34322" marB="3432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297" name="TextBox 26"/>
          <p:cNvSpPr txBox="1"/>
          <p:nvPr/>
        </p:nvSpPr>
        <p:spPr>
          <a:xfrm>
            <a:off x="833438" y="3236913"/>
            <a:ext cx="987425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研</a:t>
            </a:r>
            <a:endParaRPr lang="en-US" altLang="zh-CN" sz="6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016500" y="3790950"/>
            <a:ext cx="1290638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研讨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013325" y="2154238"/>
            <a:ext cx="1730375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育人</a:t>
            </a:r>
            <a:endParaRPr lang="en-US" altLang="zh-CN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1300" name="Picture 55" descr="C:\Users\Administrator\AppData\Roaming\Tencent\Users\541737432\QQ\WinTemp\RichOle\UMKPU((O)TG%T0`3A)}~B`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6788" y="1390650"/>
            <a:ext cx="2354262" cy="1433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301" name="Picture 57" descr="http://p0.so.qhimgs1.com/bdr/_240_/t012f170dc2107efce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6313" y="3025775"/>
            <a:ext cx="2382837" cy="14874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  <p:bldP spid="25" grpId="0" build="p"/>
      <p:bldP spid="26" grpId="0"/>
      <p:bldP spid="27" grpId="0"/>
      <p:bldP spid="44" grpId="0" build="p"/>
      <p:bldP spid="45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460" y="1632346"/>
            <a:ext cx="7879080" cy="101566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defTabSz="914400" eaLnBrk="1" latinLnBrk="0" hangingPunct="1">
              <a:defRPr sz="6600" b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252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defRPr>
            </a:lvl1pPr>
            <a:lvl2pPr marL="457200" defTabSz="914400" eaLnBrk="1" latinLnBrk="0" hangingPunct="1">
              <a:defRPr sz="1800">
                <a:latin typeface="+mn-lt"/>
                <a:ea typeface="+mn-ea"/>
              </a:defRPr>
            </a:lvl2pPr>
            <a:lvl3pPr marL="914400" defTabSz="914400" eaLnBrk="1" latinLnBrk="0" hangingPunct="1">
              <a:defRPr sz="1800">
                <a:latin typeface="+mn-lt"/>
                <a:ea typeface="+mn-ea"/>
              </a:defRPr>
            </a:lvl3pPr>
            <a:lvl4pPr marL="1371600" defTabSz="914400" eaLnBrk="1" latinLnBrk="0" hangingPunct="1">
              <a:defRPr sz="1800">
                <a:latin typeface="+mn-lt"/>
                <a:ea typeface="+mn-ea"/>
              </a:defRPr>
            </a:lvl4pPr>
            <a:lvl5pPr marL="1828800" defTabSz="914400" eaLnBrk="1" latinLnBrk="0" hangingPunct="1">
              <a:defRPr sz="1800">
                <a:latin typeface="+mn-lt"/>
                <a:ea typeface="+mn-ea"/>
              </a:defRPr>
            </a:lvl5pPr>
            <a:lvl6pPr marL="2286000" defTabSz="914400">
              <a:defRPr sz="1800">
                <a:latin typeface="+mn-lt"/>
                <a:ea typeface="+mn-ea"/>
              </a:defRPr>
            </a:lvl6pPr>
            <a:lvl7pPr marL="2743200" defTabSz="914400">
              <a:defRPr sz="1800">
                <a:latin typeface="+mn-lt"/>
                <a:ea typeface="+mn-ea"/>
              </a:defRPr>
            </a:lvl7pPr>
            <a:lvl8pPr marL="3200400" defTabSz="914400">
              <a:defRPr sz="1800">
                <a:latin typeface="+mn-lt"/>
                <a:ea typeface="+mn-ea"/>
              </a:defRPr>
            </a:lvl8pPr>
            <a:lvl9pPr marL="3657600" defTabSz="914400">
              <a:defRPr sz="1800"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252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华文新魏" pitchFamily="2" charset="-122"/>
                <a:ea typeface="华文新魏" pitchFamily="2" charset="-122"/>
                <a:cs typeface="+mn-cs"/>
              </a:rPr>
              <a:t>大自然</a:t>
            </a:r>
            <a:r>
              <a:rPr kumimoji="0" lang="zh-CN" altLang="en-US" sz="6000" b="1" i="0" u="none" strike="noStrike" kern="1200" cap="none" spc="0" normalizeH="0" baseline="0" noProof="0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252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华文新魏" pitchFamily="2" charset="-122"/>
                <a:ea typeface="华文新魏" pitchFamily="2" charset="-122"/>
                <a:cs typeface="+mn-cs"/>
              </a:rPr>
              <a:t>的秘密无穷无尽</a:t>
            </a:r>
            <a:endParaRPr kumimoji="0" lang="zh-CN" altLang="en-US" sz="6000" b="1" i="0" u="none" strike="noStrike" kern="1200" cap="none" spc="0" normalizeH="0" baseline="0" noProof="0" dirty="0" smtClean="0">
              <a:ln w="12700">
                <a:solidFill>
                  <a:schemeClr val="bg1"/>
                </a:solidFill>
                <a:prstDash val="solid"/>
              </a:ln>
              <a:solidFill>
                <a:srgbClr val="FF252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华文新魏" pitchFamily="2" charset="-122"/>
              <a:ea typeface="华文新魏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 t="6811" b="8921"/>
          <a:stretch>
            <a:fillRect/>
          </a:stretch>
        </p:blipFill>
        <p:spPr bwMode="auto">
          <a:xfrm>
            <a:off x="919877" y="840845"/>
            <a:ext cx="4010569" cy="3405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" name="组合 2"/>
          <p:cNvGrpSpPr/>
          <p:nvPr/>
        </p:nvGrpSpPr>
        <p:grpSpPr>
          <a:xfrm>
            <a:off x="4900613" y="793750"/>
            <a:ext cx="3024187" cy="1092200"/>
            <a:chOff x="5096103" y="1065755"/>
            <a:chExt cx="3024640" cy="1091570"/>
          </a:xfrm>
        </p:grpSpPr>
        <p:sp>
          <p:nvSpPr>
            <p:cNvPr id="10" name="云形标注 9"/>
            <p:cNvSpPr/>
            <p:nvPr/>
          </p:nvSpPr>
          <p:spPr>
            <a:xfrm>
              <a:off x="5096103" y="1065755"/>
              <a:ext cx="3024640" cy="1091570"/>
            </a:xfrm>
            <a:prstGeom prst="cloudCallout">
              <a:avLst>
                <a:gd name="adj1" fmla="val -44418"/>
                <a:gd name="adj2" fmla="val 6434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677" name="矩形 1"/>
            <p:cNvSpPr/>
            <p:nvPr/>
          </p:nvSpPr>
          <p:spPr>
            <a:xfrm>
              <a:off x="5399312" y="1277715"/>
              <a:ext cx="2579918" cy="70788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zh-CN" altLang="en-US" sz="2000" b="1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你还发现了哪些秘密？一起来交流下吧。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20460" y="904131"/>
            <a:ext cx="5922134" cy="1331134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100" b="1" i="0" u="none" strike="noStrike" kern="120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等线" pitchFamily="2" charset="-122"/>
                <a:cs typeface="+mn-cs"/>
              </a:rPr>
              <a:t>大自然的秘密无穷无尽，</a:t>
            </a:r>
            <a:endParaRPr kumimoji="0" lang="en-US" altLang="zh-CN" sz="4100" b="1" i="0" u="none" strike="noStrike" kern="120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uLnTx/>
              <a:uFillTx/>
              <a:latin typeface="Arial" panose="020B0604020202020204" pitchFamily="34" charset="0"/>
              <a:ea typeface="等线" pitchFamily="2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100" b="1" i="0" u="none" strike="noStrike" kern="120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等线" pitchFamily="2" charset="-122"/>
                <a:cs typeface="+mn-cs"/>
              </a:rPr>
              <a:t>我们一起去走向自然吧。</a:t>
            </a:r>
          </a:p>
        </p:txBody>
      </p:sp>
      <p:pic>
        <p:nvPicPr>
          <p:cNvPr id="29699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600" y="2413000"/>
            <a:ext cx="3094038" cy="19573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70"/>
          <p:cNvSpPr>
            <a:spLocks noChangeAspect="1" noTextEdit="1"/>
          </p:cNvSpPr>
          <p:nvPr/>
        </p:nvSpPr>
        <p:spPr>
          <a:xfrm>
            <a:off x="-3943350" y="534988"/>
            <a:ext cx="1895475" cy="13589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2291" name="Picture 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43350" y="534988"/>
            <a:ext cx="1897063" cy="1358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TextBox 23"/>
          <p:cNvSpPr txBox="1"/>
          <p:nvPr/>
        </p:nvSpPr>
        <p:spPr>
          <a:xfrm>
            <a:off x="4856163" y="1465263"/>
            <a:ext cx="1944687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 研究</a:t>
            </a:r>
            <a:endParaRPr lang="en-US" altLang="zh-CN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966788" y="1174750"/>
            <a:ext cx="782637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 jiū </a:t>
            </a:r>
          </a:p>
        </p:txBody>
      </p:sp>
      <p:sp>
        <p:nvSpPr>
          <p:cNvPr id="27" name="矩形 26"/>
          <p:cNvSpPr/>
          <p:nvPr/>
        </p:nvSpPr>
        <p:spPr>
          <a:xfrm>
            <a:off x="820738" y="2706688"/>
            <a:ext cx="98742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shào</a:t>
            </a:r>
          </a:p>
        </p:txBody>
      </p:sp>
      <p:grpSp>
        <p:nvGrpSpPr>
          <p:cNvPr id="2" name="组合 27"/>
          <p:cNvGrpSpPr/>
          <p:nvPr/>
        </p:nvGrpSpPr>
        <p:grpSpPr>
          <a:xfrm>
            <a:off x="6546850" y="1206500"/>
            <a:ext cx="2257425" cy="1625600"/>
            <a:chOff x="6452478" y="1282067"/>
            <a:chExt cx="2170329" cy="1626829"/>
          </a:xfrm>
        </p:grpSpPr>
        <p:pic>
          <p:nvPicPr>
            <p:cNvPr id="12333" name="Picture 25" descr="C:\Users\Administrator\Desktop\4c7d794d49c270dd40164e5260d35153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52478" y="1282067"/>
              <a:ext cx="2170329" cy="1626829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2334" name="组合 51"/>
            <p:cNvGrpSpPr/>
            <p:nvPr/>
          </p:nvGrpSpPr>
          <p:grpSpPr>
            <a:xfrm>
              <a:off x="6554753" y="1338323"/>
              <a:ext cx="1958003" cy="1364870"/>
              <a:chOff x="6651598" y="1335131"/>
              <a:chExt cx="1958003" cy="1364870"/>
            </a:xfrm>
          </p:grpSpPr>
          <p:sp>
            <p:nvSpPr>
              <p:cNvPr id="12335" name="矩形 52"/>
              <p:cNvSpPr/>
              <p:nvPr/>
            </p:nvSpPr>
            <p:spPr>
              <a:xfrm>
                <a:off x="6651598" y="1745173"/>
                <a:ext cx="1958003" cy="95482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2800" b="1" dirty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窗前一弯</a:t>
                </a:r>
                <a:endParaRPr lang="en-US" altLang="zh-CN" sz="28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 algn="ctr"/>
                <a:r>
                  <a:rPr lang="zh-CN" altLang="en-US" sz="2800" b="1" dirty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新月</a:t>
                </a: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6867460" y="1335131"/>
                <a:ext cx="1475231" cy="400510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方正卡通简体" panose="03000509000000000000" pitchFamily="65" charset="-122"/>
                    <a:ea typeface="方正卡通简体" panose="03000509000000000000" pitchFamily="65" charset="-122"/>
                    <a:cs typeface="+mn-cs"/>
                  </a:rPr>
                  <a:t>识字巧方法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endParaRPr>
              </a:p>
            </p:txBody>
          </p:sp>
        </p:grpSp>
      </p:grpSp>
      <p:grpSp>
        <p:nvGrpSpPr>
          <p:cNvPr id="4" name="组合 32"/>
          <p:cNvGrpSpPr/>
          <p:nvPr/>
        </p:nvGrpSpPr>
        <p:grpSpPr>
          <a:xfrm>
            <a:off x="6545263" y="2870200"/>
            <a:ext cx="2260600" cy="1627188"/>
            <a:chOff x="6452479" y="1282067"/>
            <a:chExt cx="2261580" cy="1626829"/>
          </a:xfrm>
        </p:grpSpPr>
        <p:pic>
          <p:nvPicPr>
            <p:cNvPr id="12327" name="Picture 25" descr="C:\Users\Administrator\Desktop\4c7d794d49c270dd40164e5260d35153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52479" y="1282067"/>
              <a:ext cx="2170329" cy="1626829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2328" name="组合 56"/>
            <p:cNvGrpSpPr/>
            <p:nvPr/>
          </p:nvGrpSpPr>
          <p:grpSpPr>
            <a:xfrm>
              <a:off x="6459447" y="1338323"/>
              <a:ext cx="2254612" cy="1319376"/>
              <a:chOff x="6556292" y="1335131"/>
              <a:chExt cx="2254612" cy="1319376"/>
            </a:xfrm>
          </p:grpSpPr>
          <p:sp>
            <p:nvSpPr>
              <p:cNvPr id="12329" name="矩形 57"/>
              <p:cNvSpPr/>
              <p:nvPr/>
            </p:nvSpPr>
            <p:spPr>
              <a:xfrm>
                <a:off x="6556292" y="1700611"/>
                <a:ext cx="2254612" cy="95389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2800" b="1" dirty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一方明月</a:t>
                </a:r>
                <a:endParaRPr lang="en-US" altLang="zh-CN" sz="28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 algn="ctr"/>
                <a:r>
                  <a:rPr lang="zh-CN" altLang="en-US" sz="2800" b="1" dirty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照当头</a:t>
                </a: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6867460" y="1335131"/>
                <a:ext cx="1475231" cy="399924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方正卡通简体" panose="03000509000000000000" pitchFamily="65" charset="-122"/>
                    <a:ea typeface="方正卡通简体" panose="03000509000000000000" pitchFamily="65" charset="-122"/>
                    <a:cs typeface="+mn-cs"/>
                  </a:rPr>
                  <a:t>识字巧方法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endParaRPr>
              </a:p>
            </p:txBody>
          </p:sp>
        </p:grpSp>
      </p:grpSp>
      <p:graphicFrame>
        <p:nvGraphicFramePr>
          <p:cNvPr id="38" name="Group 47"/>
          <p:cNvGraphicFramePr>
            <a:graphicFrameLocks noGrp="1"/>
          </p:cNvGraphicFramePr>
          <p:nvPr/>
        </p:nvGraphicFramePr>
        <p:xfrm>
          <a:off x="858838" y="1754188"/>
          <a:ext cx="936626" cy="936626"/>
        </p:xfrm>
        <a:graphic>
          <a:graphicData uri="http://schemas.openxmlformats.org/drawingml/2006/table">
            <a:tbl>
              <a:tblPr/>
              <a:tblGrid>
                <a:gridCol w="468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3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71" marR="91471" marT="34322" marB="343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71" marR="91471" marT="34322" marB="3432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71" marR="91471" marT="34322" marB="343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71" marR="91471" marT="34322" marB="3432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308" name="TextBox 24"/>
          <p:cNvSpPr txBox="1"/>
          <p:nvPr/>
        </p:nvSpPr>
        <p:spPr>
          <a:xfrm>
            <a:off x="833438" y="1616075"/>
            <a:ext cx="987425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究</a:t>
            </a:r>
            <a:endParaRPr lang="en-US" altLang="zh-CN" sz="6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40" name="Group 47"/>
          <p:cNvGraphicFramePr>
            <a:graphicFrameLocks noGrp="1"/>
          </p:cNvGraphicFramePr>
          <p:nvPr/>
        </p:nvGraphicFramePr>
        <p:xfrm>
          <a:off x="858838" y="3375025"/>
          <a:ext cx="936626" cy="936626"/>
        </p:xfrm>
        <a:graphic>
          <a:graphicData uri="http://schemas.openxmlformats.org/drawingml/2006/table">
            <a:tbl>
              <a:tblPr/>
              <a:tblGrid>
                <a:gridCol w="468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3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71" marR="91471" marT="34322" marB="343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71" marR="91471" marT="34322" marB="3432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71" marR="91471" marT="34322" marB="343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71" marR="91471" marT="34322" marB="3432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320" name="TextBox 26"/>
          <p:cNvSpPr txBox="1"/>
          <p:nvPr/>
        </p:nvSpPr>
        <p:spPr>
          <a:xfrm>
            <a:off x="833438" y="3236913"/>
            <a:ext cx="987425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哨</a:t>
            </a:r>
            <a:endParaRPr lang="en-US" altLang="zh-CN" sz="6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102225" y="2197100"/>
            <a:ext cx="1379538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考究</a:t>
            </a:r>
            <a:endParaRPr lang="en-US" altLang="zh-CN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73650" y="3021013"/>
            <a:ext cx="128905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口哨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72063" y="3786188"/>
            <a:ext cx="1290637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哨所</a:t>
            </a:r>
          </a:p>
        </p:txBody>
      </p:sp>
      <p:pic>
        <p:nvPicPr>
          <p:cNvPr id="12324" name="Picture 57" descr="http://p0.so.qhimgs1.com/bdr/_240_/t012f170dc2107efce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6313" y="1344613"/>
            <a:ext cx="2382837" cy="1487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25" name="Picture 50" descr="http://p3.so.qhimgs1.com/bdr/_240_/t011e1355c05f8baa3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6313" y="3132138"/>
            <a:ext cx="2382837" cy="1365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  <p:bldP spid="26" grpId="0"/>
      <p:bldP spid="27" grpId="0"/>
      <p:bldP spid="43" grpId="0" build="p"/>
      <p:bldP spid="28" grpId="0" build="p"/>
      <p:bldP spid="2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70"/>
          <p:cNvSpPr>
            <a:spLocks noChangeAspect="1" noTextEdit="1"/>
          </p:cNvSpPr>
          <p:nvPr/>
        </p:nvSpPr>
        <p:spPr>
          <a:xfrm>
            <a:off x="-3943350" y="534988"/>
            <a:ext cx="1895475" cy="13589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3315" name="Picture 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43350" y="534988"/>
            <a:ext cx="1897063" cy="1358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矩形 25"/>
          <p:cNvSpPr/>
          <p:nvPr/>
        </p:nvSpPr>
        <p:spPr>
          <a:xfrm>
            <a:off x="822325" y="1106488"/>
            <a:ext cx="1046163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zhěn </a:t>
            </a:r>
          </a:p>
        </p:txBody>
      </p:sp>
      <p:grpSp>
        <p:nvGrpSpPr>
          <p:cNvPr id="2" name="组合 27"/>
          <p:cNvGrpSpPr/>
          <p:nvPr/>
        </p:nvGrpSpPr>
        <p:grpSpPr>
          <a:xfrm>
            <a:off x="6491288" y="1282700"/>
            <a:ext cx="2170112" cy="1625600"/>
            <a:chOff x="6452478" y="1282067"/>
            <a:chExt cx="2170329" cy="1626829"/>
          </a:xfrm>
        </p:grpSpPr>
        <p:pic>
          <p:nvPicPr>
            <p:cNvPr id="13334" name="Picture 25" descr="C:\Users\Administrator\Desktop\4c7d794d49c270dd40164e5260d35153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52478" y="1282067"/>
              <a:ext cx="2170329" cy="1626829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3335" name="组合 51"/>
            <p:cNvGrpSpPr/>
            <p:nvPr/>
          </p:nvGrpSpPr>
          <p:grpSpPr>
            <a:xfrm>
              <a:off x="6650383" y="1338323"/>
              <a:ext cx="1774523" cy="983428"/>
              <a:chOff x="6747228" y="1335131"/>
              <a:chExt cx="1774523" cy="983428"/>
            </a:xfrm>
          </p:grpSpPr>
          <p:sp>
            <p:nvSpPr>
              <p:cNvPr id="13336" name="矩形 52"/>
              <p:cNvSpPr/>
              <p:nvPr/>
            </p:nvSpPr>
            <p:spPr>
              <a:xfrm>
                <a:off x="6747228" y="1794943"/>
                <a:ext cx="1774523" cy="52361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2800" b="1" dirty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三人发言</a:t>
                </a: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6867460" y="1335131"/>
                <a:ext cx="1475231" cy="400510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方正卡通简体" panose="03000509000000000000" pitchFamily="65" charset="-122"/>
                    <a:ea typeface="方正卡通简体" panose="03000509000000000000" pitchFamily="65" charset="-122"/>
                    <a:cs typeface="+mn-cs"/>
                  </a:rPr>
                  <a:t>识字巧方法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endParaRPr>
              </a:p>
            </p:txBody>
          </p:sp>
        </p:grpSp>
      </p:grpSp>
      <p:graphicFrame>
        <p:nvGraphicFramePr>
          <p:cNvPr id="38" name="Group 47"/>
          <p:cNvGraphicFramePr>
            <a:graphicFrameLocks noGrp="1"/>
          </p:cNvGraphicFramePr>
          <p:nvPr/>
        </p:nvGraphicFramePr>
        <p:xfrm>
          <a:off x="858838" y="1754188"/>
          <a:ext cx="936626" cy="936626"/>
        </p:xfrm>
        <a:graphic>
          <a:graphicData uri="http://schemas.openxmlformats.org/drawingml/2006/table">
            <a:tbl>
              <a:tblPr/>
              <a:tblGrid>
                <a:gridCol w="468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3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71" marR="91471" marT="34322" marB="343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71" marR="91471" marT="34322" marB="3432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71" marR="91471" marT="34322" marB="343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71" marR="91471" marT="34322" marB="3432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329" name="TextBox 24"/>
          <p:cNvSpPr txBox="1"/>
          <p:nvPr/>
        </p:nvSpPr>
        <p:spPr>
          <a:xfrm>
            <a:off x="833438" y="1616075"/>
            <a:ext cx="987425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诊</a:t>
            </a:r>
            <a:endParaRPr lang="en-US" altLang="zh-CN" sz="6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75238" y="1460500"/>
            <a:ext cx="1944687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诊所</a:t>
            </a:r>
            <a:endParaRPr lang="en-US" altLang="zh-CN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45075" y="2168525"/>
            <a:ext cx="1379538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诊治</a:t>
            </a:r>
            <a:endParaRPr lang="en-US" altLang="zh-CN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3332" name="Picture 51" descr="http://p1.so.qhimgs1.com/bdr/_240_/t0125a0fd04e77f7df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200" y="1282700"/>
            <a:ext cx="2498725" cy="15382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 build="p"/>
      <p:bldP spid="3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70"/>
          <p:cNvSpPr>
            <a:spLocks noChangeAspect="1" noTextEdit="1"/>
          </p:cNvSpPr>
          <p:nvPr/>
        </p:nvSpPr>
        <p:spPr>
          <a:xfrm>
            <a:off x="-3943350" y="534988"/>
            <a:ext cx="1895475" cy="13589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4339" name="Picture 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43350" y="534988"/>
            <a:ext cx="1897063" cy="1358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27013" y="746125"/>
            <a:ext cx="8672513" cy="3324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marL="0" marR="0" lvl="0" indent="304800" algn="l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152400" algn="l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读一读，连一连。</a:t>
            </a:r>
          </a:p>
          <a:p>
            <a:pPr marL="0" marR="0" lvl="0" indent="152400" algn="l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152400" algn="l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</a:p>
          <a:p>
            <a:pPr marL="0" marR="0" lvl="0" indent="152400" algn="l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4341" name="图片 5" descr="说明: C:\Users\Administrator\AppData\Roaming\Tencent\Users\296414322\QQ\WinTemp\RichOle\3~4%[)%4K((}FNLJ~WLZ34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188" y="2209800"/>
            <a:ext cx="1495425" cy="1030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2" name="图片 4" descr="说明: C:\Users\Administrator\AppData\Roaming\Tencent\Users\296414322\QQ\WinTemp\RichOle\YL}F@[Z)9M7AK4Z85I(164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2219325"/>
            <a:ext cx="1446213" cy="1020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3" name="图片 1" descr="说明: C:\Users\Administrator\AppData\Roaming\Tencent\Users\296414322\QQ\WinTemp\RichOle\X(OKZ)0PN47IT%@3%Z%AW7Q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888" y="2205038"/>
            <a:ext cx="1419225" cy="1030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图片 3" descr="说明: C:\Users\Administrator\AppData\Roaming\Tencent\Users\296414322\QQ\WinTemp\RichOle\GORLU@I@859VX1[Q7UHANBR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5938" y="2195513"/>
            <a:ext cx="1419225" cy="1030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5" name="Rectangle 11"/>
          <p:cNvSpPr/>
          <p:nvPr/>
        </p:nvSpPr>
        <p:spPr>
          <a:xfrm>
            <a:off x="1408113" y="3808413"/>
            <a:ext cx="7048500" cy="5238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457200" eaLnBrk="0" hangingPunct="0">
              <a:tabLst>
                <a:tab pos="2300605" algn="l"/>
                <a:tab pos="3376930" algn="l"/>
              </a:tabLst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医院      体育馆     科技馆     图书馆</a:t>
            </a: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3713163" y="3240088"/>
            <a:ext cx="2381250" cy="7064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3762375" y="3240088"/>
            <a:ext cx="3814763" cy="5683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1951038" y="3240088"/>
            <a:ext cx="5761038" cy="7064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1768475" y="3359150"/>
            <a:ext cx="3849688" cy="58737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50" name="矩形 4"/>
          <p:cNvSpPr/>
          <p:nvPr/>
        </p:nvSpPr>
        <p:spPr>
          <a:xfrm>
            <a:off x="520700" y="685800"/>
            <a:ext cx="3006725" cy="5588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342900" indent="-342900" eaLnBrk="0" hangingPunct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练一练，学运用。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70"/>
          <p:cNvSpPr>
            <a:spLocks noChangeAspect="1" noTextEdit="1"/>
          </p:cNvSpPr>
          <p:nvPr/>
        </p:nvSpPr>
        <p:spPr>
          <a:xfrm>
            <a:off x="-3943350" y="534988"/>
            <a:ext cx="1895475" cy="13589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5363" name="Picture 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43350" y="534988"/>
            <a:ext cx="1897063" cy="1358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4" name="Rectangle 5"/>
          <p:cNvSpPr/>
          <p:nvPr/>
        </p:nvSpPr>
        <p:spPr>
          <a:xfrm>
            <a:off x="644525" y="863600"/>
            <a:ext cx="3006725" cy="5603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342900" indent="-342900" eaLnBrk="0" hangingPunct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我拓展，我积累。</a:t>
            </a:r>
          </a:p>
        </p:txBody>
      </p:sp>
      <p:sp>
        <p:nvSpPr>
          <p:cNvPr id="12" name="圆角矩形标注 11"/>
          <p:cNvSpPr/>
          <p:nvPr/>
        </p:nvSpPr>
        <p:spPr>
          <a:xfrm>
            <a:off x="687388" y="1654175"/>
            <a:ext cx="1993900" cy="938213"/>
          </a:xfrm>
          <a:prstGeom prst="wedgeRoundRectCallout">
            <a:avLst>
              <a:gd name="adj1" fmla="val 66419"/>
              <a:gd name="adj2" fmla="val 5281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小朋友，你还知道哪些其他场所的名称？</a:t>
            </a:r>
          </a:p>
        </p:txBody>
      </p:sp>
      <p:pic>
        <p:nvPicPr>
          <p:cNvPr id="15366" name="Picture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48150" y="3130550"/>
            <a:ext cx="1157288" cy="1317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7" name="Picture 13" descr="C:\Users\Administrator\Desktop\17e1884f61f242d2a7c5ee365a480b1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9500" y="2366963"/>
            <a:ext cx="2073275" cy="2073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圆角矩形标注 14"/>
          <p:cNvSpPr/>
          <p:nvPr/>
        </p:nvSpPr>
        <p:spPr>
          <a:xfrm>
            <a:off x="5535613" y="1179513"/>
            <a:ext cx="3201988" cy="1782763"/>
          </a:xfrm>
          <a:prstGeom prst="wedgeRoundRectCallout">
            <a:avLst>
              <a:gd name="adj1" fmla="val -64417"/>
              <a:gd name="adj2" fmla="val 5561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我所知道的其他场所的名称还有：图书馆、纪念馆、水族馆、供电所、律师事务所、税务所、托儿所等。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theme/theme1.xml><?xml version="1.0" encoding="utf-8"?>
<a:theme xmlns:a="http://schemas.openxmlformats.org/drawingml/2006/main" name="1_Office 主题">
  <a:themeElements>
    <a:clrScheme name="自定义 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F0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2448</Words>
  <Application>Microsoft Office PowerPoint</Application>
  <PresentationFormat>全屏显示(16:9)</PresentationFormat>
  <Paragraphs>276</Paragraphs>
  <Slides>52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52</vt:i4>
      </vt:variant>
    </vt:vector>
  </HeadingPairs>
  <TitlesOfParts>
    <vt:vector size="72" baseType="lpstr">
      <vt:lpstr>Malgun Gothic</vt:lpstr>
      <vt:lpstr>等线</vt:lpstr>
      <vt:lpstr>方正卡通简体</vt:lpstr>
      <vt:lpstr>方正姚体</vt:lpstr>
      <vt:lpstr>仿宋</vt:lpstr>
      <vt:lpstr>汉仪综艺体简</vt:lpstr>
      <vt:lpstr>黑体</vt:lpstr>
      <vt:lpstr>华文行楷</vt:lpstr>
      <vt:lpstr>华文楷体</vt:lpstr>
      <vt:lpstr>华文新魏</vt:lpstr>
      <vt:lpstr>华文中宋</vt:lpstr>
      <vt:lpstr>楷体</vt:lpstr>
      <vt:lpstr>迷你简卡通</vt:lpstr>
      <vt:lpstr>宋体</vt:lpstr>
      <vt:lpstr>微软雅黑</vt:lpstr>
      <vt:lpstr>Arial</vt:lpstr>
      <vt:lpstr>Calibri</vt:lpstr>
      <vt:lpstr>Times New Roman</vt:lpstr>
      <vt:lpstr>Wingdings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荣德基</dc:creator>
  <cp:lastModifiedBy>tw</cp:lastModifiedBy>
  <cp:revision>639</cp:revision>
  <dcterms:created xsi:type="dcterms:W3CDTF">2015-12-30T08:03:25Z</dcterms:created>
  <dcterms:modified xsi:type="dcterms:W3CDTF">2019-05-13T01:23:48Z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2052-11.1.0.8500</vt:lpwstr>
  </property>
</Properties>
</file>