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2" r:id="rId4"/>
    <p:sldId id="261" r:id="rId5"/>
    <p:sldId id="258" r:id="rId6"/>
    <p:sldId id="259" r:id="rId7"/>
    <p:sldId id="267" r:id="rId8"/>
    <p:sldId id="268" r:id="rId9"/>
    <p:sldId id="257" r:id="rId10"/>
    <p:sldId id="264" r:id="rId11"/>
    <p:sldId id="265" r:id="rId12"/>
    <p:sldId id="266" r:id="rId13"/>
    <p:sldId id="263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8" d="100"/>
          <a:sy n="58" d="100"/>
        </p:scale>
        <p:origin x="-10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7A3B6E-0E05-442D-8877-42208CD6C1D2}" type="datetimeFigureOut">
              <a:rPr lang="zh-CN" altLang="en-US" smtClean="0"/>
              <a:t>2018/11/13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CF712E-73FD-444E-A424-F84829EB734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ChangeArrowheads="1"/>
          </p:cNvSpPr>
          <p:nvPr/>
        </p:nvSpPr>
        <p:spPr bwMode="auto">
          <a:xfrm>
            <a:off x="0" y="1556792"/>
            <a:ext cx="9144000" cy="25853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sz="5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评奖</a:t>
            </a:r>
            <a:r>
              <a:rPr kumimoji="0" lang="zh-CN" altLang="en-US" sz="5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  到底   时候   秤杆  </a:t>
            </a:r>
            <a:endParaRPr kumimoji="0" lang="en-US" altLang="zh-CN" sz="54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5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信封   展现    楼层   </a:t>
            </a:r>
            <a:endParaRPr kumimoji="0" lang="en-US" altLang="zh-CN" sz="54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54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名胜古迹</a:t>
            </a:r>
            <a:endParaRPr kumimoji="0" lang="zh-CN" altLang="en-US" sz="8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ChangeArrowheads="1"/>
          </p:cNvSpPr>
          <p:nvPr/>
        </p:nvSpPr>
        <p:spPr bwMode="auto">
          <a:xfrm>
            <a:off x="0" y="789965"/>
            <a:ext cx="9144000" cy="51706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明亮的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眼睛 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水汪汪的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眼睛   </a:t>
            </a:r>
            <a:endParaRPr kumimoji="0" lang="en-US" altLang="zh-CN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大大的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眼睛 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直直的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眉毛  </a:t>
            </a:r>
            <a:endParaRPr kumimoji="0" lang="en-US" altLang="zh-CN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高高的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眉毛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长长的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眉毛</a:t>
            </a:r>
            <a:endParaRPr kumimoji="0" lang="zh-CN" alt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清清的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湖水  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闪亮的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湖水  </a:t>
            </a:r>
            <a:endParaRPr kumimoji="0" lang="en-US" altLang="zh-CN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干净的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湖水  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碧绿的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湖水   </a:t>
            </a:r>
            <a:endParaRPr kumimoji="0" lang="zh-CN" alt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0" y="1052736"/>
            <a:ext cx="111561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/>
        </p:nvSpPr>
        <p:spPr>
          <a:xfrm>
            <a:off x="3059832" y="1052736"/>
            <a:ext cx="1763688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0" y="1988840"/>
            <a:ext cx="111561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3203848" y="2060848"/>
            <a:ext cx="111561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0" y="3068960"/>
            <a:ext cx="111561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3131840" y="3068960"/>
            <a:ext cx="111561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0" y="4077072"/>
            <a:ext cx="111561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矩形 9"/>
          <p:cNvSpPr/>
          <p:nvPr/>
        </p:nvSpPr>
        <p:spPr>
          <a:xfrm>
            <a:off x="0" y="5085184"/>
            <a:ext cx="111561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3347864" y="5013176"/>
            <a:ext cx="111561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矩形 11"/>
          <p:cNvSpPr/>
          <p:nvPr/>
        </p:nvSpPr>
        <p:spPr>
          <a:xfrm>
            <a:off x="3347864" y="4005064"/>
            <a:ext cx="1115616" cy="72008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467544" y="1124744"/>
            <a:ext cx="8280920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zh-CN" altLang="zh-CN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火</a:t>
            </a:r>
            <a:r>
              <a:rPr kumimoji="0" lang="zh-CN" altLang="zh-CN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红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碧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绿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金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黄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天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蓝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海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蓝</a:t>
            </a:r>
            <a:endParaRPr kumimoji="0" lang="zh-CN" alt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lvl="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荡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秋千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吹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泡泡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拉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小提琴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弹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吉它 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讲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故事 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打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电话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听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音乐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放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风筝 </a:t>
            </a:r>
            <a:endParaRPr kumimoji="0" lang="zh-CN" alt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835696" y="1412776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/>
        </p:nvSpPr>
        <p:spPr>
          <a:xfrm>
            <a:off x="611560" y="1412776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3059832" y="1412776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4283968" y="1484784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5580112" y="1412776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539552" y="2348880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2267744" y="2348880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矩形 9"/>
          <p:cNvSpPr/>
          <p:nvPr/>
        </p:nvSpPr>
        <p:spPr>
          <a:xfrm>
            <a:off x="4067944" y="2348880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6300192" y="2348880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矩形 11"/>
          <p:cNvSpPr/>
          <p:nvPr/>
        </p:nvSpPr>
        <p:spPr>
          <a:xfrm>
            <a:off x="611560" y="3284984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矩形 12"/>
          <p:cNvSpPr/>
          <p:nvPr/>
        </p:nvSpPr>
        <p:spPr>
          <a:xfrm>
            <a:off x="2411760" y="3284984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4" name="矩形 13"/>
          <p:cNvSpPr/>
          <p:nvPr/>
        </p:nvSpPr>
        <p:spPr>
          <a:xfrm>
            <a:off x="4211960" y="3212976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5" name="矩形 14"/>
          <p:cNvSpPr/>
          <p:nvPr/>
        </p:nvSpPr>
        <p:spPr>
          <a:xfrm>
            <a:off x="6012160" y="3212976"/>
            <a:ext cx="432048" cy="50405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/>
        </p:nvSpPr>
        <p:spPr bwMode="auto">
          <a:xfrm>
            <a:off x="467544" y="404664"/>
            <a:ext cx="6936514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结：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jié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 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结尾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 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zh-CN" sz="4800" dirty="0"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lang="en-US" altLang="zh-CN" sz="4800" dirty="0" smtClean="0">
                <a:latin typeface="Calibri" pitchFamily="34" charset="0"/>
                <a:ea typeface="宋体" pitchFamily="2" charset="-122"/>
                <a:cs typeface="Times New Roman" pitchFamily="18" charset="0"/>
              </a:rPr>
              <a:t>        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jiē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（结果（结巴）</a:t>
            </a:r>
            <a:endParaRPr kumimoji="0" lang="zh-CN" altLang="en-US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重：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chóng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重新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zh-CN" sz="4800" dirty="0"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lang="en-US" altLang="zh-CN" sz="4800" dirty="0" smtClean="0">
                <a:latin typeface="Calibri" pitchFamily="34" charset="0"/>
                <a:ea typeface="宋体" pitchFamily="2" charset="-122"/>
                <a:cs typeface="Times New Roman" pitchFamily="18" charset="0"/>
              </a:rPr>
              <a:t>       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zhòng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（重要）</a:t>
            </a:r>
            <a:endParaRPr kumimoji="0" lang="zh-CN" altLang="en-US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发：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fā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发现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zh-CN" sz="4800" dirty="0"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lang="en-US" altLang="zh-CN" sz="4800" dirty="0" smtClean="0">
                <a:latin typeface="Calibri" pitchFamily="34" charset="0"/>
                <a:ea typeface="宋体" pitchFamily="2" charset="-122"/>
                <a:cs typeface="Times New Roman" pitchFamily="18" charset="0"/>
              </a:rPr>
              <a:t>        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fà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白发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</a:t>
            </a:r>
            <a:endParaRPr kumimoji="0" lang="en-US" altLang="zh-CN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朝：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cháo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朝外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zh-CN" sz="4800" dirty="0"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lang="en-US" altLang="zh-CN" sz="4800" dirty="0" smtClean="0">
                <a:latin typeface="Calibri" pitchFamily="34" charset="0"/>
                <a:ea typeface="宋体" pitchFamily="2" charset="-122"/>
                <a:cs typeface="Times New Roman" pitchFamily="18" charset="0"/>
              </a:rPr>
              <a:t>        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zhāo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（朝霞（朝阳）</a:t>
            </a:r>
            <a:endParaRPr kumimoji="0" lang="zh-CN" altLang="en-US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763688" y="548680"/>
            <a:ext cx="72008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/>
        </p:nvSpPr>
        <p:spPr>
          <a:xfrm>
            <a:off x="1763688" y="1340768"/>
            <a:ext cx="72008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1835696" y="2132856"/>
            <a:ext cx="144016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1835696" y="2780928"/>
            <a:ext cx="144016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1763688" y="3501008"/>
            <a:ext cx="504056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1763688" y="4293096"/>
            <a:ext cx="504056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1763688" y="4941168"/>
            <a:ext cx="1152128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矩形 9"/>
          <p:cNvSpPr/>
          <p:nvPr/>
        </p:nvSpPr>
        <p:spPr>
          <a:xfrm>
            <a:off x="1763688" y="5733256"/>
            <a:ext cx="1152128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0" y="764704"/>
            <a:ext cx="9144000" cy="5577483"/>
          </a:xfrm>
        </p:spPr>
        <p:txBody>
          <a:bodyPr/>
          <a:lstStyle/>
          <a:p>
            <a:r>
              <a:rPr lang="zh-CN" altLang="zh-CN" sz="4400" dirty="0"/>
              <a:t>五岳归来不看山，黄山归来不看岳</a:t>
            </a:r>
          </a:p>
          <a:p>
            <a:r>
              <a:rPr lang="en-US" altLang="zh-CN" sz="4400" dirty="0" smtClean="0"/>
              <a:t>                    </a:t>
            </a:r>
            <a:r>
              <a:rPr lang="zh-CN" altLang="en-US" sz="4400" dirty="0" smtClean="0">
                <a:solidFill>
                  <a:srgbClr val="FF0000"/>
                </a:solidFill>
              </a:rPr>
              <a:t>五岳比不上黄山</a:t>
            </a:r>
            <a:endParaRPr lang="en-US" altLang="zh-CN" sz="4400" dirty="0" smtClean="0">
              <a:solidFill>
                <a:srgbClr val="FF0000"/>
              </a:solidFill>
            </a:endParaRPr>
          </a:p>
          <a:p>
            <a:r>
              <a:rPr lang="zh-CN" altLang="zh-CN" sz="4400" dirty="0" smtClean="0"/>
              <a:t>飞流直下</a:t>
            </a:r>
            <a:r>
              <a:rPr lang="zh-CN" altLang="zh-CN" sz="4400" dirty="0"/>
              <a:t>三千尺，疑似银河落九天，</a:t>
            </a:r>
          </a:p>
          <a:p>
            <a:r>
              <a:rPr lang="en-US" altLang="zh-CN" sz="4400" dirty="0" smtClean="0">
                <a:solidFill>
                  <a:srgbClr val="FF0000"/>
                </a:solidFill>
              </a:rPr>
              <a:t>                       </a:t>
            </a:r>
            <a:r>
              <a:rPr lang="zh-CN" altLang="en-US" sz="4400" dirty="0" smtClean="0">
                <a:solidFill>
                  <a:srgbClr val="FF0000"/>
                </a:solidFill>
              </a:rPr>
              <a:t>夸张</a:t>
            </a:r>
            <a:endParaRPr lang="en-US" altLang="zh-CN" sz="4400" dirty="0" smtClean="0">
              <a:solidFill>
                <a:srgbClr val="FF0000"/>
              </a:solidFill>
            </a:endParaRPr>
          </a:p>
          <a:p>
            <a:r>
              <a:rPr lang="zh-CN" altLang="zh-CN" sz="4400" dirty="0" smtClean="0"/>
              <a:t>留言条</a:t>
            </a:r>
            <a:r>
              <a:rPr lang="zh-CN" altLang="zh-CN" sz="4400" dirty="0"/>
              <a:t>先写写给谁，在写事情，最后写谁写的，和时间。</a:t>
            </a:r>
          </a:p>
          <a:p>
            <a:endParaRPr lang="zh-CN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造句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00" y="1528192"/>
            <a:ext cx="8229600" cy="4525963"/>
          </a:xfrm>
        </p:spPr>
        <p:txBody>
          <a:bodyPr/>
          <a:lstStyle/>
          <a:p>
            <a:r>
              <a:rPr lang="zh-CN" altLang="zh-CN" dirty="0"/>
              <a:t>葡萄一大串一大串地挂在绿叶底下，</a:t>
            </a:r>
            <a:r>
              <a:rPr lang="zh-CN" altLang="zh-CN" dirty="0">
                <a:solidFill>
                  <a:srgbClr val="FF0000"/>
                </a:solidFill>
              </a:rPr>
              <a:t>有</a:t>
            </a:r>
            <a:r>
              <a:rPr lang="zh-CN" altLang="zh-CN" dirty="0"/>
              <a:t>红的、白的、紫的、暗红的、淡绿的、五光十色，美丽极了。</a:t>
            </a:r>
          </a:p>
          <a:p>
            <a:r>
              <a:rPr lang="zh-CN" altLang="zh-CN" dirty="0"/>
              <a:t>下课了，同学们再操场上活动，</a:t>
            </a:r>
            <a:r>
              <a:rPr lang="zh-CN" altLang="zh-CN" dirty="0">
                <a:solidFill>
                  <a:srgbClr val="FF0000"/>
                </a:solidFill>
              </a:rPr>
              <a:t>有</a:t>
            </a:r>
            <a:r>
              <a:rPr lang="zh-CN" altLang="zh-CN" dirty="0"/>
              <a:t>跳远的</a:t>
            </a:r>
            <a:r>
              <a:rPr lang="zh-CN" altLang="zh-CN" dirty="0" smtClean="0"/>
              <a:t>，跳高</a:t>
            </a:r>
            <a:r>
              <a:rPr lang="zh-CN" altLang="zh-CN" dirty="0"/>
              <a:t>的</a:t>
            </a:r>
            <a:r>
              <a:rPr lang="zh-CN" altLang="zh-CN" dirty="0" smtClean="0"/>
              <a:t>，跑</a:t>
            </a:r>
            <a:r>
              <a:rPr lang="zh-CN" altLang="zh-CN" dirty="0"/>
              <a:t>的</a:t>
            </a:r>
            <a:r>
              <a:rPr lang="zh-CN" altLang="zh-CN" dirty="0" smtClean="0"/>
              <a:t>，玩</a:t>
            </a:r>
            <a:r>
              <a:rPr lang="zh-CN" altLang="zh-CN" dirty="0"/>
              <a:t>的</a:t>
            </a:r>
            <a:r>
              <a:rPr lang="zh-CN" altLang="zh-CN" dirty="0" smtClean="0"/>
              <a:t>，</a:t>
            </a:r>
            <a:r>
              <a:rPr lang="en-US" altLang="zh-CN" dirty="0" smtClean="0"/>
              <a:t>,</a:t>
            </a:r>
            <a:r>
              <a:rPr lang="zh-CN" altLang="zh-CN" dirty="0" smtClean="0"/>
              <a:t>说笑</a:t>
            </a:r>
            <a:r>
              <a:rPr lang="zh-CN" altLang="zh-CN" dirty="0"/>
              <a:t>的，成群结队，热闹</a:t>
            </a:r>
            <a:r>
              <a:rPr lang="zh-CN" altLang="zh-CN" dirty="0">
                <a:solidFill>
                  <a:srgbClr val="FF0000"/>
                </a:solidFill>
              </a:rPr>
              <a:t>极了</a:t>
            </a:r>
            <a:r>
              <a:rPr lang="zh-CN" altLang="zh-CN" dirty="0"/>
              <a:t>。</a:t>
            </a:r>
          </a:p>
          <a:p>
            <a:r>
              <a:rPr lang="zh-CN" altLang="zh-CN" dirty="0"/>
              <a:t>他平时学习认真，</a:t>
            </a:r>
            <a:r>
              <a:rPr lang="zh-CN" altLang="zh-CN" dirty="0">
                <a:solidFill>
                  <a:srgbClr val="FF0000"/>
                </a:solidFill>
              </a:rPr>
              <a:t>果然</a:t>
            </a:r>
            <a:r>
              <a:rPr lang="zh-CN" altLang="zh-CN" dirty="0"/>
              <a:t>是班上学习前三名。</a:t>
            </a:r>
          </a:p>
          <a:p>
            <a:r>
              <a:rPr lang="zh-CN" altLang="zh-CN" dirty="0"/>
              <a:t>天上云很多，</a:t>
            </a:r>
            <a:r>
              <a:rPr lang="zh-CN" altLang="zh-CN" dirty="0">
                <a:solidFill>
                  <a:srgbClr val="FF0000"/>
                </a:solidFill>
              </a:rPr>
              <a:t>果然</a:t>
            </a:r>
            <a:r>
              <a:rPr lang="zh-CN" altLang="zh-CN" dirty="0"/>
              <a:t>要下雨了。</a:t>
            </a:r>
          </a:p>
          <a:p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7020272" y="3212976"/>
            <a:ext cx="1224136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899592" y="3717032"/>
            <a:ext cx="1224136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2411760" y="3717032"/>
            <a:ext cx="1224136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3779912" y="3717032"/>
            <a:ext cx="1224136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539552" y="4221088"/>
            <a:ext cx="1080120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5148064" y="3717032"/>
            <a:ext cx="1224136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矩形 11"/>
          <p:cNvSpPr/>
          <p:nvPr/>
        </p:nvSpPr>
        <p:spPr>
          <a:xfrm>
            <a:off x="6588224" y="3717032"/>
            <a:ext cx="1656184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矩形 12"/>
          <p:cNvSpPr/>
          <p:nvPr/>
        </p:nvSpPr>
        <p:spPr>
          <a:xfrm>
            <a:off x="899592" y="4725144"/>
            <a:ext cx="2952328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4" name="矩形 13"/>
          <p:cNvSpPr/>
          <p:nvPr/>
        </p:nvSpPr>
        <p:spPr>
          <a:xfrm>
            <a:off x="899592" y="5301208"/>
            <a:ext cx="2376264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5" name="矩形 14"/>
          <p:cNvSpPr/>
          <p:nvPr/>
        </p:nvSpPr>
        <p:spPr>
          <a:xfrm>
            <a:off x="4283968" y="5301208"/>
            <a:ext cx="1656184" cy="36004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矩形 15"/>
          <p:cNvSpPr/>
          <p:nvPr/>
        </p:nvSpPr>
        <p:spPr>
          <a:xfrm>
            <a:off x="5148064" y="4653136"/>
            <a:ext cx="3096344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4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3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3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4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4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5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2" grpId="0" animBg="1"/>
      <p:bldP spid="13" grpId="0" animBg="1"/>
      <p:bldP spid="14" grpId="0" animBg="1"/>
      <p:bldP spid="15" grpId="0" animBg="1"/>
      <p:bldP spid="16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 smtClean="0">
                <a:solidFill>
                  <a:srgbClr val="FF0000"/>
                </a:solidFill>
              </a:rPr>
              <a:t>抄一抄</a:t>
            </a:r>
            <a:endParaRPr lang="zh-CN" altLang="en-US" b="1" dirty="0">
              <a:solidFill>
                <a:srgbClr val="FF0000"/>
              </a:solidFill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sz="4000" dirty="0">
                <a:solidFill>
                  <a:srgbClr val="FF0000"/>
                </a:solidFill>
              </a:rPr>
              <a:t>著名</a:t>
            </a:r>
            <a:r>
              <a:rPr lang="en-US" altLang="zh-CN" sz="4000" dirty="0">
                <a:solidFill>
                  <a:srgbClr val="FF0000"/>
                </a:solidFill>
              </a:rPr>
              <a:t>  </a:t>
            </a:r>
            <a:r>
              <a:rPr lang="en-US" altLang="zh-CN" sz="4000" dirty="0" smtClean="0">
                <a:solidFill>
                  <a:srgbClr val="FF0000"/>
                </a:solidFill>
              </a:rPr>
              <a:t> </a:t>
            </a:r>
            <a:r>
              <a:rPr lang="zh-CN" altLang="zh-CN" sz="4000" dirty="0" smtClean="0">
                <a:solidFill>
                  <a:srgbClr val="FF0000"/>
                </a:solidFill>
              </a:rPr>
              <a:t>风景</a:t>
            </a:r>
            <a:r>
              <a:rPr lang="en-US" altLang="zh-CN" sz="4000" dirty="0" smtClean="0">
                <a:solidFill>
                  <a:srgbClr val="FF0000"/>
                </a:solidFill>
              </a:rPr>
              <a:t>   </a:t>
            </a:r>
            <a:r>
              <a:rPr lang="zh-CN" altLang="zh-CN" sz="4000" dirty="0">
                <a:solidFill>
                  <a:srgbClr val="FF0000"/>
                </a:solidFill>
              </a:rPr>
              <a:t>秀丽 </a:t>
            </a:r>
            <a:r>
              <a:rPr lang="en-US" altLang="zh-CN" sz="4000" dirty="0" smtClean="0">
                <a:solidFill>
                  <a:srgbClr val="FF0000"/>
                </a:solidFill>
              </a:rPr>
              <a:t>  </a:t>
            </a:r>
            <a:r>
              <a:rPr lang="zh-CN" altLang="zh-CN" sz="4000" dirty="0" smtClean="0">
                <a:solidFill>
                  <a:srgbClr val="FF0000"/>
                </a:solidFill>
              </a:rPr>
              <a:t>百闻不如一见</a:t>
            </a:r>
            <a:endParaRPr lang="zh-CN" altLang="zh-CN" sz="4000" dirty="0">
              <a:solidFill>
                <a:srgbClr val="FF0000"/>
              </a:solidFill>
            </a:endParaRPr>
          </a:p>
          <a:p>
            <a:endParaRPr lang="en-US" altLang="zh-CN" dirty="0" smtClean="0"/>
          </a:p>
          <a:p>
            <a:r>
              <a:rPr lang="zh-CN" altLang="zh-CN" dirty="0" smtClean="0"/>
              <a:t>来到</a:t>
            </a:r>
            <a:r>
              <a:rPr lang="zh-CN" altLang="zh-CN" dirty="0">
                <a:solidFill>
                  <a:srgbClr val="FF0000"/>
                </a:solidFill>
              </a:rPr>
              <a:t>著名</a:t>
            </a:r>
            <a:r>
              <a:rPr lang="zh-CN" altLang="zh-CN" dirty="0"/>
              <a:t>的黄山，我看见了</a:t>
            </a:r>
            <a:r>
              <a:rPr lang="zh-CN" altLang="zh-CN" dirty="0">
                <a:solidFill>
                  <a:srgbClr val="FF0000"/>
                </a:solidFill>
              </a:rPr>
              <a:t>秀丽</a:t>
            </a:r>
            <a:r>
              <a:rPr lang="zh-CN" altLang="zh-CN" dirty="0"/>
              <a:t>的</a:t>
            </a:r>
            <a:r>
              <a:rPr lang="zh-CN" altLang="zh-CN" dirty="0">
                <a:solidFill>
                  <a:srgbClr val="FF0000"/>
                </a:solidFill>
              </a:rPr>
              <a:t>风景</a:t>
            </a:r>
            <a:r>
              <a:rPr lang="zh-CN" altLang="zh-CN" dirty="0"/>
              <a:t>，真是</a:t>
            </a:r>
            <a:r>
              <a:rPr lang="zh-CN" altLang="zh-CN" dirty="0">
                <a:solidFill>
                  <a:srgbClr val="FF0000"/>
                </a:solidFill>
              </a:rPr>
              <a:t>百闻不如一见。</a:t>
            </a:r>
          </a:p>
          <a:p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5796136" y="2996952"/>
            <a:ext cx="1080120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7092280" y="2996952"/>
            <a:ext cx="1080120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1763688" y="3429000"/>
            <a:ext cx="2592288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1691680" y="2996952"/>
            <a:ext cx="1080120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1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1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>
                <a:solidFill>
                  <a:srgbClr val="FF0000"/>
                </a:solidFill>
              </a:rPr>
              <a:t>云朵、椅子、雪花、弯弯的月亮</a:t>
            </a:r>
            <a:endParaRPr lang="zh-CN" altLang="en-US" dirty="0">
              <a:solidFill>
                <a:srgbClr val="FF0000"/>
              </a:solidFill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dirty="0"/>
              <a:t>雪白的云朵真像一个个棉花糖。</a:t>
            </a:r>
          </a:p>
          <a:p>
            <a:r>
              <a:rPr lang="zh-CN" altLang="zh-CN" dirty="0"/>
              <a:t>这把椅子像字母</a:t>
            </a:r>
            <a:r>
              <a:rPr lang="en-US" altLang="zh-CN" dirty="0"/>
              <a:t>h</a:t>
            </a:r>
            <a:endParaRPr lang="zh-CN" altLang="zh-CN" dirty="0"/>
          </a:p>
          <a:p>
            <a:r>
              <a:rPr lang="zh-CN" altLang="zh-CN" dirty="0"/>
              <a:t>天空中的雪花像纷飞的白色花朵</a:t>
            </a:r>
          </a:p>
          <a:p>
            <a:r>
              <a:rPr lang="zh-CN" altLang="zh-CN" dirty="0"/>
              <a:t>弯弯的月亮像小船</a:t>
            </a:r>
          </a:p>
          <a:p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899592" y="1700808"/>
            <a:ext cx="1224136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3851920" y="1700808"/>
            <a:ext cx="2448272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539552" y="2276872"/>
            <a:ext cx="1224136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3059832" y="2276872"/>
            <a:ext cx="1224136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971600" y="2852936"/>
            <a:ext cx="1512168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3707904" y="2852936"/>
            <a:ext cx="2952328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 flipH="1">
            <a:off x="3419872" y="3429000"/>
            <a:ext cx="1014969" cy="43204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31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3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1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>
                <a:solidFill>
                  <a:srgbClr val="FF0000"/>
                </a:solidFill>
              </a:rPr>
              <a:t>抄一抄</a:t>
            </a:r>
            <a:endParaRPr lang="zh-CN" altLang="en-US" dirty="0">
              <a:solidFill>
                <a:srgbClr val="FF0000"/>
              </a:solidFill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zh-CN" dirty="0"/>
              <a:t>十月，树上的叶子纷纷落下，落得满地都是</a:t>
            </a:r>
          </a:p>
          <a:p>
            <a:r>
              <a:rPr lang="zh-CN" altLang="zh-CN" dirty="0"/>
              <a:t>春天到了，花园里的花朵纷纷开花，开得满园都是。</a:t>
            </a:r>
          </a:p>
          <a:p>
            <a:r>
              <a:rPr lang="zh-CN" altLang="zh-CN" dirty="0"/>
              <a:t>春天到了，河边的柳树纷纷发芽，长得满树都是。</a:t>
            </a:r>
          </a:p>
          <a:p>
            <a:endParaRPr lang="zh-CN" altLang="en-US" dirty="0"/>
          </a:p>
        </p:txBody>
      </p:sp>
      <p:sp>
        <p:nvSpPr>
          <p:cNvPr id="4" name="矩形 3"/>
          <p:cNvSpPr/>
          <p:nvPr/>
        </p:nvSpPr>
        <p:spPr>
          <a:xfrm>
            <a:off x="2915816" y="2708920"/>
            <a:ext cx="1584176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6228184" y="2636912"/>
            <a:ext cx="72008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" name="矩形 5"/>
          <p:cNvSpPr/>
          <p:nvPr/>
        </p:nvSpPr>
        <p:spPr>
          <a:xfrm>
            <a:off x="7524328" y="2636912"/>
            <a:ext cx="72008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971600" y="3212976"/>
            <a:ext cx="720080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2987824" y="3789040"/>
            <a:ext cx="1944216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5868144" y="3789040"/>
            <a:ext cx="864096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矩形 9"/>
          <p:cNvSpPr/>
          <p:nvPr/>
        </p:nvSpPr>
        <p:spPr>
          <a:xfrm>
            <a:off x="6948264" y="3789040"/>
            <a:ext cx="1368152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899592" y="4365104"/>
            <a:ext cx="1368152" cy="5760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6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ChangeArrowheads="1"/>
          </p:cNvSpPr>
          <p:nvPr/>
        </p:nvSpPr>
        <p:spPr bwMode="auto">
          <a:xfrm>
            <a:off x="0" y="789965"/>
            <a:ext cx="9144000" cy="51706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明亮的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眼睛 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水汪汪的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眼睛   </a:t>
            </a:r>
            <a:endParaRPr kumimoji="0" lang="en-US" altLang="zh-CN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大大的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眼睛 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直直的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眉毛  </a:t>
            </a:r>
            <a:endParaRPr kumimoji="0" lang="en-US" altLang="zh-CN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高高的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眉毛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长长的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眉毛</a:t>
            </a:r>
            <a:endParaRPr kumimoji="0" lang="zh-CN" alt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清清的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湖水  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闪亮的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湖水  </a:t>
            </a:r>
            <a:endParaRPr kumimoji="0" lang="en-US" altLang="zh-CN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干净的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湖水    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碧绿的</a:t>
            </a:r>
            <a:r>
              <a:rPr kumimoji="0" lang="zh-CN" altLang="en-US" sz="4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湖水   </a:t>
            </a:r>
            <a:endParaRPr kumimoji="0" lang="zh-CN" alt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467544" y="1124744"/>
            <a:ext cx="8280920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zh-CN" altLang="zh-CN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火</a:t>
            </a:r>
            <a:r>
              <a:rPr kumimoji="0" lang="zh-CN" altLang="zh-CN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红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碧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绿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金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黄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天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蓝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海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蓝</a:t>
            </a:r>
            <a:endParaRPr kumimoji="0" lang="zh-CN" alt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lvl="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荡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秋千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吹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泡泡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拉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小提琴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弹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吉它 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讲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故事 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打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电话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听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音乐  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放</a:t>
            </a:r>
            <a:r>
              <a:rPr kumimoji="0" lang="zh-CN" altLang="en-US" sz="4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风筝 </a:t>
            </a:r>
            <a:endParaRPr kumimoji="0" lang="zh-CN" alt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467544" y="1556792"/>
            <a:ext cx="8064896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4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岁（岁月）（年岁）（岁岁平安）</a:t>
            </a:r>
            <a:endParaRPr kumimoji="0" lang="zh-CN" altLang="en-US" sz="24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4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闪（闪亮）（闪电）（闪闪发光</a:t>
            </a:r>
            <a:endParaRPr kumimoji="0" lang="zh-CN" altLang="en-US" sz="24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4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灯（灯火）（灯光）（万家灯火）</a:t>
            </a:r>
            <a:endParaRPr kumimoji="0" lang="zh-CN" altLang="en-US" sz="6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ChangeArrowheads="1"/>
          </p:cNvSpPr>
          <p:nvPr/>
        </p:nvSpPr>
        <p:spPr bwMode="auto">
          <a:xfrm>
            <a:off x="539552" y="857036"/>
            <a:ext cx="9144000" cy="52629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</a:pPr>
            <a:r>
              <a:rPr kumimoji="0" 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份（一份）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  </a:t>
            </a:r>
            <a:r>
              <a:rPr kumimoji="0" lang="en-US" altLang="zh-CN" sz="4800" b="0" i="0" u="none" strike="noStrike" cap="none" normalizeH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 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户（窗户） </a:t>
            </a:r>
            <a:endParaRPr kumimoji="0" lang="en-US" altLang="zh-CN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n-ea"/>
              <a:cs typeface="Times New Roman" pitchFamily="18" charset="0"/>
            </a:endParaRPr>
          </a:p>
          <a:p>
            <a:pPr lvl="0" fontAlgn="base"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分（水分）   炉（火炉）</a:t>
            </a:r>
            <a:endParaRPr kumimoji="0" lang="en-US" altLang="zh-CN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n-ea"/>
              <a:cs typeface="Times New Roman" pitchFamily="18" charset="0"/>
            </a:endParaRPr>
          </a:p>
          <a:p>
            <a:pPr lvl="0" fontAlgn="base"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坡（山坡）   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珠（圆珠笔） </a:t>
            </a:r>
            <a:endParaRPr kumimoji="0" lang="en-US" altLang="zh-CN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n-ea"/>
              <a:cs typeface="Times New Roman" pitchFamily="18" charset="0"/>
            </a:endParaRPr>
          </a:p>
          <a:p>
            <a:pPr lvl="0" fontAlgn="base">
              <a:spcBef>
                <a:spcPct val="0"/>
              </a:spcBef>
              <a:spcAft>
                <a:spcPct val="0"/>
              </a:spcAft>
            </a:pPr>
            <a:r>
              <a:rPr lang="zh-CN" altLang="en-US" sz="4800" dirty="0" smtClean="0">
                <a:latin typeface="+mn-ea"/>
                <a:cs typeface="Times New Roman" pitchFamily="18" charset="0"/>
              </a:rPr>
              <a:t>披</a:t>
            </a:r>
            <a:r>
              <a:rPr lang="zh-CN" altLang="en-US" sz="4800" dirty="0">
                <a:latin typeface="+mn-ea"/>
                <a:cs typeface="Times New Roman" pitchFamily="18" charset="0"/>
              </a:rPr>
              <a:t>（</a:t>
            </a:r>
            <a:r>
              <a:rPr lang="zh-CN" altLang="en-US" sz="4800" dirty="0" smtClean="0">
                <a:latin typeface="+mn-ea"/>
                <a:cs typeface="Times New Roman" pitchFamily="18" charset="0"/>
              </a:rPr>
              <a:t>披风）   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株（一株苗）</a:t>
            </a:r>
            <a:endParaRPr kumimoji="0" lang="zh-CN" altLang="en-US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n-ea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因（因为 ）  挂（挂上）</a:t>
            </a:r>
            <a:endParaRPr kumimoji="0" lang="zh-CN" altLang="en-US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n-ea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烟（烟火）   桂（桂树）</a:t>
            </a:r>
            <a:endParaRPr kumimoji="0" lang="en-US" altLang="zh-CN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n-ea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zh-CN" sz="4800" dirty="0">
                <a:latin typeface="+mn-ea"/>
                <a:cs typeface="Times New Roman" pitchFamily="18" charset="0"/>
              </a:rPr>
              <a:t> </a:t>
            </a:r>
            <a:r>
              <a:rPr lang="en-US" altLang="zh-CN" sz="4800" dirty="0" smtClean="0">
                <a:latin typeface="+mn-ea"/>
                <a:cs typeface="Times New Roman" pitchFamily="18" charset="0"/>
              </a:rPr>
              <a:t>              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n-ea"/>
                <a:cs typeface="Times New Roman" pitchFamily="18" charset="0"/>
              </a:rPr>
              <a:t>（桂花）</a:t>
            </a:r>
            <a:endParaRPr kumimoji="0" lang="zh-CN" altLang="en-US" sz="7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n-ea"/>
              <a:cs typeface="宋体" pitchFamily="2" charset="-122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1"/>
          <p:cNvSpPr>
            <a:spLocks noChangeArrowheads="1"/>
          </p:cNvSpPr>
          <p:nvPr/>
        </p:nvSpPr>
        <p:spPr bwMode="auto">
          <a:xfrm>
            <a:off x="467544" y="404664"/>
            <a:ext cx="6936514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结：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jié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 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结尾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 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zh-CN" sz="4800" dirty="0"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lang="en-US" altLang="zh-CN" sz="4800" dirty="0" smtClean="0">
                <a:latin typeface="Calibri" pitchFamily="34" charset="0"/>
                <a:ea typeface="宋体" pitchFamily="2" charset="-122"/>
                <a:cs typeface="Times New Roman" pitchFamily="18" charset="0"/>
              </a:rPr>
              <a:t>        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jiē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（结果（结巴）</a:t>
            </a:r>
            <a:endParaRPr kumimoji="0" lang="zh-CN" altLang="en-US" sz="3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重：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chóng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重新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zh-CN" sz="4800" dirty="0"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lang="en-US" altLang="zh-CN" sz="4800" dirty="0" smtClean="0">
                <a:latin typeface="Calibri" pitchFamily="34" charset="0"/>
                <a:ea typeface="宋体" pitchFamily="2" charset="-122"/>
                <a:cs typeface="Times New Roman" pitchFamily="18" charset="0"/>
              </a:rPr>
              <a:t>       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zhòng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（重要）</a:t>
            </a:r>
            <a:endParaRPr kumimoji="0" lang="zh-CN" altLang="en-US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发：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fā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发现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zh-CN" sz="4800" dirty="0"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lang="en-US" altLang="zh-CN" sz="4800" dirty="0" smtClean="0">
                <a:latin typeface="Calibri" pitchFamily="34" charset="0"/>
                <a:ea typeface="宋体" pitchFamily="2" charset="-122"/>
                <a:cs typeface="Times New Roman" pitchFamily="18" charset="0"/>
              </a:rPr>
              <a:t>        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fà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白发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</a:t>
            </a:r>
            <a:endParaRPr kumimoji="0" lang="en-US" altLang="zh-CN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朝：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cháo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(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朝外</a:t>
            </a:r>
            <a:r>
              <a:rPr kumimoji="0" lang="en-US" altLang="zh-CN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)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zh-CN" sz="4800" dirty="0">
                <a:latin typeface="Calibri" pitchFamily="34" charset="0"/>
                <a:ea typeface="宋体" pitchFamily="2" charset="-122"/>
                <a:cs typeface="Times New Roman" pitchFamily="18" charset="0"/>
              </a:rPr>
              <a:t> </a:t>
            </a:r>
            <a:r>
              <a:rPr lang="en-US" altLang="zh-CN" sz="4800" dirty="0" smtClean="0">
                <a:latin typeface="Calibri" pitchFamily="34" charset="0"/>
                <a:ea typeface="宋体" pitchFamily="2" charset="-122"/>
                <a:cs typeface="Times New Roman" pitchFamily="18" charset="0"/>
              </a:rPr>
              <a:t>        </a:t>
            </a:r>
            <a:r>
              <a:rPr kumimoji="0" lang="en-US" altLang="zh-CN" sz="4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zhāo</a:t>
            </a:r>
            <a:r>
              <a:rPr kumimoji="0" lang="zh-CN" altLang="en-US" sz="4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（朝霞（朝阳）</a:t>
            </a:r>
            <a:endParaRPr kumimoji="0" lang="zh-CN" altLang="en-US" sz="4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395536" y="908720"/>
            <a:ext cx="3384376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zh-CN" altLang="zh-CN" sz="4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花红柳绿</a:t>
            </a:r>
            <a:r>
              <a:rPr kumimoji="0" lang="zh-CN" altLang="en-US" sz="4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     含苞欲放    </a:t>
            </a:r>
            <a:endParaRPr kumimoji="0" lang="en-US" altLang="zh-CN" sz="4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lvl="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4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五光十色      金光闪闪  </a:t>
            </a:r>
            <a:endParaRPr kumimoji="0" lang="en-US" altLang="zh-CN" sz="4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宋体" pitchFamily="2" charset="-122"/>
              <a:cs typeface="Times New Roman" pitchFamily="18" charset="0"/>
            </a:endParaRPr>
          </a:p>
          <a:p>
            <a:pPr lvl="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zh-CN" altLang="en-US" sz="4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山清水秀     烟消云散</a:t>
            </a:r>
            <a:endParaRPr kumimoji="0" lang="zh-CN" altLang="en-US" sz="60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195736" y="0"/>
            <a:ext cx="3744416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6600" dirty="0" smtClean="0">
                <a:solidFill>
                  <a:srgbClr val="FF0000"/>
                </a:solidFill>
              </a:rPr>
              <a:t>抄一抄</a:t>
            </a:r>
            <a:endParaRPr lang="zh-CN" altLang="en-US" sz="6600" dirty="0">
              <a:solidFill>
                <a:srgbClr val="FF0000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3995936" y="1196752"/>
            <a:ext cx="3384376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4800" dirty="0"/>
              <a:t>纷飞的叶子</a:t>
            </a:r>
            <a:r>
              <a:rPr lang="en-US" altLang="zh-CN" sz="4800" dirty="0"/>
              <a:t>   </a:t>
            </a:r>
            <a:r>
              <a:rPr lang="zh-CN" altLang="en-US" sz="4800" dirty="0" smtClean="0"/>
              <a:t>碧绿</a:t>
            </a:r>
            <a:r>
              <a:rPr lang="zh-CN" altLang="zh-CN" sz="4800" dirty="0" smtClean="0"/>
              <a:t>的</a:t>
            </a:r>
            <a:r>
              <a:rPr lang="zh-CN" altLang="zh-CN" sz="4800" dirty="0"/>
              <a:t>草地</a:t>
            </a:r>
          </a:p>
          <a:p>
            <a:r>
              <a:rPr lang="zh-CN" altLang="zh-CN" sz="4800" dirty="0"/>
              <a:t>金色的太阳</a:t>
            </a:r>
            <a:r>
              <a:rPr lang="en-US" altLang="zh-CN" sz="4800" dirty="0"/>
              <a:t>   </a:t>
            </a:r>
            <a:r>
              <a:rPr lang="zh-CN" altLang="zh-CN" sz="4800" dirty="0"/>
              <a:t>可爱的青蛙</a:t>
            </a:r>
          </a:p>
          <a:p>
            <a:r>
              <a:rPr lang="zh-CN" altLang="zh-CN" sz="4800" dirty="0"/>
              <a:t>清新的空气</a:t>
            </a:r>
            <a:r>
              <a:rPr lang="en-US" altLang="zh-CN" sz="4800" dirty="0"/>
              <a:t>   </a:t>
            </a:r>
            <a:r>
              <a:rPr lang="zh-CN" altLang="zh-CN" sz="4800" dirty="0"/>
              <a:t>晴朗的早上</a:t>
            </a:r>
          </a:p>
        </p:txBody>
      </p:sp>
      <p:grpSp>
        <p:nvGrpSpPr>
          <p:cNvPr id="23" name="组合 22"/>
          <p:cNvGrpSpPr/>
          <p:nvPr/>
        </p:nvGrpSpPr>
        <p:grpSpPr>
          <a:xfrm>
            <a:off x="3491880" y="1340768"/>
            <a:ext cx="1800200" cy="4248472"/>
            <a:chOff x="3491880" y="1340768"/>
            <a:chExt cx="1800200" cy="4248472"/>
          </a:xfrm>
        </p:grpSpPr>
        <p:sp>
          <p:nvSpPr>
            <p:cNvPr id="5" name="矩形 4"/>
            <p:cNvSpPr/>
            <p:nvPr/>
          </p:nvSpPr>
          <p:spPr>
            <a:xfrm>
              <a:off x="3491880" y="1340768"/>
              <a:ext cx="1800200" cy="57606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6" name="矩形 5"/>
            <p:cNvSpPr/>
            <p:nvPr/>
          </p:nvSpPr>
          <p:spPr>
            <a:xfrm>
              <a:off x="3491880" y="1988840"/>
              <a:ext cx="1800200" cy="57606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矩形 6"/>
            <p:cNvSpPr/>
            <p:nvPr/>
          </p:nvSpPr>
          <p:spPr>
            <a:xfrm>
              <a:off x="3491880" y="2780928"/>
              <a:ext cx="1800200" cy="57606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" name="矩形 7"/>
            <p:cNvSpPr/>
            <p:nvPr/>
          </p:nvSpPr>
          <p:spPr>
            <a:xfrm>
              <a:off x="3491880" y="3501008"/>
              <a:ext cx="1800200" cy="57606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" name="矩形 8"/>
            <p:cNvSpPr/>
            <p:nvPr/>
          </p:nvSpPr>
          <p:spPr>
            <a:xfrm>
              <a:off x="3491880" y="4221088"/>
              <a:ext cx="1800200" cy="57606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0" name="矩形 9"/>
            <p:cNvSpPr/>
            <p:nvPr/>
          </p:nvSpPr>
          <p:spPr>
            <a:xfrm>
              <a:off x="3491880" y="5013176"/>
              <a:ext cx="1800200" cy="576064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22" name="组合 21"/>
          <p:cNvGrpSpPr/>
          <p:nvPr/>
        </p:nvGrpSpPr>
        <p:grpSpPr>
          <a:xfrm>
            <a:off x="539552" y="1124744"/>
            <a:ext cx="2160240" cy="5256584"/>
            <a:chOff x="539552" y="1124744"/>
            <a:chExt cx="2160240" cy="5256584"/>
          </a:xfrm>
        </p:grpSpPr>
        <p:sp>
          <p:nvSpPr>
            <p:cNvPr id="11" name="椭圆 10"/>
            <p:cNvSpPr/>
            <p:nvPr/>
          </p:nvSpPr>
          <p:spPr>
            <a:xfrm>
              <a:off x="1115616" y="1124744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2" name="椭圆 11"/>
            <p:cNvSpPr/>
            <p:nvPr/>
          </p:nvSpPr>
          <p:spPr>
            <a:xfrm>
              <a:off x="2123728" y="1196752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" name="椭圆 12"/>
            <p:cNvSpPr/>
            <p:nvPr/>
          </p:nvSpPr>
          <p:spPr>
            <a:xfrm>
              <a:off x="1115616" y="2132856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椭圆 13"/>
            <p:cNvSpPr/>
            <p:nvPr/>
          </p:nvSpPr>
          <p:spPr>
            <a:xfrm>
              <a:off x="1979712" y="2132856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" name="椭圆 14"/>
            <p:cNvSpPr/>
            <p:nvPr/>
          </p:nvSpPr>
          <p:spPr>
            <a:xfrm>
              <a:off x="1043608" y="2996952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" name="椭圆 15"/>
            <p:cNvSpPr/>
            <p:nvPr/>
          </p:nvSpPr>
          <p:spPr>
            <a:xfrm>
              <a:off x="1547664" y="3933056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7" name="椭圆 16"/>
            <p:cNvSpPr/>
            <p:nvPr/>
          </p:nvSpPr>
          <p:spPr>
            <a:xfrm>
              <a:off x="2051720" y="3933056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8" name="椭圆 17"/>
            <p:cNvSpPr/>
            <p:nvPr/>
          </p:nvSpPr>
          <p:spPr>
            <a:xfrm>
              <a:off x="1115616" y="4869160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椭圆 18"/>
            <p:cNvSpPr/>
            <p:nvPr/>
          </p:nvSpPr>
          <p:spPr>
            <a:xfrm>
              <a:off x="2267744" y="4797152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0" name="椭圆 19"/>
            <p:cNvSpPr/>
            <p:nvPr/>
          </p:nvSpPr>
          <p:spPr>
            <a:xfrm>
              <a:off x="539552" y="5733256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1" name="椭圆 20"/>
            <p:cNvSpPr/>
            <p:nvPr/>
          </p:nvSpPr>
          <p:spPr>
            <a:xfrm>
              <a:off x="1619672" y="5805264"/>
              <a:ext cx="432048" cy="576064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1"/>
          <p:cNvSpPr>
            <a:spLocks noChangeArrowheads="1"/>
          </p:cNvSpPr>
          <p:nvPr/>
        </p:nvSpPr>
        <p:spPr bwMode="auto">
          <a:xfrm>
            <a:off x="251520" y="2204865"/>
            <a:ext cx="9144000" cy="2677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元宵节的夜晚，公园到处都是 </a:t>
            </a:r>
            <a:r>
              <a:rPr kumimoji="0" lang="zh-CN" altLang="en-US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                 ）</a:t>
            </a:r>
            <a:r>
              <a:rPr kumimoji="0" lang="zh-CN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的彩灯</a:t>
            </a:r>
            <a:endParaRPr kumimoji="0" lang="zh-CN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在阳光照射下，湖面上</a:t>
            </a:r>
            <a:r>
              <a:rPr kumimoji="0" lang="zh-CN" altLang="en-US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           ）</a:t>
            </a:r>
            <a:r>
              <a:rPr kumimoji="0" lang="zh-CN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，美丽极了。</a:t>
            </a:r>
            <a:endParaRPr kumimoji="0" lang="zh-CN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春天来了，原野上处处</a:t>
            </a:r>
            <a:r>
              <a:rPr kumimoji="0" lang="zh-CN" altLang="en-US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               ）</a:t>
            </a:r>
            <a:r>
              <a:rPr kumimoji="0" lang="zh-CN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鸟语花香。</a:t>
            </a:r>
            <a:endParaRPr kumimoji="0" lang="zh-CN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  <a:p>
            <a:pPr marL="0" marR="0" lvl="0" indent="0" algn="l" defTabSz="914400" rtl="0" eaLnBrk="0" fontAlgn="base" latinLnBrk="0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zh-CN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心情不好，只要去运动一下，坏心情就会</a:t>
            </a:r>
            <a:r>
              <a:rPr kumimoji="0" lang="zh-CN" altLang="en-US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（         ）</a:t>
            </a:r>
            <a:r>
              <a:rPr kumimoji="0" lang="zh-CN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了</a:t>
            </a:r>
            <a:r>
              <a:rPr kumimoji="0" lang="zh-CN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。</a:t>
            </a:r>
            <a:endParaRPr kumimoji="0" lang="zh-CN" sz="4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宋体" pitchFamily="2" charset="-122"/>
              <a:cs typeface="宋体" pitchFamily="2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043608" y="332656"/>
            <a:ext cx="6768752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kumimoji="0" lang="zh-CN" altLang="zh-CN" sz="32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花红柳绿</a:t>
            </a:r>
            <a:r>
              <a:rPr kumimoji="0" lang="zh-CN" altLang="en-US" sz="3200" b="1" i="0" u="none" strike="noStrike" cap="none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latin typeface="Calibri" pitchFamily="34" charset="0"/>
                <a:ea typeface="宋体" pitchFamily="2" charset="-122"/>
                <a:cs typeface="Times New Roman" pitchFamily="18" charset="0"/>
              </a:rPr>
              <a:t>      含苞欲放    五光十色      金光闪闪     山清水秀      烟消云散</a:t>
            </a:r>
            <a:endParaRPr lang="zh-CN" altLang="en-US" sz="32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看</a:t>
            </a:r>
            <a:r>
              <a:rPr lang="zh-CN" altLang="en-US" dirty="0" smtClean="0"/>
              <a:t>拼音写词语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err="1" smtClean="0">
                <a:latin typeface="+mn-ea"/>
              </a:rPr>
              <a:t>dào</a:t>
            </a:r>
            <a:r>
              <a:rPr lang="en-US" altLang="zh-CN" dirty="0" smtClean="0">
                <a:latin typeface="+mn-ea"/>
              </a:rPr>
              <a:t>  </a:t>
            </a:r>
            <a:r>
              <a:rPr lang="en-US" altLang="zh-CN" dirty="0" err="1" smtClean="0">
                <a:latin typeface="+mn-ea"/>
              </a:rPr>
              <a:t>dǐ</a:t>
            </a:r>
            <a:r>
              <a:rPr lang="en-US" altLang="zh-CN" dirty="0" smtClean="0">
                <a:latin typeface="+mn-ea"/>
              </a:rPr>
              <a:t>    </a:t>
            </a:r>
            <a:r>
              <a:rPr lang="en-US" altLang="zh-CN" dirty="0" err="1" smtClean="0">
                <a:latin typeface="+mn-ea"/>
              </a:rPr>
              <a:t>chèng</a:t>
            </a:r>
            <a:r>
              <a:rPr lang="en-US" altLang="zh-CN" dirty="0" smtClean="0">
                <a:latin typeface="+mn-ea"/>
              </a:rPr>
              <a:t> </a:t>
            </a:r>
            <a:r>
              <a:rPr lang="en-US" altLang="zh-CN" dirty="0" err="1" smtClean="0">
                <a:latin typeface="+mn-ea"/>
              </a:rPr>
              <a:t>gǎn</a:t>
            </a:r>
            <a:r>
              <a:rPr lang="en-US" altLang="zh-CN" dirty="0" smtClean="0">
                <a:latin typeface="+mn-ea"/>
              </a:rPr>
              <a:t>    </a:t>
            </a:r>
            <a:r>
              <a:rPr lang="en-US" altLang="zh-CN" dirty="0" err="1" smtClean="0">
                <a:latin typeface="+mn-ea"/>
              </a:rPr>
              <a:t>shí</a:t>
            </a:r>
            <a:r>
              <a:rPr lang="en-US" altLang="zh-CN" dirty="0" smtClean="0">
                <a:latin typeface="+mn-ea"/>
              </a:rPr>
              <a:t>   </a:t>
            </a:r>
            <a:r>
              <a:rPr lang="en-US" altLang="zh-CN" dirty="0" err="1" smtClean="0">
                <a:latin typeface="+mn-ea"/>
              </a:rPr>
              <a:t>hòu</a:t>
            </a:r>
            <a:r>
              <a:rPr lang="en-US" altLang="zh-CN" dirty="0" smtClean="0">
                <a:latin typeface="+mn-ea"/>
              </a:rPr>
              <a:t>    </a:t>
            </a:r>
          </a:p>
          <a:p>
            <a:r>
              <a:rPr lang="en-US" altLang="zh-CN" dirty="0" smtClean="0">
                <a:latin typeface="+mn-ea"/>
              </a:rPr>
              <a:t>  </a:t>
            </a:r>
          </a:p>
          <a:p>
            <a:r>
              <a:rPr lang="en-US" altLang="zh-CN" dirty="0" err="1" smtClean="0">
                <a:latin typeface="+mn-ea"/>
              </a:rPr>
              <a:t>Xìn</a:t>
            </a:r>
            <a:r>
              <a:rPr lang="en-US" altLang="zh-CN" dirty="0" smtClean="0">
                <a:latin typeface="+mn-ea"/>
              </a:rPr>
              <a:t>   </a:t>
            </a:r>
            <a:r>
              <a:rPr lang="en-US" altLang="zh-CN" dirty="0" err="1" smtClean="0">
                <a:latin typeface="+mn-ea"/>
              </a:rPr>
              <a:t>fēng</a:t>
            </a:r>
            <a:r>
              <a:rPr lang="en-US" altLang="zh-CN" dirty="0" smtClean="0">
                <a:latin typeface="+mn-ea"/>
              </a:rPr>
              <a:t>    </a:t>
            </a:r>
            <a:r>
              <a:rPr lang="en-US" altLang="zh-CN" dirty="0" err="1" smtClean="0">
                <a:latin typeface="+mn-ea"/>
              </a:rPr>
              <a:t>píng</a:t>
            </a:r>
            <a:r>
              <a:rPr lang="en-US" altLang="zh-CN" dirty="0" smtClean="0">
                <a:latin typeface="+mn-ea"/>
              </a:rPr>
              <a:t>  </a:t>
            </a:r>
            <a:r>
              <a:rPr lang="en-US" altLang="zh-CN" dirty="0" err="1" smtClean="0">
                <a:latin typeface="+mn-ea"/>
              </a:rPr>
              <a:t>jiǎng</a:t>
            </a:r>
            <a:r>
              <a:rPr lang="en-US" altLang="zh-CN" dirty="0" smtClean="0">
                <a:latin typeface="+mn-ea"/>
              </a:rPr>
              <a:t>       </a:t>
            </a:r>
          </a:p>
          <a:p>
            <a:endParaRPr lang="en-US" altLang="zh-CN" dirty="0">
              <a:latin typeface="+mn-ea"/>
            </a:endParaRPr>
          </a:p>
          <a:p>
            <a:r>
              <a:rPr lang="en-US" altLang="zh-CN" dirty="0" err="1" smtClean="0">
                <a:latin typeface="+mn-ea"/>
              </a:rPr>
              <a:t>zhǎn</a:t>
            </a:r>
            <a:r>
              <a:rPr lang="en-US" altLang="zh-CN" dirty="0" smtClean="0">
                <a:latin typeface="+mn-ea"/>
              </a:rPr>
              <a:t>   </a:t>
            </a:r>
            <a:r>
              <a:rPr lang="en-US" altLang="zh-CN" dirty="0" err="1" smtClean="0">
                <a:latin typeface="+mn-ea"/>
              </a:rPr>
              <a:t>xiàn</a:t>
            </a:r>
            <a:r>
              <a:rPr lang="en-US" altLang="zh-CN" dirty="0">
                <a:latin typeface="+mn-ea"/>
              </a:rPr>
              <a:t> </a:t>
            </a:r>
            <a:r>
              <a:rPr lang="en-US" altLang="zh-CN" dirty="0" smtClean="0">
                <a:latin typeface="+mn-ea"/>
              </a:rPr>
              <a:t>   </a:t>
            </a:r>
            <a:r>
              <a:rPr lang="en-US" altLang="zh-CN" dirty="0" err="1" smtClean="0">
                <a:latin typeface="+mn-ea"/>
              </a:rPr>
              <a:t>lóu</a:t>
            </a:r>
            <a:r>
              <a:rPr lang="en-US" altLang="zh-CN" dirty="0" smtClean="0">
                <a:latin typeface="+mn-ea"/>
              </a:rPr>
              <a:t>  </a:t>
            </a:r>
            <a:r>
              <a:rPr lang="en-US" altLang="zh-CN" dirty="0" err="1" smtClean="0">
                <a:latin typeface="+mn-ea"/>
              </a:rPr>
              <a:t>céng</a:t>
            </a:r>
            <a:r>
              <a:rPr lang="en-US" altLang="zh-CN" dirty="0" smtClean="0">
                <a:latin typeface="+mn-ea"/>
              </a:rPr>
              <a:t>     </a:t>
            </a:r>
          </a:p>
          <a:p>
            <a:endParaRPr lang="en-US" altLang="zh-CN" dirty="0">
              <a:latin typeface="+mn-ea"/>
            </a:endParaRPr>
          </a:p>
          <a:p>
            <a:pPr>
              <a:buNone/>
            </a:pPr>
            <a:r>
              <a:rPr lang="en-US" altLang="zh-CN" dirty="0" smtClean="0">
                <a:latin typeface="+mn-ea"/>
              </a:rPr>
              <a:t> </a:t>
            </a:r>
            <a:r>
              <a:rPr lang="en-US" altLang="zh-CN" dirty="0" err="1" smtClean="0">
                <a:latin typeface="+mn-ea"/>
              </a:rPr>
              <a:t>míng</a:t>
            </a:r>
            <a:r>
              <a:rPr lang="en-US" altLang="zh-CN" dirty="0" smtClean="0">
                <a:latin typeface="+mn-ea"/>
              </a:rPr>
              <a:t>  </a:t>
            </a:r>
            <a:r>
              <a:rPr lang="en-US" altLang="zh-CN" dirty="0" err="1" smtClean="0">
                <a:latin typeface="+mn-ea"/>
              </a:rPr>
              <a:t>shèng</a:t>
            </a:r>
            <a:r>
              <a:rPr lang="en-US" altLang="zh-CN" dirty="0" smtClean="0">
                <a:latin typeface="+mn-ea"/>
              </a:rPr>
              <a:t>  </a:t>
            </a:r>
            <a:r>
              <a:rPr lang="en-US" altLang="zh-CN" dirty="0" err="1" smtClean="0">
                <a:latin typeface="+mn-ea"/>
              </a:rPr>
              <a:t>gǔ</a:t>
            </a:r>
            <a:r>
              <a:rPr lang="en-US" altLang="zh-CN" dirty="0" smtClean="0">
                <a:latin typeface="+mn-ea"/>
              </a:rPr>
              <a:t>  </a:t>
            </a:r>
            <a:r>
              <a:rPr lang="en-US" altLang="zh-CN" dirty="0" err="1" smtClean="0">
                <a:latin typeface="+mn-ea"/>
              </a:rPr>
              <a:t>jì</a:t>
            </a:r>
            <a:r>
              <a:rPr lang="en-US" altLang="zh-CN" dirty="0" smtClean="0">
                <a:latin typeface="+mn-ea"/>
              </a:rPr>
              <a:t>  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618</Words>
  <Application>Microsoft Office PowerPoint</Application>
  <PresentationFormat>全屏显示(4:3)</PresentationFormat>
  <Paragraphs>86</Paragraphs>
  <Slides>17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17</vt:i4>
      </vt:variant>
    </vt:vector>
  </HeadingPairs>
  <TitlesOfParts>
    <vt:vector size="18" baseType="lpstr">
      <vt:lpstr>Office 主题</vt:lpstr>
      <vt:lpstr>幻灯片 1</vt:lpstr>
      <vt:lpstr>幻灯片 2</vt:lpstr>
      <vt:lpstr>幻灯片 3</vt:lpstr>
      <vt:lpstr>幻灯片 4</vt:lpstr>
      <vt:lpstr>幻灯片 5</vt:lpstr>
      <vt:lpstr>幻灯片 6</vt:lpstr>
      <vt:lpstr>幻灯片 7</vt:lpstr>
      <vt:lpstr>幻灯片 8</vt:lpstr>
      <vt:lpstr>看拼音写词语</vt:lpstr>
      <vt:lpstr>幻灯片 10</vt:lpstr>
      <vt:lpstr>幻灯片 11</vt:lpstr>
      <vt:lpstr>幻灯片 12</vt:lpstr>
      <vt:lpstr>幻灯片 13</vt:lpstr>
      <vt:lpstr>造句</vt:lpstr>
      <vt:lpstr>抄一抄</vt:lpstr>
      <vt:lpstr>云朵、椅子、雪花、弯弯的月亮</vt:lpstr>
      <vt:lpstr>抄一抄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ASUS</dc:creator>
  <cp:lastModifiedBy>ASUS</cp:lastModifiedBy>
  <cp:revision>5</cp:revision>
  <dcterms:created xsi:type="dcterms:W3CDTF">2018-11-13T13:48:38Z</dcterms:created>
  <dcterms:modified xsi:type="dcterms:W3CDTF">2018-11-13T14:37:42Z</dcterms:modified>
</cp:coreProperties>
</file>

<file path=docProps/thumbnail.jpeg>
</file>