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2" r:id="rId3"/>
    <p:sldId id="281" r:id="rId4"/>
    <p:sldId id="286" r:id="rId5"/>
    <p:sldId id="280" r:id="rId6"/>
    <p:sldId id="268" r:id="rId7"/>
    <p:sldId id="263" r:id="rId8"/>
    <p:sldId id="288" r:id="rId9"/>
    <p:sldId id="267" r:id="rId10"/>
    <p:sldId id="289" r:id="rId11"/>
    <p:sldId id="264" r:id="rId12"/>
    <p:sldId id="290" r:id="rId13"/>
    <p:sldId id="291" r:id="rId14"/>
    <p:sldId id="269" r:id="rId15"/>
    <p:sldId id="293" r:id="rId16"/>
    <p:sldId id="283" r:id="rId17"/>
    <p:sldId id="265" r:id="rId18"/>
    <p:sldId id="285" r:id="rId19"/>
    <p:sldId id="266" r:id="rId20"/>
    <p:sldId id="284" r:id="rId21"/>
    <p:sldId id="294" r:id="rId22"/>
    <p:sldId id="295" r:id="rId23"/>
    <p:sldId id="296" r:id="rId24"/>
    <p:sldId id="258" r:id="rId25"/>
  </p:sldIdLst>
  <p:sldSz cx="9144000" cy="6858000" type="screen4x3"/>
  <p:notesSz cx="6858000" cy="9144000"/>
  <p:embeddedFontLst>
    <p:embeddedFont>
      <p:font typeface="楷体" pitchFamily="49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Comic Sans MS" pitchFamily="66" charset="0"/>
      <p:regular r:id="rId33"/>
      <p:bold r:id="rId34"/>
      <p:italic r:id="rId35"/>
      <p:boldItalic r:id="rId36"/>
    </p:embeddedFont>
    <p:embeddedFont>
      <p:font typeface="等线" pitchFamily="2" charset="-122"/>
      <p:regular r:id="rId37"/>
      <p:bold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46F9C"/>
    <a:srgbClr val="F7C4A7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048" autoAdjust="0"/>
  </p:normalViewPr>
  <p:slideViewPr>
    <p:cSldViewPr snapToGrid="0">
      <p:cViewPr varScale="1">
        <p:scale>
          <a:sx n="59" d="100"/>
          <a:sy n="59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关注微信公众号：董不易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获取资源更新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8F478-0A80-4DA5-A67B-AE4CA1C806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3630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关注获取资源更新</a:t>
            </a: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EC998-CF97-497C-B308-0BA247959C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EC998-CF97-497C-B308-0BA247959C5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EC998-CF97-497C-B308-0BA247959C5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98436702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00630568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69107943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control" Target="../activeX/activeX1.xml"/><Relationship Id="rId5" Type="http://schemas.openxmlformats.org/officeDocument/2006/relationships/vmlDrawing" Target="../drawings/vmlDrawing1.vml"/><Relationship Id="rId10" Type="http://schemas.openxmlformats.org/officeDocument/2006/relationships/image" Target="../media/image4.png"/><Relationship Id="rId4" Type="http://schemas.openxmlformats.org/officeDocument/2006/relationships/theme" Target="../theme/theme1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DDFFFF"/>
            </a:gs>
            <a:gs pos="50000">
              <a:schemeClr val="bg1"/>
            </a:gs>
            <a:gs pos="100000">
              <a:srgbClr val="DDFF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050" b="0"/>
            </a:lvl1pPr>
          </a:lstStyle>
          <a:p>
            <a:fld id="{530820CF-B880-4189-942D-D702A7CBA730}" type="datetimeFigureOut">
              <a:rPr lang="zh-CN" altLang="en-US" smtClean="0"/>
              <a:pPr/>
              <a:t>2018/10/16</a:t>
            </a:fld>
            <a:endParaRPr lang="zh-CN" altLang="en-US"/>
          </a:p>
        </p:txBody>
      </p:sp>
      <p:sp>
        <p:nvSpPr>
          <p:cNvPr id="922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 eaLnBrk="0" hangingPunct="0">
              <a:defRPr sz="1050" b="0"/>
            </a:lvl1pPr>
          </a:lstStyle>
          <a:p>
            <a:r>
              <a:rPr lang="zh-CN" altLang="en-US" smtClean="0"/>
              <a:t>关注微信公众号：董不易</a:t>
            </a:r>
            <a:endParaRPr lang="zh-CN" altLang="en-US" dirty="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050"/>
            </a:lvl1pPr>
          </a:lstStyle>
          <a:p>
            <a:r>
              <a:rPr lang="zh-CN" altLang="en-US" smtClean="0"/>
              <a:t>获取资源更新</a:t>
            </a:r>
            <a:endParaRPr lang="zh-CN" altLang="en-US" dirty="0"/>
          </a:p>
        </p:txBody>
      </p:sp>
      <p:sp>
        <p:nvSpPr>
          <p:cNvPr id="23" name="Freeform 3"/>
          <p:cNvSpPr/>
          <p:nvPr/>
        </p:nvSpPr>
        <p:spPr bwMode="auto">
          <a:xfrm>
            <a:off x="34926" y="1125538"/>
            <a:ext cx="6899275" cy="171450"/>
          </a:xfrm>
          <a:custGeom>
            <a:avLst/>
            <a:gdLst>
              <a:gd name="T0" fmla="*/ 2147483646 w 4346"/>
              <a:gd name="T1" fmla="*/ 2147483646 h 108"/>
              <a:gd name="T2" fmla="*/ 2147483646 w 4346"/>
              <a:gd name="T3" fmla="*/ 2147483646 h 108"/>
              <a:gd name="T4" fmla="*/ 2147483646 w 4346"/>
              <a:gd name="T5" fmla="*/ 2147483646 h 108"/>
              <a:gd name="T6" fmla="*/ 2147483646 w 4346"/>
              <a:gd name="T7" fmla="*/ 2147483646 h 108"/>
              <a:gd name="T8" fmla="*/ 2147483646 w 4346"/>
              <a:gd name="T9" fmla="*/ 2147483646 h 108"/>
              <a:gd name="T10" fmla="*/ 2147483646 w 4346"/>
              <a:gd name="T11" fmla="*/ 2147483646 h 108"/>
              <a:gd name="T12" fmla="*/ 2147483646 w 4346"/>
              <a:gd name="T13" fmla="*/ 2147483646 h 108"/>
              <a:gd name="T14" fmla="*/ 2147483646 w 4346"/>
              <a:gd name="T15" fmla="*/ 2147483646 h 108"/>
              <a:gd name="T16" fmla="*/ 2147483646 w 4346"/>
              <a:gd name="T17" fmla="*/ 2147483646 h 108"/>
              <a:gd name="T18" fmla="*/ 2147483646 w 4346"/>
              <a:gd name="T19" fmla="*/ 2147483646 h 108"/>
              <a:gd name="T20" fmla="*/ 2147483646 w 4346"/>
              <a:gd name="T21" fmla="*/ 2147483646 h 108"/>
              <a:gd name="T22" fmla="*/ 2147483646 w 4346"/>
              <a:gd name="T23" fmla="*/ 2147483646 h 108"/>
              <a:gd name="T24" fmla="*/ 2147483646 w 4346"/>
              <a:gd name="T25" fmla="*/ 2147483646 h 108"/>
              <a:gd name="T26" fmla="*/ 0 w 4346"/>
              <a:gd name="T27" fmla="*/ 2147483646 h 108"/>
              <a:gd name="T28" fmla="*/ 2147483646 w 4346"/>
              <a:gd name="T29" fmla="*/ 2147483646 h 108"/>
              <a:gd name="T30" fmla="*/ 2147483646 w 4346"/>
              <a:gd name="T31" fmla="*/ 2147483646 h 108"/>
              <a:gd name="T32" fmla="*/ 2147483646 w 4346"/>
              <a:gd name="T33" fmla="*/ 2147483646 h 108"/>
              <a:gd name="T34" fmla="*/ 2147483646 w 4346"/>
              <a:gd name="T35" fmla="*/ 2147483646 h 108"/>
              <a:gd name="T36" fmla="*/ 2147483646 w 4346"/>
              <a:gd name="T37" fmla="*/ 2147483646 h 1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346" h="108">
                <a:moveTo>
                  <a:pt x="3477" y="10"/>
                </a:moveTo>
                <a:cubicBezTo>
                  <a:pt x="3680" y="12"/>
                  <a:pt x="3921" y="14"/>
                  <a:pt x="4057" y="17"/>
                </a:cubicBezTo>
                <a:cubicBezTo>
                  <a:pt x="4192" y="20"/>
                  <a:pt x="4253" y="24"/>
                  <a:pt x="4293" y="30"/>
                </a:cubicBezTo>
                <a:cubicBezTo>
                  <a:pt x="4333" y="36"/>
                  <a:pt x="4286" y="43"/>
                  <a:pt x="4293" y="50"/>
                </a:cubicBezTo>
                <a:cubicBezTo>
                  <a:pt x="4300" y="57"/>
                  <a:pt x="4328" y="67"/>
                  <a:pt x="4329" y="73"/>
                </a:cubicBezTo>
                <a:cubicBezTo>
                  <a:pt x="4331" y="80"/>
                  <a:pt x="4346" y="85"/>
                  <a:pt x="4305" y="89"/>
                </a:cubicBezTo>
                <a:cubicBezTo>
                  <a:pt x="4263" y="93"/>
                  <a:pt x="4186" y="97"/>
                  <a:pt x="4082" y="99"/>
                </a:cubicBezTo>
                <a:cubicBezTo>
                  <a:pt x="3977" y="100"/>
                  <a:pt x="3834" y="99"/>
                  <a:pt x="3675" y="99"/>
                </a:cubicBezTo>
                <a:cubicBezTo>
                  <a:pt x="3516" y="98"/>
                  <a:pt x="3341" y="95"/>
                  <a:pt x="3129" y="94"/>
                </a:cubicBezTo>
                <a:cubicBezTo>
                  <a:pt x="2918" y="93"/>
                  <a:pt x="2634" y="94"/>
                  <a:pt x="2401" y="94"/>
                </a:cubicBezTo>
                <a:cubicBezTo>
                  <a:pt x="2168" y="95"/>
                  <a:pt x="2024" y="97"/>
                  <a:pt x="1733" y="98"/>
                </a:cubicBezTo>
                <a:cubicBezTo>
                  <a:pt x="1442" y="99"/>
                  <a:pt x="946" y="103"/>
                  <a:pt x="657" y="102"/>
                </a:cubicBezTo>
                <a:cubicBezTo>
                  <a:pt x="368" y="101"/>
                  <a:pt x="110" y="108"/>
                  <a:pt x="1" y="93"/>
                </a:cubicBezTo>
                <a:lnTo>
                  <a:pt x="0" y="13"/>
                </a:lnTo>
                <a:cubicBezTo>
                  <a:pt x="109" y="0"/>
                  <a:pt x="432" y="13"/>
                  <a:pt x="657" y="12"/>
                </a:cubicBezTo>
                <a:cubicBezTo>
                  <a:pt x="882" y="11"/>
                  <a:pt x="1082" y="7"/>
                  <a:pt x="1349" y="7"/>
                </a:cubicBezTo>
                <a:cubicBezTo>
                  <a:pt x="1617" y="6"/>
                  <a:pt x="2017" y="8"/>
                  <a:pt x="2265" y="9"/>
                </a:cubicBezTo>
                <a:cubicBezTo>
                  <a:pt x="2513" y="9"/>
                  <a:pt x="2634" y="9"/>
                  <a:pt x="2834" y="8"/>
                </a:cubicBezTo>
                <a:cubicBezTo>
                  <a:pt x="3034" y="9"/>
                  <a:pt x="3273" y="9"/>
                  <a:pt x="3477" y="10"/>
                </a:cubicBezTo>
                <a:close/>
              </a:path>
            </a:pathLst>
          </a:custGeom>
          <a:solidFill>
            <a:schemeClr val="accent2">
              <a:alpha val="47842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4" name="Freeform 4"/>
          <p:cNvSpPr/>
          <p:nvPr/>
        </p:nvSpPr>
        <p:spPr bwMode="auto">
          <a:xfrm>
            <a:off x="198438" y="188913"/>
            <a:ext cx="715962" cy="6400800"/>
          </a:xfrm>
          <a:custGeom>
            <a:avLst/>
            <a:gdLst>
              <a:gd name="T0" fmla="*/ 2147483646 w 883"/>
              <a:gd name="T1" fmla="*/ 2147483646 h 4115"/>
              <a:gd name="T2" fmla="*/ 2147483646 w 883"/>
              <a:gd name="T3" fmla="*/ 2147483646 h 4115"/>
              <a:gd name="T4" fmla="*/ 2147483646 w 883"/>
              <a:gd name="T5" fmla="*/ 2147483646 h 4115"/>
              <a:gd name="T6" fmla="*/ 2147483646 w 883"/>
              <a:gd name="T7" fmla="*/ 2147483646 h 4115"/>
              <a:gd name="T8" fmla="*/ 2147483646 w 883"/>
              <a:gd name="T9" fmla="*/ 2147483646 h 4115"/>
              <a:gd name="T10" fmla="*/ 2147483646 w 883"/>
              <a:gd name="T11" fmla="*/ 2147483646 h 4115"/>
              <a:gd name="T12" fmla="*/ 2147483646 w 883"/>
              <a:gd name="T13" fmla="*/ 2147483646 h 4115"/>
              <a:gd name="T14" fmla="*/ 2147483646 w 883"/>
              <a:gd name="T15" fmla="*/ 2147483646 h 4115"/>
              <a:gd name="T16" fmla="*/ 2147483646 w 883"/>
              <a:gd name="T17" fmla="*/ 2147483646 h 4115"/>
              <a:gd name="T18" fmla="*/ 2147483646 w 883"/>
              <a:gd name="T19" fmla="*/ 2147483646 h 4115"/>
              <a:gd name="T20" fmla="*/ 2147483646 w 883"/>
              <a:gd name="T21" fmla="*/ 2147483646 h 4115"/>
              <a:gd name="T22" fmla="*/ 2147483646 w 883"/>
              <a:gd name="T23" fmla="*/ 2147483646 h 4115"/>
              <a:gd name="T24" fmla="*/ 2147483646 w 883"/>
              <a:gd name="T25" fmla="*/ 2147483646 h 4115"/>
              <a:gd name="T26" fmla="*/ 2147483646 w 883"/>
              <a:gd name="T27" fmla="*/ 2147483646 h 4115"/>
              <a:gd name="T28" fmla="*/ 2147483646 w 883"/>
              <a:gd name="T29" fmla="*/ 2147483646 h 4115"/>
              <a:gd name="T30" fmla="*/ 2147483646 w 883"/>
              <a:gd name="T31" fmla="*/ 2147483646 h 4115"/>
              <a:gd name="T32" fmla="*/ 2147483646 w 883"/>
              <a:gd name="T33" fmla="*/ 2147483646 h 4115"/>
              <a:gd name="T34" fmla="*/ 2147483646 w 883"/>
              <a:gd name="T35" fmla="*/ 2147483646 h 4115"/>
              <a:gd name="T36" fmla="*/ 2147483646 w 883"/>
              <a:gd name="T37" fmla="*/ 2147483646 h 4115"/>
              <a:gd name="T38" fmla="*/ 2147483646 w 883"/>
              <a:gd name="T39" fmla="*/ 2147483646 h 4115"/>
              <a:gd name="T40" fmla="*/ 2147483646 w 883"/>
              <a:gd name="T41" fmla="*/ 2147483646 h 4115"/>
              <a:gd name="T42" fmla="*/ 2147483646 w 883"/>
              <a:gd name="T43" fmla="*/ 2147483646 h 4115"/>
              <a:gd name="T44" fmla="*/ 2147483646 w 883"/>
              <a:gd name="T45" fmla="*/ 2147483646 h 4115"/>
              <a:gd name="T46" fmla="*/ 2147483646 w 883"/>
              <a:gd name="T47" fmla="*/ 2147483646 h 4115"/>
              <a:gd name="T48" fmla="*/ 2147483646 w 883"/>
              <a:gd name="T49" fmla="*/ 2147483646 h 4115"/>
              <a:gd name="T50" fmla="*/ 2147483646 w 883"/>
              <a:gd name="T51" fmla="*/ 2147483646 h 4115"/>
              <a:gd name="T52" fmla="*/ 2147483646 w 883"/>
              <a:gd name="T53" fmla="*/ 2147483646 h 4115"/>
              <a:gd name="T54" fmla="*/ 2147483646 w 883"/>
              <a:gd name="T55" fmla="*/ 2147483646 h 4115"/>
              <a:gd name="T56" fmla="*/ 2147483646 w 883"/>
              <a:gd name="T57" fmla="*/ 2147483646 h 4115"/>
              <a:gd name="T58" fmla="*/ 2147483646 w 883"/>
              <a:gd name="T59" fmla="*/ 2147483646 h 4115"/>
              <a:gd name="T60" fmla="*/ 2147483646 w 883"/>
              <a:gd name="T61" fmla="*/ 2147483646 h 411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83" h="4115">
                <a:moveTo>
                  <a:pt x="86" y="3201"/>
                </a:moveTo>
                <a:cubicBezTo>
                  <a:pt x="89" y="3056"/>
                  <a:pt x="83" y="2912"/>
                  <a:pt x="79" y="2730"/>
                </a:cubicBezTo>
                <a:cubicBezTo>
                  <a:pt x="75" y="2548"/>
                  <a:pt x="60" y="2270"/>
                  <a:pt x="64" y="2109"/>
                </a:cubicBezTo>
                <a:cubicBezTo>
                  <a:pt x="68" y="1948"/>
                  <a:pt x="99" y="1927"/>
                  <a:pt x="101" y="1765"/>
                </a:cubicBezTo>
                <a:cubicBezTo>
                  <a:pt x="103" y="1603"/>
                  <a:pt x="90" y="1323"/>
                  <a:pt x="79" y="1137"/>
                </a:cubicBezTo>
                <a:cubicBezTo>
                  <a:pt x="68" y="951"/>
                  <a:pt x="44" y="793"/>
                  <a:pt x="34" y="651"/>
                </a:cubicBezTo>
                <a:cubicBezTo>
                  <a:pt x="24" y="509"/>
                  <a:pt x="17" y="385"/>
                  <a:pt x="19" y="284"/>
                </a:cubicBezTo>
                <a:cubicBezTo>
                  <a:pt x="21" y="183"/>
                  <a:pt x="32" y="90"/>
                  <a:pt x="49" y="45"/>
                </a:cubicBezTo>
                <a:cubicBezTo>
                  <a:pt x="66" y="0"/>
                  <a:pt x="91" y="16"/>
                  <a:pt x="123" y="15"/>
                </a:cubicBezTo>
                <a:cubicBezTo>
                  <a:pt x="155" y="14"/>
                  <a:pt x="204" y="37"/>
                  <a:pt x="243" y="37"/>
                </a:cubicBezTo>
                <a:cubicBezTo>
                  <a:pt x="282" y="37"/>
                  <a:pt x="310" y="20"/>
                  <a:pt x="355" y="15"/>
                </a:cubicBezTo>
                <a:cubicBezTo>
                  <a:pt x="400" y="10"/>
                  <a:pt x="453" y="0"/>
                  <a:pt x="512" y="7"/>
                </a:cubicBezTo>
                <a:cubicBezTo>
                  <a:pt x="571" y="14"/>
                  <a:pt x="659" y="37"/>
                  <a:pt x="707" y="60"/>
                </a:cubicBezTo>
                <a:cubicBezTo>
                  <a:pt x="755" y="83"/>
                  <a:pt x="783" y="99"/>
                  <a:pt x="797" y="142"/>
                </a:cubicBezTo>
                <a:cubicBezTo>
                  <a:pt x="811" y="185"/>
                  <a:pt x="788" y="235"/>
                  <a:pt x="789" y="321"/>
                </a:cubicBezTo>
                <a:cubicBezTo>
                  <a:pt x="790" y="407"/>
                  <a:pt x="794" y="537"/>
                  <a:pt x="804" y="658"/>
                </a:cubicBezTo>
                <a:cubicBezTo>
                  <a:pt x="814" y="779"/>
                  <a:pt x="844" y="892"/>
                  <a:pt x="849" y="1047"/>
                </a:cubicBezTo>
                <a:cubicBezTo>
                  <a:pt x="854" y="1202"/>
                  <a:pt x="840" y="1394"/>
                  <a:pt x="834" y="1586"/>
                </a:cubicBezTo>
                <a:cubicBezTo>
                  <a:pt x="828" y="1778"/>
                  <a:pt x="805" y="1995"/>
                  <a:pt x="812" y="2199"/>
                </a:cubicBezTo>
                <a:cubicBezTo>
                  <a:pt x="819" y="2403"/>
                  <a:pt x="875" y="2624"/>
                  <a:pt x="879" y="2812"/>
                </a:cubicBezTo>
                <a:cubicBezTo>
                  <a:pt x="883" y="3000"/>
                  <a:pt x="840" y="3138"/>
                  <a:pt x="834" y="3329"/>
                </a:cubicBezTo>
                <a:cubicBezTo>
                  <a:pt x="828" y="3520"/>
                  <a:pt x="848" y="3836"/>
                  <a:pt x="842" y="3957"/>
                </a:cubicBezTo>
                <a:cubicBezTo>
                  <a:pt x="836" y="4078"/>
                  <a:pt x="833" y="4033"/>
                  <a:pt x="797" y="4054"/>
                </a:cubicBezTo>
                <a:cubicBezTo>
                  <a:pt x="761" y="4075"/>
                  <a:pt x="686" y="4086"/>
                  <a:pt x="625" y="4084"/>
                </a:cubicBezTo>
                <a:cubicBezTo>
                  <a:pt x="564" y="4082"/>
                  <a:pt x="492" y="4041"/>
                  <a:pt x="430" y="4039"/>
                </a:cubicBezTo>
                <a:cubicBezTo>
                  <a:pt x="368" y="4037"/>
                  <a:pt x="302" y="4057"/>
                  <a:pt x="251" y="4069"/>
                </a:cubicBezTo>
                <a:cubicBezTo>
                  <a:pt x="200" y="4081"/>
                  <a:pt x="162" y="4115"/>
                  <a:pt x="123" y="4114"/>
                </a:cubicBezTo>
                <a:cubicBezTo>
                  <a:pt x="84" y="4113"/>
                  <a:pt x="38" y="4102"/>
                  <a:pt x="19" y="4062"/>
                </a:cubicBezTo>
                <a:cubicBezTo>
                  <a:pt x="0" y="4022"/>
                  <a:pt x="3" y="3952"/>
                  <a:pt x="11" y="3875"/>
                </a:cubicBezTo>
                <a:cubicBezTo>
                  <a:pt x="19" y="3798"/>
                  <a:pt x="51" y="3710"/>
                  <a:pt x="64" y="3598"/>
                </a:cubicBezTo>
                <a:cubicBezTo>
                  <a:pt x="77" y="3486"/>
                  <a:pt x="83" y="3346"/>
                  <a:pt x="86" y="3201"/>
                </a:cubicBezTo>
                <a:close/>
              </a:path>
            </a:pathLst>
          </a:custGeom>
          <a:solidFill>
            <a:schemeClr val="hlink">
              <a:alpha val="1098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5" name="Freeform 5"/>
          <p:cNvSpPr/>
          <p:nvPr/>
        </p:nvSpPr>
        <p:spPr bwMode="invGray">
          <a:xfrm>
            <a:off x="609600" y="765175"/>
            <a:ext cx="152400" cy="914400"/>
          </a:xfrm>
          <a:custGeom>
            <a:avLst/>
            <a:gdLst>
              <a:gd name="T0" fmla="*/ 2147483646 w 110"/>
              <a:gd name="T1" fmla="*/ 0 h 842"/>
              <a:gd name="T2" fmla="*/ 2147483646 w 110"/>
              <a:gd name="T3" fmla="*/ 2147483646 h 842"/>
              <a:gd name="T4" fmla="*/ 2147483646 w 110"/>
              <a:gd name="T5" fmla="*/ 2147483646 h 842"/>
              <a:gd name="T6" fmla="*/ 2147483646 w 110"/>
              <a:gd name="T7" fmla="*/ 2147483646 h 842"/>
              <a:gd name="T8" fmla="*/ 2147483646 w 110"/>
              <a:gd name="T9" fmla="*/ 2147483646 h 842"/>
              <a:gd name="T10" fmla="*/ 2147483646 w 110"/>
              <a:gd name="T11" fmla="*/ 2147483646 h 842"/>
              <a:gd name="T12" fmla="*/ 2147483646 w 110"/>
              <a:gd name="T13" fmla="*/ 2147483646 h 842"/>
              <a:gd name="T14" fmla="*/ 2147483646 w 110"/>
              <a:gd name="T15" fmla="*/ 2147483646 h 842"/>
              <a:gd name="T16" fmla="*/ 2147483646 w 110"/>
              <a:gd name="T17" fmla="*/ 2147483646 h 842"/>
              <a:gd name="T18" fmla="*/ 0 w 110"/>
              <a:gd name="T19" fmla="*/ 2147483646 h 842"/>
              <a:gd name="T20" fmla="*/ 2147483646 w 110"/>
              <a:gd name="T21" fmla="*/ 2147483646 h 842"/>
              <a:gd name="T22" fmla="*/ 2147483646 w 110"/>
              <a:gd name="T23" fmla="*/ 2147483646 h 842"/>
              <a:gd name="T24" fmla="*/ 2147483646 w 110"/>
              <a:gd name="T25" fmla="*/ 0 h 8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0" h="842">
                <a:moveTo>
                  <a:pt x="92" y="0"/>
                </a:moveTo>
                <a:lnTo>
                  <a:pt x="81" y="170"/>
                </a:lnTo>
                <a:lnTo>
                  <a:pt x="51" y="362"/>
                </a:lnTo>
                <a:lnTo>
                  <a:pt x="74" y="539"/>
                </a:lnTo>
                <a:lnTo>
                  <a:pt x="88" y="709"/>
                </a:lnTo>
                <a:lnTo>
                  <a:pt x="110" y="842"/>
                </a:lnTo>
                <a:lnTo>
                  <a:pt x="81" y="768"/>
                </a:lnTo>
                <a:lnTo>
                  <a:pt x="59" y="716"/>
                </a:lnTo>
                <a:lnTo>
                  <a:pt x="29" y="598"/>
                </a:lnTo>
                <a:lnTo>
                  <a:pt x="0" y="414"/>
                </a:lnTo>
                <a:lnTo>
                  <a:pt x="22" y="251"/>
                </a:lnTo>
                <a:lnTo>
                  <a:pt x="51" y="81"/>
                </a:lnTo>
                <a:lnTo>
                  <a:pt x="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</p:spTree>
    <p:controls>
      <p:control spid="24578" name="ShockwaveFlash1" r:id="rId6" imgW="1828571" imgH="1828571"/>
    </p:controls>
    <p:extLst>
      <p:ext uri="{BB962C8B-B14F-4D97-AF65-F5344CB8AC3E}">
        <p14:creationId xmlns="" xmlns:p14="http://schemas.microsoft.com/office/powerpoint/2010/main" val="302944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 spd="slow">
    <p:randomBar dir="vert"/>
    <p:sndAc>
      <p:stSnd>
        <p:snd r:embed="rId7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9"/>
        </a:buBlip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0"/>
        </a:buBlip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Blip>
          <a:blip r:embed="rId8"/>
        </a:buBlip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9"/>
        </a:buBlip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9"/>
        </a:buBlip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9"/>
        </a:buBlip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9"/>
        </a:buBlip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9"/>
        </a:buBlip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9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7715" y="1368251"/>
            <a:ext cx="6342442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9600" b="1" spc="38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语文</a:t>
            </a:r>
            <a:r>
              <a:rPr lang="zh-CN" altLang="en-US" sz="9600" b="1" spc="38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园地三</a:t>
            </a:r>
            <a:endParaRPr lang="zh-CN" altLang="en-US" sz="9600" b="1" spc="38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04" y="4543566"/>
            <a:ext cx="19050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32" y="-27211"/>
            <a:ext cx="3093712" cy="2914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684" y="430047"/>
            <a:ext cx="1143949" cy="25315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0" y="3114816"/>
            <a:ext cx="2857500" cy="2857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460" y="3495532"/>
            <a:ext cx="2476784" cy="24767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945" y="283468"/>
            <a:ext cx="3325515" cy="19953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93" y="2342644"/>
            <a:ext cx="2320949" cy="12378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64958" y="2856247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你喜欢什么玩具？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41371" y="0"/>
          <a:ext cx="1664626" cy="728870"/>
        </p:xfrm>
        <a:graphic>
          <a:graphicData uri="http://schemas.openxmlformats.org/drawingml/2006/table">
            <a:tbl>
              <a:tblPr firstRow="1" firstCol="1" bandRow="1"/>
              <a:tblGrid>
                <a:gridCol w="16646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8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写话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0" y="1190555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每个人都有自己喜欢的玩具，</a:t>
            </a:r>
            <a:r>
              <a:rPr lang="zh-CN" altLang="en-US" sz="5400" b="1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你最喜欢的玩具是什么？可以说说同事什么样子的，也可以</a:t>
            </a:r>
            <a:r>
              <a:rPr lang="zh-CN" alt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说说怎样玩。先和同学交流，在写下来。</a:t>
            </a:r>
            <a:endParaRPr lang="zh-CN" altLang="en-US" sz="54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 bwMode="auto">
          <a:xfrm>
            <a:off x="436728" y="5650173"/>
            <a:ext cx="2975212" cy="996287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我会写在方格纸上。</a:t>
            </a:r>
          </a:p>
        </p:txBody>
      </p:sp>
      <p:sp>
        <p:nvSpPr>
          <p:cNvPr id="6" name="云形标注 5"/>
          <p:cNvSpPr/>
          <p:nvPr/>
        </p:nvSpPr>
        <p:spPr bwMode="auto">
          <a:xfrm>
            <a:off x="4888171" y="5009865"/>
            <a:ext cx="4092056" cy="1280615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我知道标点符号也要占一个一格。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我喜欢的玩具</a:t>
            </a:r>
          </a:p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有许多玩具：小布熊、芭比娃娃、小兔子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但是，我最喜欢的玩具是芭比娃娃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 这个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芭比娃娃，是我过生日的时候，妈妈送给我的生日礼物，她披着一头金黄色的头发，一双圆溜溜的大眼睛，满面微笑的看着我，一张红彤彤的嘴巴，非常可爱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 晚上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我写完作业，心想：还没给这个美丽可爱的娃娃起一个名字呢。起什么名字好呢，我仔细想了想，芭比娃娃真美，就叫她“美美”吧。我跟“美美”娃娃在床上做完了游戏，觉得没意思，我就和她并排躺着，给她讲起了故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。   我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曾经把布娃娃的头剪得七长八短的。现在我对“美美”可好了，经常给她梳头，给她扎各种各样的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辫子。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我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喜欢芭比娃娃，因为她能伴我成长，她是我知心的伙伴。我爱芭比娃娃！</a:t>
            </a:r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66257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/>
              <a:t>我喜欢的玩具</a:t>
            </a:r>
          </a:p>
          <a:p>
            <a:r>
              <a:rPr lang="zh-CN" altLang="en-US" sz="2400" smtClean="0"/>
              <a:t>      爸爸</a:t>
            </a:r>
            <a:r>
              <a:rPr lang="zh-CN" altLang="en-US" sz="2400"/>
              <a:t>妈妈很爱我，给我买了很多玩具，有变形金刚、遥控小汽车、爆丸、装甲车</a:t>
            </a:r>
            <a:r>
              <a:rPr lang="en-US" altLang="zh-CN" sz="2400" dirty="0"/>
              <a:t>……</a:t>
            </a:r>
            <a:r>
              <a:rPr lang="zh-CN" altLang="en-US" sz="2400"/>
              <a:t>其中我最喜欢的是妈妈给我买的一把玩具枪，就是我们平时玩的突击机枪</a:t>
            </a:r>
            <a:r>
              <a:rPr lang="zh-CN" altLang="en-US" sz="2400" smtClean="0"/>
              <a:t>。</a:t>
            </a:r>
            <a:endParaRPr lang="zh-CN" altLang="en-US" sz="2400"/>
          </a:p>
          <a:p>
            <a:r>
              <a:rPr lang="zh-CN" altLang="en-US" sz="2400" smtClean="0"/>
              <a:t>       妈妈</a:t>
            </a:r>
            <a:r>
              <a:rPr lang="zh-CN" altLang="en-US" sz="2400"/>
              <a:t>带我去买的时候，在众多的玩具中我一眼就看中了它。只是包装上是银灰色的，打开包装一看是黑色的也很好看。我们还买了两包子弹。回到家，我就迫不及待的玩了起来</a:t>
            </a:r>
            <a:r>
              <a:rPr lang="zh-CN" altLang="en-US" sz="2400" smtClean="0"/>
              <a:t>。</a:t>
            </a:r>
            <a:endParaRPr lang="zh-CN" altLang="en-US" sz="2400"/>
          </a:p>
          <a:p>
            <a:r>
              <a:rPr lang="zh-CN" altLang="en-US" sz="2400" smtClean="0"/>
              <a:t>        这</a:t>
            </a:r>
            <a:r>
              <a:rPr lang="zh-CN" altLang="en-US" sz="2400"/>
              <a:t>把枪的左面是蓝灯，右面是红外线。由于这把枪比较长，在前面有一个可以折叠的把手，在瞄准的时候可以将这个把手放下来，双手紧握可以保持平衡。这把枪有两个瞄准点，这正是用了数学里讲得“两点确定一条直线”的原理，可以更轻松的射中目标。这把枪还有一个背带，有时我把它背在肩上，像一个保护祖国的战士。每当我写作业累了时，我就拿起它向远处射两枪，放松一下身心。我还拿着它和伙伴们玩枪战</a:t>
            </a:r>
            <a:r>
              <a:rPr lang="zh-CN" altLang="en-US" sz="2400" smtClean="0"/>
              <a:t>。</a:t>
            </a:r>
            <a:endParaRPr lang="zh-CN" altLang="en-US" sz="2400"/>
          </a:p>
          <a:p>
            <a:r>
              <a:rPr lang="zh-CN" altLang="en-US" sz="2400" smtClean="0"/>
              <a:t>       我</a:t>
            </a:r>
            <a:r>
              <a:rPr lang="zh-CN" altLang="en-US" sz="2400"/>
              <a:t>很喜欢这把枪，它不仅时刻激励着我为祖国学习，还给我带来了快乐。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41371" y="0"/>
          <a:ext cx="2494594" cy="689113"/>
        </p:xfrm>
        <a:graphic>
          <a:graphicData uri="http://schemas.openxmlformats.org/drawingml/2006/table">
            <a:tbl>
              <a:tblPr firstRow="1" firstCol="1" bandRow="1"/>
              <a:tblGrid>
                <a:gridCol w="24945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891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展示台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0" y="1963655"/>
            <a:ext cx="5075428" cy="1938992"/>
          </a:xfrm>
          <a:prstGeom prst="rect">
            <a:avLst/>
          </a:prstGeom>
          <a:solidFill>
            <a:srgbClr val="00B0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u="sng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白云 乌云 朝霞 晚霞</a:t>
            </a:r>
            <a:endParaRPr lang="en-US" altLang="zh-CN" sz="4000" b="1" u="sng" cap="none" spc="0" dirty="0" smtClean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u="sng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 霜冻 雪花 冰雹</a:t>
            </a:r>
            <a:endParaRPr lang="en-US" altLang="zh-CN" sz="4000" b="1" u="sng" dirty="0" smtClean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u="sng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小溪 河流 湖泊 海洋</a:t>
            </a:r>
            <a:endParaRPr lang="zh-CN" altLang="en-US" sz="4000" b="1" u="sng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02602" y="3895780"/>
            <a:ext cx="4559260" cy="1794722"/>
          </a:xfrm>
          <a:prstGeom prst="rect">
            <a:avLst/>
          </a:prstGeom>
          <a:solidFill>
            <a:srgbClr val="FFC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u="sng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含苞欲放 百花争艳</a:t>
            </a:r>
            <a:endParaRPr lang="en-US" altLang="zh-CN" sz="4000" b="1" u="sng" cap="none" spc="0" dirty="0" smtClean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u="sng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花红柳绿 春色满园</a:t>
            </a:r>
            <a:endParaRPr lang="zh-CN" altLang="en-US" sz="4000" b="1" u="sng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 bwMode="auto">
          <a:xfrm>
            <a:off x="5445456" y="1180613"/>
            <a:ext cx="3698544" cy="1280615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0" lang="zh-CN" altLang="en-US" sz="20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这是我做的积累卡，我积累了在课内外学到的词语。</a:t>
            </a:r>
          </a:p>
        </p:txBody>
      </p:sp>
      <p:sp>
        <p:nvSpPr>
          <p:cNvPr id="7" name="云形标注 6"/>
          <p:cNvSpPr/>
          <p:nvPr/>
        </p:nvSpPr>
        <p:spPr bwMode="auto">
          <a:xfrm flipH="1">
            <a:off x="193343" y="4635252"/>
            <a:ext cx="3698544" cy="1280615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0" lang="zh-CN" altLang="en-US" sz="20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我们来交流一下各自的积累卡。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886"/>
          <a:stretch>
            <a:fillRect/>
          </a:stretch>
        </p:blipFill>
        <p:spPr>
          <a:xfrm>
            <a:off x="2284884" y="0"/>
            <a:ext cx="4574232" cy="666010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7109" y="-97837"/>
            <a:ext cx="9228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看精美动画，听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小儿垂钓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20497" name="ShockwaveFlash1" r:id="rId2" imgW="7083840" imgH="4970114"/>
    </p:controls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49133" y="125193"/>
            <a:ext cx="4301177" cy="66787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小儿垂钓</a:t>
            </a:r>
            <a:endParaRPr lang="en-US" altLang="zh-CN" sz="36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[</a:t>
            </a:r>
            <a:r>
              <a:rPr lang="zh-CN" altLang="en-US" sz="36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唐</a:t>
            </a:r>
            <a:r>
              <a:rPr lang="en-US" altLang="zh-CN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]</a:t>
            </a:r>
            <a:r>
              <a:rPr lang="zh-CN" altLang="en-US" sz="36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胡令能</a:t>
            </a:r>
            <a:endParaRPr lang="en-US" altLang="zh-CN" sz="36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蓬头稚子学垂纶，</a:t>
            </a:r>
            <a:endParaRPr lang="en-US" altLang="zh-CN" sz="40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侧坐莓苔草映身。</a:t>
            </a:r>
            <a:endParaRPr lang="en-US" altLang="zh-CN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路人</a:t>
            </a: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借问遥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招手，</a:t>
            </a:r>
            <a:endParaRPr lang="en-US" altLang="zh-CN" sz="4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怕</a:t>
            </a:r>
            <a:r>
              <a:rPr lang="zh-CN" altLang="en-US" sz="4000" b="1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得鱼惊不应人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471424" y="2816933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一个</a:t>
            </a:r>
            <a:r>
              <a:rPr lang="zh-CN" altLang="en-US" dirty="0"/>
              <a:t>蓬头稚面的小孩学着大人钓鱼</a:t>
            </a:r>
          </a:p>
        </p:txBody>
      </p:sp>
      <p:sp>
        <p:nvSpPr>
          <p:cNvPr id="4" name="矩形 3"/>
          <p:cNvSpPr/>
          <p:nvPr/>
        </p:nvSpPr>
        <p:spPr>
          <a:xfrm>
            <a:off x="2233991" y="4145937"/>
            <a:ext cx="5390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PingFang SC"/>
              </a:rPr>
              <a:t>斜着身子坐在野草丛中，野草掩映了他的身子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39400" y="5290274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听到有过路的人</a:t>
            </a:r>
            <a:r>
              <a:rPr lang="zh-CN" altLang="en-US" dirty="0" smtClean="0"/>
              <a:t>问路，</a:t>
            </a:r>
            <a:r>
              <a:rPr lang="zh-CN" altLang="en-US" dirty="0"/>
              <a:t>连忙远远地招了招手</a:t>
            </a:r>
          </a:p>
        </p:txBody>
      </p:sp>
      <p:sp>
        <p:nvSpPr>
          <p:cNvPr id="6" name="矩形 5"/>
          <p:cNvSpPr/>
          <p:nvPr/>
        </p:nvSpPr>
        <p:spPr>
          <a:xfrm>
            <a:off x="2449133" y="650912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害怕惊动了鱼儿，不敢回应过路人。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7105" y="-97837"/>
            <a:ext cx="9228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看动画，听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王二小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朗读。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22545" name="ShockwaveFlash1" r:id="rId2" imgW="7725853" imgH="5229955"/>
    </p:controls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703" y="0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我爱阅读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1" y="563188"/>
            <a:ext cx="914399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/>
              <a:t>　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王二小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　　王二小是儿童团员。他常常一边放牛，一边帮助八路军放哨。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　　有一天，敌人来扫荡，走到山口迷了路。敌人看见王二小在山坡上放牛，就叫他带路。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　　王二小装着顺从的样子走在前面，把敌人带进了八路军的埋伏圈。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　　突然，四面八方响起了枪声。敌人知道上了当，就杀害了小英雄王二小。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这时候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，八路军从山上冲下来，消灭了全部敌人。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0509"/>
            <a:ext cx="8614395" cy="445656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8439" y="0"/>
            <a:ext cx="9924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看动画，唱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歌唱二小放牛郎</a:t>
            </a:r>
            <a:r>
              <a:rPr lang="en-US" altLang="zh-CN" sz="54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21521" name="ShockwaveFlash1" r:id="rId2" imgW="7083840" imgH="4970114"/>
    </p:controls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703" y="0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口语交际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8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237208" y="212002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我来做手工</a:t>
            </a:r>
            <a:endParaRPr lang="zh-CN" altLang="en-US" sz="54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035" y="1539604"/>
            <a:ext cx="9144000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   </a:t>
            </a:r>
            <a:r>
              <a:rPr lang="zh-CN" altLang="en-US" sz="40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你喜欢做手工吗？把你的一件手工作品带到学校，告诉同学们你做的是什么，是怎样做的。</a:t>
            </a:r>
            <a:endParaRPr lang="zh-CN" altLang="en-US" sz="40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6234" y="4107021"/>
            <a:ext cx="5747766" cy="1754326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按照顺序说，可以用上“先</a:t>
            </a:r>
            <a:r>
              <a:rPr lang="en-US" altLang="zh-CN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……</a:t>
            </a: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再</a:t>
            </a:r>
            <a:r>
              <a:rPr lang="en-US" altLang="zh-CN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……</a:t>
            </a: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然后</a:t>
            </a:r>
            <a:r>
              <a:rPr lang="en-US" altLang="zh-CN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……</a:t>
            </a: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”</a:t>
            </a:r>
            <a:r>
              <a:rPr lang="zh-CN" altLang="en-US" sz="3600" b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。</a:t>
            </a:r>
            <a:endParaRPr lang="en-US" altLang="zh-CN" sz="36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注意</a:t>
            </a:r>
            <a:r>
              <a:rPr lang="zh-CN" altLang="en-US" sz="3600" b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听，记住主要信息。</a:t>
            </a:r>
            <a:endParaRPr lang="zh-CN" altLang="en-US" sz="36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b="5362"/>
          <a:stretch>
            <a:fillRect/>
          </a:stretch>
        </p:blipFill>
        <p:spPr>
          <a:xfrm>
            <a:off x="453681" y="197955"/>
            <a:ext cx="3217172" cy="24357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7371" y="370231"/>
            <a:ext cx="3562348" cy="26258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834887" y="3841873"/>
            <a:ext cx="3642484" cy="2196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304" y="3555389"/>
            <a:ext cx="3602105" cy="2482532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003" y="363915"/>
            <a:ext cx="837126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/>
              <a:t>我做成了</a:t>
            </a:r>
            <a:r>
              <a:rPr lang="zh-CN" altLang="en-US" sz="3200" smtClean="0"/>
              <a:t>不倒翁</a:t>
            </a:r>
            <a:endParaRPr lang="en-US" altLang="zh-CN" sz="3200" dirty="0" smtClean="0"/>
          </a:p>
          <a:p>
            <a:pPr algn="ctr"/>
            <a:endParaRPr lang="zh-CN" altLang="en-US" sz="3200"/>
          </a:p>
          <a:p>
            <a:r>
              <a:rPr lang="zh-CN" altLang="en-US" sz="3200"/>
              <a:t>　　</a:t>
            </a:r>
            <a:r>
              <a:rPr lang="zh-CN" altLang="en-US" sz="2800"/>
              <a:t>今天，我做了一个不倒翁。制作不倒翁 除了需要准备鸡蛋、干泥沙和正方形的白纸外，还需要剪刀、彩笔</a:t>
            </a:r>
            <a:r>
              <a:rPr lang="zh-CN" altLang="en-US" sz="2800" smtClean="0"/>
              <a:t>。</a:t>
            </a:r>
            <a:endParaRPr lang="zh-CN" altLang="en-US" sz="2800"/>
          </a:p>
          <a:p>
            <a:r>
              <a:rPr lang="zh-CN" altLang="en-US" sz="2800"/>
              <a:t>　　接着，我来介绍不倒翁的做法。首先在鸡蛋比较尖的那一头磕一个小洞，把蛋清和蛋黄倒出来，蛋壳冲净晒干。然后把干泥沙装进鸡蛋壳里，装够一半就行了。接着把正方形白纸对折，剪成两个三角形，然后把两个三角形粘成一个圆锥形，做一顶</a:t>
            </a:r>
            <a:r>
              <a:rPr lang="zh-CN" altLang="en-US" sz="2800" smtClean="0"/>
              <a:t>帽子。</a:t>
            </a:r>
            <a:r>
              <a:rPr lang="zh-CN" altLang="en-US" sz="2800"/>
              <a:t>最后用双面胶把帽子粘在鸡蛋壳上，盖住上面的洞，再用水彩笔在鸡蛋壳上对称的位置分别画一张笑脸和一张哭脸。这样</a:t>
            </a:r>
            <a:r>
              <a:rPr lang="zh-CN" altLang="en-US" sz="2800" smtClean="0"/>
              <a:t>，一</a:t>
            </a:r>
            <a:r>
              <a:rPr lang="zh-CN" altLang="en-US" sz="2800"/>
              <a:t>个双面不倒翁就做好了。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0158" y="1290935"/>
            <a:ext cx="6724919" cy="40010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5400" b="1" cap="none" spc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再见</a:t>
            </a:r>
            <a:endParaRPr lang="zh-CN" altLang="en-US" sz="254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354" y="1125653"/>
            <a:ext cx="2947349" cy="24843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670" y="1125653"/>
            <a:ext cx="3159330" cy="24709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5" y="4031850"/>
            <a:ext cx="3053139" cy="23443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935" y="4133547"/>
            <a:ext cx="2781434" cy="23443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435" y="4031849"/>
            <a:ext cx="2857500" cy="23443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3" y="1125653"/>
            <a:ext cx="2595599" cy="248435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8093" y="202323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说说他们在干什么？</a:t>
            </a:r>
            <a:endParaRPr lang="zh-CN" altLang="en-US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03113" y="1489312"/>
            <a:ext cx="7879080" cy="403091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弹钢琴 练</a:t>
            </a: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舞蹈</a:t>
            </a:r>
            <a:r>
              <a:rPr lang="zh-CN" altLang="en-US" sz="6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唱京戏</a:t>
            </a:r>
            <a:endParaRPr lang="en-US" altLang="zh-CN" sz="6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画图</a:t>
            </a:r>
            <a:r>
              <a:rPr lang="zh-CN" altLang="en-US" sz="6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画 </a:t>
            </a: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捏泥</a:t>
            </a:r>
            <a:r>
              <a:rPr lang="zh-CN" altLang="en-US" sz="6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 下</a:t>
            </a: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r>
              <a:rPr lang="zh-CN" altLang="en-US" sz="6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棋</a:t>
            </a:r>
            <a:endParaRPr lang="en-US" altLang="zh-CN" sz="60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滚铁环 荡</a:t>
            </a:r>
            <a:r>
              <a:rPr lang="zh-CN" altLang="en-US" sz="6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秋千 </a:t>
            </a: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滑</a:t>
            </a:r>
            <a:r>
              <a:rPr lang="zh-CN" altLang="en-US" sz="6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滑</a:t>
            </a:r>
            <a:r>
              <a:rPr lang="zh-CN" altLang="en-US" sz="60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梯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249492" y="126453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读词语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9615" y="0"/>
            <a:ext cx="68739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 cap="none" spc="0" dirty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播放时点击图片，认识词语。</a:t>
            </a:r>
            <a:endParaRPr lang="zh-CN" altLang="en-US" sz="4000" b="1" cap="none" spc="0" dirty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9236" name="ShockwaveFlash1" r:id="rId2" imgW="7468642" imgH="4893943"/>
    </p:controls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615" y="2508424"/>
            <a:ext cx="8132769" cy="1841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641684" y="2598821"/>
            <a:ext cx="7620000" cy="49730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5872" y="1071444"/>
            <a:ext cx="35766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Font typeface="+mj-ea"/>
              <a:buAutoNum type="circleNumDbPlain"/>
            </a:pP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比一比，填一填。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01514" y="0"/>
          <a:ext cx="2895096" cy="729581"/>
        </p:xfrm>
        <a:graphic>
          <a:graphicData uri="http://schemas.openxmlformats.org/drawingml/2006/table">
            <a:tbl>
              <a:tblPr firstRow="1" firstCol="1" bandRow="1"/>
              <a:tblGrid>
                <a:gridCol w="2895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95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178542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6698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6055" y="195458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7899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38" y="3255689"/>
            <a:ext cx="3568209" cy="929945"/>
            <a:chOff x="685225" y="3188270"/>
            <a:chExt cx="4180650" cy="1160861"/>
          </a:xfrm>
        </p:grpSpPr>
        <p:grpSp>
          <p:nvGrpSpPr>
            <p:cNvPr id="5" name="组合 4"/>
            <p:cNvGrpSpPr/>
            <p:nvPr/>
          </p:nvGrpSpPr>
          <p:grpSpPr>
            <a:xfrm>
              <a:off x="2965089" y="3188271"/>
              <a:ext cx="1900786" cy="1157716"/>
              <a:chOff x="4144191" y="3487124"/>
              <a:chExt cx="1900786" cy="1157716"/>
            </a:xfrm>
          </p:grpSpPr>
          <p:grpSp>
            <p:nvGrpSpPr>
              <p:cNvPr id="63" name="组合 15"/>
              <p:cNvGrpSpPr/>
              <p:nvPr/>
            </p:nvGrpSpPr>
            <p:grpSpPr>
              <a:xfrm>
                <a:off x="4144191" y="3644708"/>
                <a:ext cx="928694" cy="1000132"/>
                <a:chOff x="1357290" y="1643050"/>
                <a:chExt cx="1571636" cy="1572430"/>
              </a:xfrm>
            </p:grpSpPr>
            <p:grpSp>
              <p:nvGrpSpPr>
                <p:cNvPr id="6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7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68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66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64" name="矩形 63"/>
              <p:cNvSpPr/>
              <p:nvPr/>
            </p:nvSpPr>
            <p:spPr>
              <a:xfrm>
                <a:off x="5087664" y="3487124"/>
                <a:ext cx="957313" cy="101566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桌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85225" y="3188270"/>
              <a:ext cx="1899845" cy="1160861"/>
              <a:chOff x="2244346" y="3576784"/>
              <a:chExt cx="1899845" cy="1160861"/>
            </a:xfrm>
          </p:grpSpPr>
          <p:grpSp>
            <p:nvGrpSpPr>
              <p:cNvPr id="70" name="组合 15"/>
              <p:cNvGrpSpPr/>
              <p:nvPr/>
            </p:nvGrpSpPr>
            <p:grpSpPr>
              <a:xfrm>
                <a:off x="3215497" y="3737513"/>
                <a:ext cx="928694" cy="1000132"/>
                <a:chOff x="1357290" y="1643050"/>
                <a:chExt cx="1571636" cy="1572430"/>
              </a:xfrm>
            </p:grpSpPr>
            <p:grpSp>
              <p:nvGrpSpPr>
                <p:cNvPr id="7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4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75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73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71" name="矩形 70"/>
              <p:cNvSpPr/>
              <p:nvPr/>
            </p:nvSpPr>
            <p:spPr>
              <a:xfrm>
                <a:off x="2244346" y="3576784"/>
                <a:ext cx="957313" cy="101566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花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4387060" y="3195251"/>
            <a:ext cx="4529507" cy="1023431"/>
            <a:chOff x="4543330" y="3363833"/>
            <a:chExt cx="4529507" cy="1023431"/>
          </a:xfrm>
        </p:grpSpPr>
        <p:grpSp>
          <p:nvGrpSpPr>
            <p:cNvPr id="92" name="组合 91"/>
            <p:cNvGrpSpPr/>
            <p:nvPr/>
          </p:nvGrpSpPr>
          <p:grpSpPr>
            <a:xfrm>
              <a:off x="4543330" y="3363833"/>
              <a:ext cx="2169017" cy="959584"/>
              <a:chOff x="5251957" y="3223126"/>
              <a:chExt cx="2544899" cy="1015663"/>
            </a:xfrm>
          </p:grpSpPr>
          <p:grpSp>
            <p:nvGrpSpPr>
              <p:cNvPr id="79" name="组合 15"/>
              <p:cNvGrpSpPr/>
              <p:nvPr/>
            </p:nvGrpSpPr>
            <p:grpSpPr>
              <a:xfrm>
                <a:off x="6135734" y="3365026"/>
                <a:ext cx="780295" cy="817684"/>
                <a:chOff x="1357290" y="1643050"/>
                <a:chExt cx="1571636" cy="1572430"/>
              </a:xfrm>
            </p:grpSpPr>
            <p:grpSp>
              <p:nvGrpSpPr>
                <p:cNvPr id="8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83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84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82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80" name="矩形 79"/>
              <p:cNvSpPr/>
              <p:nvPr/>
            </p:nvSpPr>
            <p:spPr>
              <a:xfrm>
                <a:off x="5251957" y="3223126"/>
                <a:ext cx="957313" cy="101566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6839543" y="3223126"/>
                <a:ext cx="957313" cy="101566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笔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6833122" y="3371601"/>
              <a:ext cx="2239715" cy="1015663"/>
              <a:chOff x="5251957" y="3223126"/>
              <a:chExt cx="2627849" cy="1075019"/>
            </a:xfrm>
          </p:grpSpPr>
          <p:grpSp>
            <p:nvGrpSpPr>
              <p:cNvPr id="94" name="组合 15"/>
              <p:cNvGrpSpPr/>
              <p:nvPr/>
            </p:nvGrpSpPr>
            <p:grpSpPr>
              <a:xfrm>
                <a:off x="6135734" y="3365026"/>
                <a:ext cx="780295" cy="817684"/>
                <a:chOff x="1357290" y="1643050"/>
                <a:chExt cx="1571636" cy="1572430"/>
              </a:xfrm>
            </p:grpSpPr>
            <p:grpSp>
              <p:nvGrpSpPr>
                <p:cNvPr id="9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9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100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98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95" name="矩形 94"/>
              <p:cNvSpPr/>
              <p:nvPr/>
            </p:nvSpPr>
            <p:spPr>
              <a:xfrm>
                <a:off x="5251957" y="3223126"/>
                <a:ext cx="957313" cy="101566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756594" y="3223126"/>
                <a:ext cx="1123212" cy="107501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鸭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00232 L 0.00348 0.189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-0.01857 0.189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2 0.180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0" y="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18628 0.182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5872" y="1071444"/>
            <a:ext cx="35766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Font typeface="+mj-ea"/>
              <a:buAutoNum type="circleNumDbPlain"/>
            </a:pP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比一比，填一填。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01514" y="0"/>
          <a:ext cx="2895096" cy="729581"/>
        </p:xfrm>
        <a:graphic>
          <a:graphicData uri="http://schemas.openxmlformats.org/drawingml/2006/table">
            <a:tbl>
              <a:tblPr firstRow="1" firstCol="1" bandRow="1"/>
              <a:tblGrid>
                <a:gridCol w="2895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95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178542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戴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6698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6055" y="195458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7899" y="1963511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90707" y="3695480"/>
            <a:ext cx="3708450" cy="1015664"/>
            <a:chOff x="603070" y="3188270"/>
            <a:chExt cx="4344961" cy="1267865"/>
          </a:xfrm>
        </p:grpSpPr>
        <p:grpSp>
          <p:nvGrpSpPr>
            <p:cNvPr id="5" name="组合 4"/>
            <p:cNvGrpSpPr/>
            <p:nvPr/>
          </p:nvGrpSpPr>
          <p:grpSpPr>
            <a:xfrm>
              <a:off x="2965089" y="3188271"/>
              <a:ext cx="1982942" cy="1267864"/>
              <a:chOff x="4144191" y="3487124"/>
              <a:chExt cx="1982942" cy="1267864"/>
            </a:xfrm>
          </p:grpSpPr>
          <p:grpSp>
            <p:nvGrpSpPr>
              <p:cNvPr id="63" name="组合 15"/>
              <p:cNvGrpSpPr/>
              <p:nvPr/>
            </p:nvGrpSpPr>
            <p:grpSpPr>
              <a:xfrm>
                <a:off x="4144191" y="3644708"/>
                <a:ext cx="928694" cy="1000132"/>
                <a:chOff x="1357290" y="1643050"/>
                <a:chExt cx="1571636" cy="1572430"/>
              </a:xfrm>
            </p:grpSpPr>
            <p:grpSp>
              <p:nvGrpSpPr>
                <p:cNvPr id="65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67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68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66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64" name="矩形 63"/>
              <p:cNvSpPr/>
              <p:nvPr/>
            </p:nvSpPr>
            <p:spPr>
              <a:xfrm>
                <a:off x="5005509" y="3487124"/>
                <a:ext cx="1121624" cy="126786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出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03070" y="3188270"/>
              <a:ext cx="1982000" cy="1267864"/>
              <a:chOff x="2162191" y="3576784"/>
              <a:chExt cx="1982000" cy="1267864"/>
            </a:xfrm>
          </p:grpSpPr>
          <p:grpSp>
            <p:nvGrpSpPr>
              <p:cNvPr id="70" name="组合 15"/>
              <p:cNvGrpSpPr/>
              <p:nvPr/>
            </p:nvGrpSpPr>
            <p:grpSpPr>
              <a:xfrm>
                <a:off x="3215497" y="3737513"/>
                <a:ext cx="928694" cy="1000132"/>
                <a:chOff x="1357290" y="1643050"/>
                <a:chExt cx="1571636" cy="1572430"/>
              </a:xfrm>
            </p:grpSpPr>
            <p:grpSp>
              <p:nvGrpSpPr>
                <p:cNvPr id="72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74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75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73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71" name="矩形 70"/>
              <p:cNvSpPr/>
              <p:nvPr/>
            </p:nvSpPr>
            <p:spPr>
              <a:xfrm>
                <a:off x="2162191" y="3576784"/>
                <a:ext cx="1121624" cy="126786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远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723930" y="3821719"/>
            <a:ext cx="3220504" cy="1023430"/>
            <a:chOff x="5296576" y="3363834"/>
            <a:chExt cx="2954838" cy="1023430"/>
          </a:xfrm>
        </p:grpSpPr>
        <p:grpSp>
          <p:nvGrpSpPr>
            <p:cNvPr id="92" name="组合 91"/>
            <p:cNvGrpSpPr/>
            <p:nvPr/>
          </p:nvGrpSpPr>
          <p:grpSpPr>
            <a:xfrm>
              <a:off x="5296576" y="3363834"/>
              <a:ext cx="1446986" cy="1015663"/>
              <a:chOff x="6135734" y="3223126"/>
              <a:chExt cx="1697742" cy="1075019"/>
            </a:xfrm>
          </p:grpSpPr>
          <p:grpSp>
            <p:nvGrpSpPr>
              <p:cNvPr id="79" name="组合 15"/>
              <p:cNvGrpSpPr/>
              <p:nvPr/>
            </p:nvGrpSpPr>
            <p:grpSpPr>
              <a:xfrm>
                <a:off x="6135734" y="3365026"/>
                <a:ext cx="780295" cy="817684"/>
                <a:chOff x="1357290" y="1643050"/>
                <a:chExt cx="1571636" cy="1572430"/>
              </a:xfrm>
            </p:grpSpPr>
            <p:grpSp>
              <p:nvGrpSpPr>
                <p:cNvPr id="81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83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84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82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91" name="矩形 90"/>
              <p:cNvSpPr/>
              <p:nvPr/>
            </p:nvSpPr>
            <p:spPr>
              <a:xfrm>
                <a:off x="6802921" y="3223126"/>
                <a:ext cx="1030555" cy="107501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领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6801913" y="3371601"/>
              <a:ext cx="1449501" cy="1015663"/>
              <a:chOff x="5215336" y="3223126"/>
              <a:chExt cx="1700693" cy="1075019"/>
            </a:xfrm>
          </p:grpSpPr>
          <p:grpSp>
            <p:nvGrpSpPr>
              <p:cNvPr id="94" name="组合 15"/>
              <p:cNvGrpSpPr/>
              <p:nvPr/>
            </p:nvGrpSpPr>
            <p:grpSpPr>
              <a:xfrm>
                <a:off x="6135734" y="3365026"/>
                <a:ext cx="780295" cy="817684"/>
                <a:chOff x="1357290" y="1643050"/>
                <a:chExt cx="1571636" cy="1572430"/>
              </a:xfrm>
            </p:grpSpPr>
            <p:grpSp>
              <p:nvGrpSpPr>
                <p:cNvPr id="97" name="组合 13"/>
                <p:cNvGrpSpPr/>
                <p:nvPr/>
              </p:nvGrpSpPr>
              <p:grpSpPr>
                <a:xfrm>
                  <a:off x="1357290" y="1643050"/>
                  <a:ext cx="1571636" cy="1572430"/>
                  <a:chOff x="1357290" y="1643050"/>
                  <a:chExt cx="1571636" cy="1572430"/>
                </a:xfrm>
              </p:grpSpPr>
              <p:sp>
                <p:nvSpPr>
                  <p:cNvPr id="99" name="矩形 18"/>
                  <p:cNvSpPr/>
                  <p:nvPr/>
                </p:nvSpPr>
                <p:spPr>
                  <a:xfrm>
                    <a:off x="1357290" y="1643050"/>
                    <a:ext cx="1571636" cy="1571636"/>
                  </a:xfrm>
                  <a:prstGeom prst="rect">
                    <a:avLst/>
                  </a:prstGeom>
                  <a:noFill/>
                  <a:ln w="12700" cap="flat" cmpd="sng" algn="ctr">
                    <a:solidFill>
                      <a:srgbClr val="00B050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" panose="020B0604020202020204"/>
                    </a:endParaRPr>
                  </a:p>
                </p:txBody>
              </p:sp>
              <p:cxnSp>
                <p:nvCxnSpPr>
                  <p:cNvPr id="100" name="直接连接符 19"/>
                  <p:cNvCxnSpPr/>
                  <p:nvPr/>
                </p:nvCxnSpPr>
                <p:spPr>
                  <a:xfrm rot="16200000" flipH="1">
                    <a:off x="1357290" y="2428868"/>
                    <a:ext cx="1571636" cy="1588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rgbClr val="00B050"/>
                    </a:solidFill>
                    <a:prstDash val="sysDot"/>
                    <a:miter lim="800000"/>
                  </a:ln>
                  <a:effectLst/>
                </p:spPr>
              </p:cxnSp>
            </p:grpSp>
            <p:cxnSp>
              <p:nvCxnSpPr>
                <p:cNvPr id="98" name="直接连接符 17"/>
                <p:cNvCxnSpPr/>
                <p:nvPr/>
              </p:nvCxnSpPr>
              <p:spPr>
                <a:xfrm rot="10800000" flipH="1">
                  <a:off x="1357290" y="2428868"/>
                  <a:ext cx="1571636" cy="1588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rgbClr val="00B050"/>
                  </a:solidFill>
                  <a:prstDash val="sysDot"/>
                  <a:miter lim="800000"/>
                </a:ln>
                <a:effectLst/>
              </p:spPr>
            </p:cxnSp>
          </p:grpSp>
          <p:sp>
            <p:nvSpPr>
              <p:cNvPr id="95" name="矩形 94"/>
              <p:cNvSpPr/>
              <p:nvPr/>
            </p:nvSpPr>
            <p:spPr>
              <a:xfrm>
                <a:off x="5215336" y="3223126"/>
                <a:ext cx="1030555" cy="107501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6000" b="1" cap="none" spc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爱</a:t>
                </a:r>
                <a:endParaRPr lang="zh-CN" altLang="en-US" sz="6000" b="1" cap="none" spc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00232 L -0.02205 0.280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2222E-6 L 0.10278 0.279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9" y="1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-0.04809 0.262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22378 0.26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81" y="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792" y="607557"/>
            <a:ext cx="752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Font typeface="+mj-ea"/>
              <a:buAutoNum type="circleNumDbPlain" startAt="2"/>
            </a:pP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读一读，</a:t>
            </a:r>
            <a:r>
              <a:rPr lang="zh-CN" altLang="en-US" sz="28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想一想，</a:t>
            </a: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用加点的词语说一句话。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571291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官员们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u="dottedHeavy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议论。</a:t>
            </a:r>
            <a:endParaRPr lang="zh-CN" altLang="en-US" sz="32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" y="2467099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en-US" sz="3200" b="1" u="dottedHeavy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dottedHeavy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挥着粉笔在黑板上自由地画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5020" y="1"/>
          <a:ext cx="2907577" cy="708338"/>
        </p:xfrm>
        <a:graphic>
          <a:graphicData uri="http://schemas.openxmlformats.org/drawingml/2006/table">
            <a:tbl>
              <a:tblPr firstRow="1" firstCol="1" bandRow="1"/>
              <a:tblGrid>
                <a:gridCol w="29075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8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3540489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zh-CN" altLang="en-US" sz="3200" b="1" u="dottedHeavy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刮胡子，</a:t>
            </a:r>
            <a:r>
              <a:rPr lang="zh-CN" altLang="en-US" sz="3200" b="1" u="dottedHeavy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逗露西玩。</a:t>
            </a:r>
            <a:endParaRPr lang="zh-CN" altLang="en-US" sz="3200" b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11561" y="5217299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/>
          </a:p>
        </p:txBody>
      </p:sp>
    </p:spTree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2" grpId="0"/>
    </p:bldLst>
  </p:timing>
</p:sld>
</file>

<file path=ppt/theme/theme1.xml><?xml version="1.0" encoding="utf-8"?>
<a:theme xmlns:a="http://schemas.openxmlformats.org/drawingml/2006/main" name="1_blank">
  <a:themeElements>
    <a:clrScheme name="blank 4">
      <a:dk1>
        <a:srgbClr val="000000"/>
      </a:dk1>
      <a:lt1>
        <a:srgbClr val="FFFFFF"/>
      </a:lt1>
      <a:dk2>
        <a:srgbClr val="FF0000"/>
      </a:dk2>
      <a:lt2>
        <a:srgbClr val="892D5B"/>
      </a:lt2>
      <a:accent1>
        <a:srgbClr val="CC9B10"/>
      </a:accent1>
      <a:accent2>
        <a:srgbClr val="006600"/>
      </a:accent2>
      <a:accent3>
        <a:srgbClr val="FFFFFF"/>
      </a:accent3>
      <a:accent4>
        <a:srgbClr val="000000"/>
      </a:accent4>
      <a:accent5>
        <a:srgbClr val="E2CBAA"/>
      </a:accent5>
      <a:accent6>
        <a:srgbClr val="005C00"/>
      </a:accent6>
      <a:hlink>
        <a:srgbClr val="0000FF"/>
      </a:hlink>
      <a:folHlink>
        <a:srgbClr val="F8CB0A"/>
      </a:folHlink>
    </a:clrScheme>
    <a:fontScheme name="blank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C6CB65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B3B85B"/>
        </a:accent6>
        <a:hlink>
          <a:srgbClr val="9F83BD"/>
        </a:hlink>
        <a:folHlink>
          <a:srgbClr val="F8CB0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808000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737300"/>
        </a:accent6>
        <a:hlink>
          <a:srgbClr val="CDCD2B"/>
        </a:hlink>
        <a:folHlink>
          <a:srgbClr val="ECA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333333"/>
        </a:dk2>
        <a:lt2>
          <a:srgbClr val="333333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77777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FF0000"/>
        </a:dk2>
        <a:lt2>
          <a:srgbClr val="892D5B"/>
        </a:lt2>
        <a:accent1>
          <a:srgbClr val="CC9B1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005C00"/>
        </a:accent6>
        <a:hlink>
          <a:srgbClr val="0000FF"/>
        </a:hlink>
        <a:folHlink>
          <a:srgbClr val="F8CB0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加微信公众号：董不易，获取资源更新" id="{C1830F95-8CBF-4EF9-8229-1B66A1C0CEB4}" vid="{9622C7B4-7640-4D5A-BFB9-3A0627F08CF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907</Words>
  <Application>Microsoft Office PowerPoint</Application>
  <PresentationFormat>全屏显示(4:3)</PresentationFormat>
  <Paragraphs>94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楷体</vt:lpstr>
      <vt:lpstr>Calibri</vt:lpstr>
      <vt:lpstr>Times New Roman</vt:lpstr>
      <vt:lpstr>Comic Sans MS</vt:lpstr>
      <vt:lpstr>Wingdings</vt:lpstr>
      <vt:lpstr>方正楷体拼音字库01</vt:lpstr>
      <vt:lpstr>PingFang SC</vt:lpstr>
      <vt:lpstr>等线</vt:lpstr>
      <vt:lpstr>1_blank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Manager>董不易</Manager>
  <Company>紫霄书屋</Company>
  <LinksUpToDate>false</LinksUpToDate>
  <SharedDoc>false</SharedDoc>
  <HyperlinkBase>http://www.360doc.com/userhome/9405676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董不易</dc:title>
  <dc:subject>紫霄书屋</dc:subject>
  <dc:creator>紫霄书屋</dc:creator>
  <cp:keywords>董不易</cp:keywords>
  <dc:description>微信公众号：董不易</dc:description>
  <cp:lastModifiedBy>ASUS</cp:lastModifiedBy>
  <cp:revision>60</cp:revision>
  <dcterms:created xsi:type="dcterms:W3CDTF">2017-07-19T12:28:00Z</dcterms:created>
  <dcterms:modified xsi:type="dcterms:W3CDTF">2018-10-16T14:32:26Z</dcterms:modified>
  <cp:category>董不易</cp:category>
  <cp:contentStatus>董不易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