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81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83" r:id="rId12"/>
    <p:sldId id="265" r:id="rId13"/>
    <p:sldId id="266" r:id="rId14"/>
    <p:sldId id="284" r:id="rId15"/>
    <p:sldId id="262" r:id="rId16"/>
    <p:sldId id="267" r:id="rId17"/>
    <p:sldId id="268" r:id="rId18"/>
    <p:sldId id="269" r:id="rId19"/>
    <p:sldId id="270" r:id="rId20"/>
    <p:sldId id="271" r:id="rId21"/>
    <p:sldId id="272" r:id="rId22"/>
    <p:sldId id="277" r:id="rId23"/>
    <p:sldId id="285" r:id="rId24"/>
    <p:sldId id="273" r:id="rId25"/>
    <p:sldId id="274" r:id="rId26"/>
    <p:sldId id="275" r:id="rId27"/>
    <p:sldId id="276" r:id="rId28"/>
    <p:sldId id="278" r:id="rId29"/>
    <p:sldId id="279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8" autoAdjust="0"/>
    <p:restoredTop sz="94660"/>
  </p:normalViewPr>
  <p:slideViewPr>
    <p:cSldViewPr>
      <p:cViewPr varScale="1">
        <p:scale>
          <a:sx n="61" d="100"/>
          <a:sy n="61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27292-2F37-4505-9876-B7E9EB576F8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54BA3-1398-4235-94E6-879FC0120B0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73BDE-2150-4914-A51D-C39042533F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B6116-EFEA-4013-A5DD-6CF91EA1913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A8D7A-587D-41C8-B7F1-A044328D12C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1FAD4-39CF-4D2D-9FE1-B2F0B7C90D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34607-491E-4B57-A99B-08EC9F17E3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F9CB7-322F-4C33-9BA4-A0B1AABCC1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221C1-D368-4844-B1BF-D3EB82E9ED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7C174-FB92-425F-92A8-53C7A75D58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35544-D913-41DB-8101-51E54B9E87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a typeface="宋体" charset="-122"/>
              </a:defRPr>
            </a:lvl1pPr>
          </a:lstStyle>
          <a:p>
            <a:pPr>
              <a:defRPr/>
            </a:pPr>
            <a:fld id="{ED0BB5F2-1DE9-4154-842F-6A7A5AC933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hanyu.baidu.com/zici/s?wd=%E7%94%BB%E8%99%8E%E7%94%BB%E7%9A%AE%E9%9A%BE%E7%94%BB%E9%AA%A8&amp;query=%E5%B8%A6%E7%94%BB%E7%9A%84%E6%88%90%E8%AF%AD&amp;srcid=28204&amp;from=kg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timg (8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9219" name="内容占位符 3" descr="5.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1161" r="755" b="46124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8800" dirty="0" smtClean="0"/>
              <a:t>朗读比赛</a:t>
            </a:r>
            <a:endParaRPr lang="zh-CN" altLang="en-US" sz="8800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男生女生比一比谁最棒！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zh-CN" altLang="en-US" sz="5400" b="1" smtClean="0">
                <a:latin typeface="楷体" pitchFamily="49" charset="-122"/>
                <a:ea typeface="楷体" pitchFamily="49" charset="-122"/>
              </a:rPr>
              <a:t>幅   评  候  报  及</a:t>
            </a: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条幅    评比   时候   小报   及时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边幅    讲评   火候   报告   来不及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巨幅    评语   候车   报时   及早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幅员    批评   问候   报到   及格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一幅画  评书   候鸟   海报   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以及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buFontTx/>
              <a:buNone/>
            </a:pPr>
            <a:endParaRPr lang="zh-CN" altLang="en-US" b="1" dirty="0" smtClean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6000" b="1" dirty="0" smtClean="0">
                <a:solidFill>
                  <a:srgbClr val="FF0000"/>
                </a:solidFill>
                <a:ea typeface="宋体" charset="-122"/>
              </a:rPr>
              <a:t>成语</a:t>
            </a:r>
            <a:endParaRPr lang="zh-CN" altLang="en-US" sz="6000" b="1" dirty="0" smtClean="0">
              <a:solidFill>
                <a:srgbClr val="FF0000"/>
              </a:solidFill>
              <a:ea typeface="宋体" charset="-122"/>
            </a:endParaRP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304800" y="1676400"/>
            <a:ext cx="80772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 dirty="0"/>
              <a:t>不修边幅   评头论足   好评如潮</a:t>
            </a:r>
            <a:endParaRPr lang="en-US" altLang="zh-CN" sz="4000" b="1" dirty="0"/>
          </a:p>
          <a:p>
            <a:r>
              <a:rPr lang="zh-CN" altLang="en-US" sz="4000" b="1" dirty="0" smtClean="0"/>
              <a:t>以身报国   </a:t>
            </a:r>
            <a:r>
              <a:rPr lang="zh-CN" altLang="en-US" sz="4000" b="1" dirty="0"/>
              <a:t>恩将仇报   报仇雪恨</a:t>
            </a:r>
            <a:endParaRPr lang="en-US" altLang="zh-CN" sz="4000" b="1" dirty="0"/>
          </a:p>
          <a:p>
            <a:r>
              <a:rPr lang="zh-CN" altLang="en-US" sz="4000" b="1" dirty="0"/>
              <a:t>投桃报李   精忠报国   通风报信</a:t>
            </a:r>
            <a:endParaRPr lang="en-US" altLang="zh-CN" sz="4000" b="1" dirty="0"/>
          </a:p>
          <a:p>
            <a:r>
              <a:rPr lang="zh-CN" altLang="en-US" sz="4000" b="1" dirty="0"/>
              <a:t>迫不及待   措手不及</a:t>
            </a:r>
            <a:r>
              <a:rPr lang="zh-CN" altLang="en-US" sz="4000" b="1" dirty="0" smtClean="0"/>
              <a:t> </a:t>
            </a:r>
            <a:endParaRPr lang="en-US" altLang="zh-CN" sz="4000" b="1" dirty="0"/>
          </a:p>
          <a:p>
            <a:r>
              <a:rPr lang="zh-CN" altLang="en-US" sz="4000" b="1" dirty="0"/>
              <a:t>可望而不可及  风马牛不相及   </a:t>
            </a:r>
            <a:endParaRPr lang="en-US" altLang="zh-CN" sz="4000" b="1" dirty="0"/>
          </a:p>
          <a:p>
            <a:r>
              <a:rPr lang="zh-CN" altLang="en-US" sz="4000" b="1" dirty="0"/>
              <a:t>迅雷不及掩耳之势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2052" name="图片 3" descr="5.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5000" y="4572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</a:rPr>
              <a:t>第二课时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6" descr="5.8.jpg"/>
          <p:cNvPicPr>
            <a:picLocks noChangeAspect="1"/>
          </p:cNvPicPr>
          <p:nvPr/>
        </p:nvPicPr>
        <p:blipFill>
          <a:blip r:embed="rId2" cstate="print"/>
          <a:srcRect b="53333"/>
          <a:stretch>
            <a:fillRect/>
          </a:stretch>
        </p:blipFill>
        <p:spPr bwMode="auto">
          <a:xfrm>
            <a:off x="0" y="304800"/>
            <a:ext cx="9144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图片 8" descr="5.8.jpg"/>
          <p:cNvPicPr>
            <a:picLocks noChangeAspect="1"/>
          </p:cNvPicPr>
          <p:nvPr/>
        </p:nvPicPr>
        <p:blipFill>
          <a:blip r:embed="rId2" cstate="print"/>
          <a:srcRect t="48889" r="30833" b="39999"/>
          <a:stretch>
            <a:fillRect/>
          </a:stretch>
        </p:blipFill>
        <p:spPr bwMode="auto">
          <a:xfrm>
            <a:off x="251460" y="3886200"/>
            <a:ext cx="8892540" cy="107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13315" name="内容占位符 3" descr="5.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34119"/>
          <a:stretch>
            <a:fillRect/>
          </a:stretch>
        </p:blipFill>
        <p:spPr>
          <a:xfrm>
            <a:off x="228600" y="0"/>
            <a:ext cx="8686800" cy="4267200"/>
          </a:xfrm>
        </p:spPr>
      </p:pic>
      <p:pic>
        <p:nvPicPr>
          <p:cNvPr id="13316" name="图片 4" descr="5.9.jpg"/>
          <p:cNvPicPr>
            <a:picLocks noChangeAspect="1"/>
          </p:cNvPicPr>
          <p:nvPr/>
        </p:nvPicPr>
        <p:blipFill>
          <a:blip r:embed="rId2" cstate="print"/>
          <a:srcRect l="4167" t="67778" r="2499" b="4443"/>
          <a:stretch>
            <a:fillRect/>
          </a:stretch>
        </p:blipFill>
        <p:spPr bwMode="auto">
          <a:xfrm>
            <a:off x="381000" y="46482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" y="41910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比一比端详的姿势    </a:t>
            </a:r>
            <a:r>
              <a:rPr lang="zh-CN" altLang="en-US" dirty="0"/>
              <a:t>得意</a:t>
            </a:r>
          </a:p>
        </p:txBody>
      </p:sp>
      <p:sp>
        <p:nvSpPr>
          <p:cNvPr id="6" name="矩形 5"/>
          <p:cNvSpPr/>
          <p:nvPr/>
        </p:nvSpPr>
        <p:spPr>
          <a:xfrm>
            <a:off x="457200" y="4648200"/>
            <a:ext cx="8738290" cy="19389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</a:rPr>
              <a:t>玲玲一边端详一边想：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____________</a:t>
            </a:r>
          </a:p>
          <a:p>
            <a:endParaRPr lang="en-US" altLang="zh-CN" sz="4000" dirty="0">
              <a:solidFill>
                <a:srgbClr val="FF0000"/>
              </a:solidFill>
            </a:endParaRPr>
          </a:p>
          <a:p>
            <a:endParaRPr lang="zh-CN" alt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14339" name="内容占位符 3" descr="5.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36502"/>
          <a:stretch>
            <a:fillRect/>
          </a:stretch>
        </p:blipFill>
        <p:spPr>
          <a:xfrm>
            <a:off x="233363" y="269875"/>
            <a:ext cx="8072437" cy="3844925"/>
          </a:xfrm>
        </p:spPr>
      </p:pic>
      <p:pic>
        <p:nvPicPr>
          <p:cNvPr id="14340" name="图片 4" descr="5.10.jpg"/>
          <p:cNvPicPr>
            <a:picLocks noChangeAspect="1"/>
          </p:cNvPicPr>
          <p:nvPr/>
        </p:nvPicPr>
        <p:blipFill>
          <a:blip r:embed="rId2" cstate="print"/>
          <a:srcRect t="63333"/>
          <a:stretch>
            <a:fillRect/>
          </a:stretch>
        </p:blipFill>
        <p:spPr bwMode="auto">
          <a:xfrm>
            <a:off x="0" y="434340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14800" y="6248400"/>
            <a:ext cx="3048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玲玲为什么伤心地哭了起来？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15363" name="内容占位符 3" descr="5.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058331"/>
          </a:xfrm>
        </p:spPr>
      </p:pic>
      <p:sp>
        <p:nvSpPr>
          <p:cNvPr id="4" name="TextBox 3"/>
          <p:cNvSpPr txBox="1"/>
          <p:nvPr/>
        </p:nvSpPr>
        <p:spPr>
          <a:xfrm>
            <a:off x="3048000" y="5380672"/>
            <a:ext cx="632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时间已经很晚了，再画一张也来不及了，难怪玲玲着急地说：</a:t>
            </a:r>
            <a:r>
              <a:rPr lang="en-US" altLang="zh-CN" dirty="0" smtClean="0"/>
              <a:t>——</a:t>
            </a:r>
          </a:p>
          <a:p>
            <a:r>
              <a:rPr lang="zh-CN" altLang="en-US" dirty="0"/>
              <a:t>这</a:t>
            </a:r>
            <a:r>
              <a:rPr lang="zh-CN" altLang="en-US" dirty="0" smtClean="0"/>
              <a:t>可是玲玲花了好多功夫好不容易才画好的画，却被弄脏了，难怪玲玲难过地说：</a:t>
            </a:r>
            <a:r>
              <a:rPr lang="en-US" altLang="zh-CN" dirty="0" smtClean="0"/>
              <a:t>——</a:t>
            </a:r>
          </a:p>
          <a:p>
            <a:r>
              <a:rPr lang="zh-CN" altLang="en-US" dirty="0"/>
              <a:t>这</a:t>
            </a:r>
            <a:r>
              <a:rPr lang="zh-CN" altLang="en-US" dirty="0" smtClean="0"/>
              <a:t>真是一件令人懊悔的，糟糕透顶的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4038600"/>
            <a:ext cx="28194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FF0000"/>
                </a:solidFill>
              </a:rPr>
              <a:t>坏</a:t>
            </a:r>
            <a:r>
              <a:rPr lang="zh-CN" altLang="en-US" sz="7200" dirty="0" smtClean="0"/>
              <a:t>事</a:t>
            </a:r>
            <a:endParaRPr lang="zh-CN" alt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16387" name="内容占位符 3" descr="5.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8871"/>
          <a:stretch>
            <a:fillRect/>
          </a:stretch>
        </p:blipFill>
        <p:spPr>
          <a:xfrm>
            <a:off x="461963" y="457200"/>
            <a:ext cx="7996237" cy="5715000"/>
          </a:xfrm>
        </p:spPr>
      </p:pic>
      <p:sp>
        <p:nvSpPr>
          <p:cNvPr id="4" name="TextBox 3"/>
          <p:cNvSpPr txBox="1"/>
          <p:nvPr/>
        </p:nvSpPr>
        <p:spPr>
          <a:xfrm>
            <a:off x="5029200" y="6096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玲玲是怎么做的？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2052" name="图片 3" descr="5.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17411" name="内容占位符 3" descr="5.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457200"/>
            <a:ext cx="7843838" cy="5883275"/>
          </a:xfrm>
        </p:spPr>
      </p:pic>
      <p:sp>
        <p:nvSpPr>
          <p:cNvPr id="4" name="TextBox 3"/>
          <p:cNvSpPr txBox="1"/>
          <p:nvPr/>
        </p:nvSpPr>
        <p:spPr>
          <a:xfrm>
            <a:off x="228600" y="5486400"/>
            <a:ext cx="8686800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FF0000"/>
                </a:solidFill>
              </a:rPr>
              <a:t>玲玲真是一个</a:t>
            </a:r>
            <a:r>
              <a:rPr lang="en-US" altLang="zh-CN" sz="4400" dirty="0" smtClean="0">
                <a:solidFill>
                  <a:srgbClr val="FF0000"/>
                </a:solidFill>
              </a:rPr>
              <a:t>_________</a:t>
            </a:r>
            <a:r>
              <a:rPr lang="zh-CN" altLang="en-US" sz="4400" dirty="0" smtClean="0">
                <a:solidFill>
                  <a:srgbClr val="FF0000"/>
                </a:solidFill>
              </a:rPr>
              <a:t>的孩子！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4724400"/>
            <a:ext cx="525780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accent2"/>
                </a:solidFill>
              </a:rPr>
              <a:t>整张画看上去更好了</a:t>
            </a:r>
            <a:endParaRPr lang="zh-CN" altLang="en-US" sz="4400" b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2200" y="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从这件事受到怎样的启发？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18435" name="内容占位符 3" descr="5.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4963" y="149225"/>
            <a:ext cx="8439150" cy="6327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ea typeface="宋体" charset="-122"/>
              </a:rPr>
              <a:t>讲故事</a:t>
            </a:r>
          </a:p>
        </p:txBody>
      </p:sp>
      <p:pic>
        <p:nvPicPr>
          <p:cNvPr id="19459" name="内容占位符 3" descr="5.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8889" r="30833" b="39999"/>
          <a:stretch>
            <a:fillRect/>
          </a:stretch>
        </p:blipFill>
        <p:spPr>
          <a:xfrm>
            <a:off x="381000" y="2971800"/>
            <a:ext cx="8229600" cy="129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内容占位符 3" descr="5.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58333" b="52222"/>
          <a:stretch>
            <a:fillRect/>
          </a:stretch>
        </p:blipFill>
        <p:spPr>
          <a:xfrm>
            <a:off x="0" y="0"/>
            <a:ext cx="4114800" cy="3538538"/>
          </a:xfrm>
        </p:spPr>
      </p:pic>
      <p:pic>
        <p:nvPicPr>
          <p:cNvPr id="8196" name="图片 4" descr="5.7.jpg"/>
          <p:cNvPicPr>
            <a:picLocks noChangeAspect="1"/>
          </p:cNvPicPr>
          <p:nvPr/>
        </p:nvPicPr>
        <p:blipFill>
          <a:blip r:embed="rId2" cstate="print"/>
          <a:srcRect l="3333" t="54443" r="49167"/>
          <a:stretch>
            <a:fillRect/>
          </a:stretch>
        </p:blipFill>
        <p:spPr bwMode="auto">
          <a:xfrm>
            <a:off x="0" y="3581400"/>
            <a:ext cx="4343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图片 5" descr="5.7.jpg"/>
          <p:cNvPicPr>
            <a:picLocks noChangeAspect="1"/>
          </p:cNvPicPr>
          <p:nvPr/>
        </p:nvPicPr>
        <p:blipFill>
          <a:blip r:embed="rId2" cstate="print"/>
          <a:srcRect l="51666" t="55556"/>
          <a:stretch>
            <a:fillRect/>
          </a:stretch>
        </p:blipFill>
        <p:spPr bwMode="auto">
          <a:xfrm>
            <a:off x="4724400" y="3810000"/>
            <a:ext cx="4419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内容占位符 3" descr="5.8.jpg"/>
          <p:cNvPicPr>
            <a:picLocks noChangeAspect="1"/>
          </p:cNvPicPr>
          <p:nvPr/>
        </p:nvPicPr>
        <p:blipFill>
          <a:blip r:embed="rId3" cstate="print"/>
          <a:srcRect t="48889" r="30833" b="39999"/>
          <a:stretch>
            <a:fillRect/>
          </a:stretch>
        </p:blipFill>
        <p:spPr bwMode="auto">
          <a:xfrm>
            <a:off x="4138863" y="1066800"/>
            <a:ext cx="4852737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20483" name="内容占位符 3" descr="5.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6563" y="396875"/>
            <a:ext cx="8108950" cy="6080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21507" name="内容占位符 3" descr="5.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381000"/>
            <a:ext cx="7970838" cy="597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22531" name="内容占位符 3" descr="5.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334963"/>
            <a:ext cx="7620000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23555" name="内容占位符 3" descr="5.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6563" y="365125"/>
            <a:ext cx="8250237" cy="6188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6600" b="1" smtClean="0">
                <a:latin typeface="楷体" pitchFamily="49" charset="-122"/>
                <a:ea typeface="楷体" pitchFamily="49" charset="-122"/>
              </a:rPr>
              <a:t>奖  拿  画  另  并</a:t>
            </a:r>
          </a:p>
        </p:txBody>
      </p:sp>
      <p:sp>
        <p:nvSpPr>
          <p:cNvPr id="24579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5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3600" b="1" smtClean="0">
                <a:latin typeface="楷体" pitchFamily="49" charset="-122"/>
                <a:ea typeface="楷体" pitchFamily="49" charset="-122"/>
              </a:rPr>
              <a:t>评奖    拿起   画画    另外   合并</a:t>
            </a:r>
            <a:endParaRPr lang="en-US" altLang="zh-CN" sz="3600" b="1" smtClean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sz="3600" b="1" smtClean="0">
                <a:latin typeface="楷体" pitchFamily="49" charset="-122"/>
                <a:ea typeface="楷体" pitchFamily="49" charset="-122"/>
              </a:rPr>
              <a:t>中奖    拿问   画家    另眼   并排</a:t>
            </a:r>
            <a:endParaRPr lang="en-US" altLang="zh-CN" sz="3600" b="1" smtClean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sz="3600" b="1" smtClean="0">
                <a:latin typeface="楷体" pitchFamily="49" charset="-122"/>
                <a:ea typeface="楷体" pitchFamily="49" charset="-122"/>
              </a:rPr>
              <a:t>奖金    推拿   书画    另一半 归并</a:t>
            </a:r>
            <a:endParaRPr lang="en-US" altLang="zh-CN" sz="3600" b="1" smtClean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sz="3600" b="1" smtClean="0">
                <a:latin typeface="楷体" pitchFamily="49" charset="-122"/>
                <a:ea typeface="楷体" pitchFamily="49" charset="-122"/>
              </a:rPr>
              <a:t>奖杯    拿奖   字画    分另   并且</a:t>
            </a:r>
            <a:endParaRPr lang="en-US" altLang="zh-CN" sz="3600" b="1" smtClean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buFontTx/>
              <a:buNone/>
            </a:pPr>
            <a:r>
              <a:rPr lang="zh-CN" altLang="en-US" sz="3600" b="1" smtClean="0">
                <a:latin typeface="楷体" pitchFamily="49" charset="-122"/>
                <a:ea typeface="楷体" pitchFamily="49" charset="-122"/>
              </a:rPr>
              <a:t>开奖    大拿   画笔    单另   并用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400" b="1" dirty="0" smtClean="0">
                <a:ea typeface="宋体" charset="-122"/>
              </a:rPr>
              <a:t>成语积累</a:t>
            </a:r>
            <a:endParaRPr lang="zh-CN" altLang="en-US" sz="5400" b="1" dirty="0" smtClean="0">
              <a:ea typeface="宋体" charset="-122"/>
            </a:endParaRPr>
          </a:p>
        </p:txBody>
      </p:sp>
      <p:sp>
        <p:nvSpPr>
          <p:cNvPr id="2560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zh-CN" altLang="en-US" b="1" dirty="0" smtClean="0">
                <a:ea typeface="宋体" charset="-122"/>
              </a:rPr>
              <a:t>拿手好戏   十拿九稳   深情并茂  图文并茂  </a:t>
            </a:r>
            <a:endParaRPr lang="en-US" altLang="zh-CN" b="1" dirty="0" smtClean="0">
              <a:ea typeface="宋体" charset="-122"/>
            </a:endParaRPr>
          </a:p>
          <a:p>
            <a:pPr>
              <a:buFontTx/>
              <a:buNone/>
            </a:pPr>
            <a:r>
              <a:rPr lang="zh-CN" altLang="en-US" b="1" dirty="0" smtClean="0">
                <a:ea typeface="宋体" charset="-122"/>
              </a:rPr>
              <a:t>齐头并进   并驾齐驱   刚柔并济  诗情画意</a:t>
            </a:r>
            <a:endParaRPr lang="en-US" altLang="zh-CN" b="1" dirty="0" smtClean="0">
              <a:ea typeface="宋体" charset="-122"/>
            </a:endParaRPr>
          </a:p>
          <a:p>
            <a:pPr>
              <a:buFontTx/>
              <a:buNone/>
            </a:pPr>
            <a:r>
              <a:rPr lang="zh-CN" altLang="en-US" b="1" dirty="0" smtClean="0">
                <a:ea typeface="宋体" charset="-122"/>
              </a:rPr>
              <a:t>指手画脚   画龙点睛   画蛇添足</a:t>
            </a:r>
            <a:endParaRPr lang="en-US" altLang="zh-CN" b="1" dirty="0" smtClean="0">
              <a:ea typeface="宋体" charset="-122"/>
            </a:endParaRPr>
          </a:p>
          <a:p>
            <a:pPr>
              <a:buFontTx/>
              <a:buNone/>
            </a:pPr>
            <a:r>
              <a:rPr lang="zh-CN" altLang="en-US" b="1" u="sng" dirty="0" smtClean="0">
                <a:ea typeface="宋体" charset="-122"/>
                <a:hlinkClick r:id="rId2" tooltip="画虎画皮难画骨"/>
              </a:rPr>
              <a:t>画虎画皮难画骨</a:t>
            </a:r>
            <a:r>
              <a:rPr lang="zh-CN" altLang="en-US" b="1" u="sng" dirty="0" smtClean="0">
                <a:ea typeface="宋体" charset="-122"/>
              </a:rPr>
              <a:t>      </a:t>
            </a:r>
            <a:r>
              <a:rPr lang="zh-CN" altLang="en-US" b="1" dirty="0" smtClean="0">
                <a:ea typeface="宋体" charset="-122"/>
              </a:rPr>
              <a:t>    画虎不成反类犬</a:t>
            </a:r>
            <a:endParaRPr lang="en-US" altLang="zh-CN" b="1" dirty="0" smtClean="0">
              <a:ea typeface="宋体" charset="-122"/>
            </a:endParaRPr>
          </a:p>
          <a:p>
            <a:pPr>
              <a:buFontTx/>
              <a:buNone/>
            </a:pPr>
            <a:r>
              <a:rPr lang="zh-CN" altLang="en-US" b="1" dirty="0" smtClean="0">
                <a:ea typeface="宋体" charset="-122"/>
              </a:rPr>
              <a:t>另眼相看    另当别论   另有所图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阅读要求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自由读课文。把勾出来的词语多读几遍。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同桌相互抽读生字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小老师教大家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4" name="内容占位符 3" descr="5.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3469" b="59593"/>
          <a:stretch>
            <a:fillRect/>
          </a:stretch>
        </p:blipFill>
        <p:spPr>
          <a:xfrm>
            <a:off x="392113" y="685800"/>
            <a:ext cx="8297862" cy="1676400"/>
          </a:xfrm>
        </p:spPr>
      </p:pic>
      <p:pic>
        <p:nvPicPr>
          <p:cNvPr id="5" name="图片 4" descr="5.2.jpg"/>
          <p:cNvPicPr>
            <a:picLocks noChangeAspect="1"/>
          </p:cNvPicPr>
          <p:nvPr/>
        </p:nvPicPr>
        <p:blipFill>
          <a:blip r:embed="rId2" cstate="print"/>
          <a:srcRect t="39999" b="34444"/>
          <a:stretch>
            <a:fillRect/>
          </a:stretch>
        </p:blipFill>
        <p:spPr bwMode="auto">
          <a:xfrm>
            <a:off x="457200" y="2667000"/>
            <a:ext cx="8153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5.2.jpg"/>
          <p:cNvPicPr>
            <a:picLocks noChangeAspect="1"/>
          </p:cNvPicPr>
          <p:nvPr/>
        </p:nvPicPr>
        <p:blipFill>
          <a:blip r:embed="rId2" cstate="print"/>
          <a:srcRect l="3333" t="65556" b="6667"/>
          <a:stretch>
            <a:fillRect/>
          </a:stretch>
        </p:blipFill>
        <p:spPr bwMode="auto">
          <a:xfrm>
            <a:off x="304800" y="4572000"/>
            <a:ext cx="8839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4099" name="内容占位符 3" descr="5.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86070" y="0"/>
            <a:ext cx="9330070" cy="6858000"/>
          </a:xfrm>
        </p:spPr>
      </p:pic>
      <p:pic>
        <p:nvPicPr>
          <p:cNvPr id="4" name="图片 3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2362200" y="152400"/>
            <a:ext cx="1295400" cy="1420438"/>
          </a:xfrm>
          <a:prstGeom prst="rect">
            <a:avLst/>
          </a:prstGeom>
        </p:spPr>
      </p:pic>
      <p:pic>
        <p:nvPicPr>
          <p:cNvPr id="5" name="图片 4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4114800" y="381000"/>
            <a:ext cx="1295400" cy="1420438"/>
          </a:xfrm>
          <a:prstGeom prst="rect">
            <a:avLst/>
          </a:prstGeom>
        </p:spPr>
      </p:pic>
      <p:pic>
        <p:nvPicPr>
          <p:cNvPr id="6" name="图片 5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5486400" y="1371600"/>
            <a:ext cx="1295400" cy="1420438"/>
          </a:xfrm>
          <a:prstGeom prst="rect">
            <a:avLst/>
          </a:prstGeom>
        </p:spPr>
      </p:pic>
      <p:pic>
        <p:nvPicPr>
          <p:cNvPr id="7" name="图片 6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4343400" y="1828800"/>
            <a:ext cx="1295400" cy="1420438"/>
          </a:xfrm>
          <a:prstGeom prst="rect">
            <a:avLst/>
          </a:prstGeom>
        </p:spPr>
      </p:pic>
      <p:pic>
        <p:nvPicPr>
          <p:cNvPr id="8" name="图片 7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2971800" y="1828800"/>
            <a:ext cx="1295400" cy="1420438"/>
          </a:xfrm>
          <a:prstGeom prst="rect">
            <a:avLst/>
          </a:prstGeom>
        </p:spPr>
      </p:pic>
      <p:pic>
        <p:nvPicPr>
          <p:cNvPr id="9" name="图片 8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685800" y="1295400"/>
            <a:ext cx="1295400" cy="1420438"/>
          </a:xfrm>
          <a:prstGeom prst="rect">
            <a:avLst/>
          </a:prstGeom>
        </p:spPr>
      </p:pic>
      <p:pic>
        <p:nvPicPr>
          <p:cNvPr id="10" name="图片 9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1600200" y="2514600"/>
            <a:ext cx="1295400" cy="1420438"/>
          </a:xfrm>
          <a:prstGeom prst="rect">
            <a:avLst/>
          </a:prstGeom>
        </p:spPr>
      </p:pic>
      <p:pic>
        <p:nvPicPr>
          <p:cNvPr id="11" name="图片 10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3429000" y="3200400"/>
            <a:ext cx="1295400" cy="1420438"/>
          </a:xfrm>
          <a:prstGeom prst="rect">
            <a:avLst/>
          </a:prstGeom>
        </p:spPr>
      </p:pic>
      <p:pic>
        <p:nvPicPr>
          <p:cNvPr id="12" name="图片 11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7010400" y="1905000"/>
            <a:ext cx="1295400" cy="1420438"/>
          </a:xfrm>
          <a:prstGeom prst="rect">
            <a:avLst/>
          </a:prstGeom>
        </p:spPr>
      </p:pic>
      <p:pic>
        <p:nvPicPr>
          <p:cNvPr id="13" name="图片 12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4800600" y="3200400"/>
            <a:ext cx="1295400" cy="1420438"/>
          </a:xfrm>
          <a:prstGeom prst="rect">
            <a:avLst/>
          </a:prstGeom>
        </p:spPr>
      </p:pic>
      <p:pic>
        <p:nvPicPr>
          <p:cNvPr id="14" name="图片 13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6629400" y="3581400"/>
            <a:ext cx="1295400" cy="1420438"/>
          </a:xfrm>
          <a:prstGeom prst="rect">
            <a:avLst/>
          </a:prstGeom>
        </p:spPr>
      </p:pic>
      <p:pic>
        <p:nvPicPr>
          <p:cNvPr id="15" name="图片 14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5029200" y="4343400"/>
            <a:ext cx="1295400" cy="1420438"/>
          </a:xfrm>
          <a:prstGeom prst="rect">
            <a:avLst/>
          </a:prstGeom>
        </p:spPr>
      </p:pic>
      <p:pic>
        <p:nvPicPr>
          <p:cNvPr id="16" name="图片 15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1600200" y="3962400"/>
            <a:ext cx="1295400" cy="1420438"/>
          </a:xfrm>
          <a:prstGeom prst="rect">
            <a:avLst/>
          </a:prstGeom>
        </p:spPr>
      </p:pic>
      <p:pic>
        <p:nvPicPr>
          <p:cNvPr id="17" name="图片 16" descr="timg (88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4" r="4074" b="6667"/>
          <a:stretch>
            <a:fillRect/>
          </a:stretch>
        </p:blipFill>
        <p:spPr>
          <a:xfrm>
            <a:off x="0" y="3124200"/>
            <a:ext cx="1295400" cy="1420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5123" name="内容占位符 3" descr="5.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76613"/>
            <a:ext cx="9245575" cy="6934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4" name="内容占位符 3" descr="5.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78087"/>
          <a:stretch>
            <a:fillRect/>
          </a:stretch>
        </p:blipFill>
        <p:spPr>
          <a:xfrm>
            <a:off x="334963" y="92075"/>
            <a:ext cx="8718550" cy="1431925"/>
          </a:xfrm>
        </p:spPr>
      </p:pic>
      <p:pic>
        <p:nvPicPr>
          <p:cNvPr id="5" name="图片 4" descr="5.5.jpg"/>
          <p:cNvPicPr>
            <a:picLocks noChangeAspect="1"/>
          </p:cNvPicPr>
          <p:nvPr/>
        </p:nvPicPr>
        <p:blipFill>
          <a:blip r:embed="rId2" cstate="print"/>
          <a:srcRect t="23334" b="55556"/>
          <a:stretch>
            <a:fillRect/>
          </a:stretch>
        </p:blipFill>
        <p:spPr bwMode="auto">
          <a:xfrm>
            <a:off x="0" y="16002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5.5.jpg"/>
          <p:cNvPicPr>
            <a:picLocks noChangeAspect="1"/>
          </p:cNvPicPr>
          <p:nvPr/>
        </p:nvPicPr>
        <p:blipFill>
          <a:blip r:embed="rId2" cstate="print"/>
          <a:srcRect t="46666" b="33334"/>
          <a:stretch>
            <a:fillRect/>
          </a:stretch>
        </p:blipFill>
        <p:spPr bwMode="auto">
          <a:xfrm>
            <a:off x="0" y="32004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5.5.jpg"/>
          <p:cNvPicPr>
            <a:picLocks noChangeAspect="1"/>
          </p:cNvPicPr>
          <p:nvPr/>
        </p:nvPicPr>
        <p:blipFill>
          <a:blip r:embed="rId2" cstate="print"/>
          <a:srcRect t="66667" b="16667"/>
          <a:stretch>
            <a:fillRect/>
          </a:stretch>
        </p:blipFill>
        <p:spPr bwMode="auto">
          <a:xfrm>
            <a:off x="0" y="4953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pic>
        <p:nvPicPr>
          <p:cNvPr id="7171" name="内容占位符 3" descr="5.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9355" t="5051" r="20457" b="50750"/>
          <a:stretch>
            <a:fillRect/>
          </a:stretch>
        </p:blipFill>
        <p:spPr>
          <a:xfrm>
            <a:off x="533400" y="304800"/>
            <a:ext cx="4038600" cy="2667000"/>
          </a:xfrm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5724" y="228600"/>
            <a:ext cx="3978276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内容占位符 3" descr="5.6.jpg"/>
          <p:cNvPicPr>
            <a:picLocks noChangeAspect="1"/>
          </p:cNvPicPr>
          <p:nvPr/>
        </p:nvPicPr>
        <p:blipFill>
          <a:blip r:embed="rId2" cstate="print"/>
          <a:srcRect l="49240" t="47987"/>
          <a:stretch>
            <a:fillRect/>
          </a:stretch>
        </p:blipFill>
        <p:spPr bwMode="auto">
          <a:xfrm>
            <a:off x="1828800" y="3276600"/>
            <a:ext cx="4084637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4343400" y="274638"/>
            <a:ext cx="4648200" cy="3459162"/>
          </a:xfrm>
        </p:spPr>
        <p:txBody>
          <a:bodyPr/>
          <a:lstStyle/>
          <a:p>
            <a:pPr algn="l" eaLnBrk="1" hangingPunct="1"/>
            <a:r>
              <a:rPr lang="en-US" altLang="zh-CN" sz="2800" dirty="0" smtClean="0">
                <a:ea typeface="宋体" charset="-122"/>
              </a:rPr>
              <a:t/>
            </a:r>
            <a:br>
              <a:rPr lang="en-US" altLang="zh-CN" sz="2800" dirty="0" smtClean="0">
                <a:ea typeface="宋体" charset="-122"/>
              </a:rPr>
            </a:br>
            <a:r>
              <a:rPr lang="en-US" altLang="zh-CN" sz="2800" dirty="0" smtClean="0">
                <a:ea typeface="宋体" charset="-122"/>
              </a:rPr>
              <a:t/>
            </a:r>
            <a:br>
              <a:rPr lang="en-US" altLang="zh-CN" sz="2800" dirty="0" smtClean="0">
                <a:ea typeface="宋体" charset="-122"/>
              </a:rPr>
            </a:br>
            <a:r>
              <a:rPr lang="en-US" altLang="zh-CN" sz="2800" dirty="0" smtClean="0">
                <a:ea typeface="宋体" charset="-122"/>
              </a:rPr>
              <a:t>       </a:t>
            </a:r>
            <a:r>
              <a:rPr lang="zh-CN" altLang="zh-CN" sz="2800" dirty="0" smtClean="0">
                <a:ea typeface="宋体" charset="-122"/>
              </a:rPr>
              <a:t>玲玲为了参赛画了一幅名为（</a:t>
            </a:r>
            <a:r>
              <a:rPr lang="en-US" altLang="zh-CN" sz="2800" dirty="0" smtClean="0">
                <a:ea typeface="宋体" charset="-122"/>
              </a:rPr>
              <a:t>     </a:t>
            </a:r>
            <a:r>
              <a:rPr lang="zh-CN" altLang="zh-CN" sz="2800" dirty="0" smtClean="0">
                <a:ea typeface="宋体" charset="-122"/>
              </a:rPr>
              <a:t>）的画，爸爸催他（</a:t>
            </a:r>
            <a:r>
              <a:rPr lang="en-US" altLang="zh-CN" sz="2800" dirty="0" smtClean="0">
                <a:ea typeface="宋体" charset="-122"/>
              </a:rPr>
              <a:t>    </a:t>
            </a:r>
            <a:r>
              <a:rPr lang="zh-CN" altLang="zh-CN" sz="2800" dirty="0" smtClean="0">
                <a:ea typeface="宋体" charset="-122"/>
              </a:rPr>
              <a:t>），谁知水彩笔啪的一声（</a:t>
            </a:r>
            <a:r>
              <a:rPr lang="en-US" altLang="zh-CN" sz="2800" dirty="0" smtClean="0">
                <a:ea typeface="宋体" charset="-122"/>
              </a:rPr>
              <a:t>       </a:t>
            </a:r>
            <a:r>
              <a:rPr lang="zh-CN" altLang="zh-CN" sz="2800" dirty="0" smtClean="0">
                <a:ea typeface="宋体" charset="-122"/>
              </a:rPr>
              <a:t>），把画（</a:t>
            </a:r>
            <a:r>
              <a:rPr lang="en-US" altLang="zh-CN" sz="2800" dirty="0" smtClean="0">
                <a:ea typeface="宋体" charset="-122"/>
              </a:rPr>
              <a:t>       </a:t>
            </a:r>
            <a:r>
              <a:rPr lang="zh-CN" altLang="zh-CN" sz="2800" dirty="0" smtClean="0">
                <a:ea typeface="宋体" charset="-122"/>
              </a:rPr>
              <a:t>）。在爸爸的启发下，玲玲开动脑筋，在弄脏的地方画了</a:t>
            </a:r>
            <a:r>
              <a:rPr lang="zh-CN" altLang="zh-CN" dirty="0" smtClean="0">
                <a:ea typeface="宋体" charset="-122"/>
              </a:rPr>
              <a:t>（</a:t>
            </a:r>
            <a:r>
              <a:rPr lang="en-US" altLang="zh-CN" dirty="0" smtClean="0">
                <a:ea typeface="宋体" charset="-122"/>
              </a:rPr>
              <a:t>     </a:t>
            </a:r>
            <a:r>
              <a:rPr lang="zh-CN" altLang="zh-CN" dirty="0" smtClean="0">
                <a:ea typeface="宋体" charset="-122"/>
              </a:rPr>
              <a:t>）。</a:t>
            </a:r>
            <a:br>
              <a:rPr lang="zh-CN" altLang="zh-CN" dirty="0" smtClean="0">
                <a:ea typeface="宋体" charset="-122"/>
              </a:rPr>
            </a:br>
            <a:endParaRPr lang="zh-CN" altLang="en-US" dirty="0" smtClean="0">
              <a:ea typeface="宋体" charset="-122"/>
            </a:endParaRPr>
          </a:p>
        </p:txBody>
      </p:sp>
      <p:pic>
        <p:nvPicPr>
          <p:cNvPr id="8195" name="内容占位符 3" descr="5.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58333" b="52222"/>
          <a:stretch>
            <a:fillRect/>
          </a:stretch>
        </p:blipFill>
        <p:spPr>
          <a:xfrm>
            <a:off x="0" y="0"/>
            <a:ext cx="4114800" cy="3538538"/>
          </a:xfrm>
        </p:spPr>
      </p:pic>
      <p:pic>
        <p:nvPicPr>
          <p:cNvPr id="8196" name="图片 4" descr="5.7.jpg"/>
          <p:cNvPicPr>
            <a:picLocks noChangeAspect="1"/>
          </p:cNvPicPr>
          <p:nvPr/>
        </p:nvPicPr>
        <p:blipFill>
          <a:blip r:embed="rId2" cstate="print"/>
          <a:srcRect l="3333" t="54443" r="49167"/>
          <a:stretch>
            <a:fillRect/>
          </a:stretch>
        </p:blipFill>
        <p:spPr bwMode="auto">
          <a:xfrm>
            <a:off x="0" y="3581400"/>
            <a:ext cx="4343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图片 5" descr="5.7.jpg"/>
          <p:cNvPicPr>
            <a:picLocks noChangeAspect="1"/>
          </p:cNvPicPr>
          <p:nvPr/>
        </p:nvPicPr>
        <p:blipFill>
          <a:blip r:embed="rId2" cstate="print"/>
          <a:srcRect l="51666" t="55556"/>
          <a:stretch>
            <a:fillRect/>
          </a:stretch>
        </p:blipFill>
        <p:spPr bwMode="auto">
          <a:xfrm>
            <a:off x="4724400" y="3810000"/>
            <a:ext cx="4419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262</Words>
  <Application>Microsoft Office PowerPoint</Application>
  <PresentationFormat>全屏显示(4:3)</PresentationFormat>
  <Paragraphs>45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4" baseType="lpstr">
      <vt:lpstr>Arial</vt:lpstr>
      <vt:lpstr>宋体</vt:lpstr>
      <vt:lpstr>Calibri</vt:lpstr>
      <vt:lpstr>楷体</vt:lpstr>
      <vt:lpstr>Office 主题</vt:lpstr>
      <vt:lpstr>幻灯片 1</vt:lpstr>
      <vt:lpstr>幻灯片 2</vt:lpstr>
      <vt:lpstr>阅读要求</vt:lpstr>
      <vt:lpstr>幻灯片 4</vt:lpstr>
      <vt:lpstr>幻灯片 5</vt:lpstr>
      <vt:lpstr>幻灯片 6</vt:lpstr>
      <vt:lpstr>幻灯片 7</vt:lpstr>
      <vt:lpstr>幻灯片 8</vt:lpstr>
      <vt:lpstr>         玲玲为了参赛画了一幅名为（     ）的画，爸爸催他（    ），谁知水彩笔啪的一声（       ），把画（       ）。在爸爸的启发下，玲玲开动脑筋，在弄脏的地方画了（     ）。 </vt:lpstr>
      <vt:lpstr>幻灯片 10</vt:lpstr>
      <vt:lpstr>朗读比赛</vt:lpstr>
      <vt:lpstr>幅   评  候  报  及</vt:lpstr>
      <vt:lpstr>成语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讲故事</vt:lpstr>
      <vt:lpstr>幻灯片 23</vt:lpstr>
      <vt:lpstr>幻灯片 24</vt:lpstr>
      <vt:lpstr>幻灯片 25</vt:lpstr>
      <vt:lpstr>幻灯片 26</vt:lpstr>
      <vt:lpstr>幻灯片 27</vt:lpstr>
      <vt:lpstr>奖  拿  画  另  并</vt:lpstr>
      <vt:lpstr>成语积累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ASUS</cp:lastModifiedBy>
  <cp:revision>24</cp:revision>
  <cp:lastPrinted>1601-01-01T00:00:00Z</cp:lastPrinted>
  <dcterms:created xsi:type="dcterms:W3CDTF">2017-10-22T14:55:02Z</dcterms:created>
  <dcterms:modified xsi:type="dcterms:W3CDTF">2018-10-08T14:43:39Z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