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258" r:id="rId3"/>
    <p:sldId id="293" r:id="rId4"/>
    <p:sldId id="259" r:id="rId5"/>
    <p:sldId id="264" r:id="rId6"/>
    <p:sldId id="260" r:id="rId7"/>
    <p:sldId id="261" r:id="rId8"/>
    <p:sldId id="294" r:id="rId9"/>
    <p:sldId id="256" r:id="rId10"/>
    <p:sldId id="268" r:id="rId11"/>
    <p:sldId id="266" r:id="rId12"/>
    <p:sldId id="267" r:id="rId13"/>
    <p:sldId id="265" r:id="rId14"/>
    <p:sldId id="295" r:id="rId15"/>
    <p:sldId id="296" r:id="rId16"/>
    <p:sldId id="269" r:id="rId17"/>
    <p:sldId id="297" r:id="rId18"/>
    <p:sldId id="298" r:id="rId19"/>
    <p:sldId id="299" r:id="rId20"/>
    <p:sldId id="301" r:id="rId21"/>
    <p:sldId id="279" r:id="rId22"/>
    <p:sldId id="280" r:id="rId23"/>
    <p:sldId id="282" r:id="rId24"/>
    <p:sldId id="283" r:id="rId25"/>
    <p:sldId id="284" r:id="rId26"/>
    <p:sldId id="285" r:id="rId27"/>
    <p:sldId id="286" r:id="rId28"/>
    <p:sldId id="300" r:id="rId29"/>
    <p:sldId id="302" r:id="rId30"/>
    <p:sldId id="288" r:id="rId31"/>
    <p:sldId id="303" r:id="rId32"/>
    <p:sldId id="304" r:id="rId33"/>
    <p:sldId id="305" r:id="rId34"/>
    <p:sldId id="292" r:id="rId35"/>
    <p:sldId id="306" r:id="rId36"/>
    <p:sldId id="307" r:id="rId37"/>
    <p:sldId id="273" r:id="rId38"/>
    <p:sldId id="290" r:id="rId3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F8406-C6A3-444A-9686-4D82A171DF27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79490-BD17-4DB9-9B5B-87649981F5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2018/9/27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4.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016" y="0"/>
            <a:ext cx="8892480" cy="666936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501317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多大啊，男生再读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E:\肖雪玲\18-19上\图片\4.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75656" y="530120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到底有多高多大</a:t>
            </a:r>
            <a:r>
              <a:rPr lang="en-US" altLang="zh-CN" dirty="0" smtClean="0"/>
              <a:t>?</a:t>
            </a:r>
            <a:r>
              <a:rPr lang="zh-CN" altLang="en-US" dirty="0" smtClean="0"/>
              <a:t>再读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5536" y="3284984"/>
            <a:ext cx="828092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timg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r="18614" b="10260"/>
          <a:stretch>
            <a:fillRect/>
          </a:stretch>
        </p:blipFill>
        <p:spPr>
          <a:xfrm>
            <a:off x="0" y="1844675"/>
            <a:ext cx="8748464" cy="4292600"/>
          </a:xfrm>
        </p:spPr>
      </p:pic>
      <p:sp>
        <p:nvSpPr>
          <p:cNvPr id="5" name="标题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748464" cy="149817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zh-CN" altLang="en-US" sz="1600" dirty="0" smtClean="0"/>
              <a:t>真是一头又高又大的象</a:t>
            </a:r>
            <a:r>
              <a:rPr lang="zh-CN" altLang="en-US" sz="1600" dirty="0" smtClean="0">
                <a:solidFill>
                  <a:schemeClr val="tx1"/>
                </a:solidFill>
              </a:rPr>
              <a:t>，太大了，</a:t>
            </a:r>
            <a:r>
              <a:rPr lang="zh-CN" altLang="en-US" sz="1800" dirty="0" smtClean="0">
                <a:solidFill>
                  <a:schemeClr val="tx1"/>
                </a:solidFill>
              </a:rPr>
              <a:t>这使得曹操的</a:t>
            </a:r>
            <a:r>
              <a:rPr lang="zh-CN" altLang="en-US" sz="1800" b="1" dirty="0" smtClean="0">
                <a:solidFill>
                  <a:schemeClr val="tx1"/>
                </a:solidFill>
              </a:rPr>
              <a:t>官</a:t>
            </a:r>
            <a:r>
              <a:rPr lang="zh-CN" altLang="en-US" sz="1800" b="1" dirty="0" smtClean="0">
                <a:solidFill>
                  <a:srgbClr val="FF0000"/>
                </a:solidFill>
              </a:rPr>
              <a:t>员</a:t>
            </a:r>
            <a:r>
              <a:rPr lang="zh-CN" altLang="en-US" sz="1800" dirty="0" smtClean="0">
                <a:solidFill>
                  <a:schemeClr val="tx1"/>
                </a:solidFill>
              </a:rPr>
              <a:t>们一边看一边</a:t>
            </a:r>
            <a:r>
              <a:rPr lang="zh-CN" altLang="en-US" sz="1800" b="1" dirty="0" smtClean="0">
                <a:solidFill>
                  <a:srgbClr val="FF0000"/>
                </a:solidFill>
              </a:rPr>
              <a:t>议论</a:t>
            </a:r>
            <a:r>
              <a:rPr lang="zh-CN" altLang="en-US" dirty="0" smtClean="0">
                <a:solidFill>
                  <a:schemeClr val="tx1"/>
                </a:solidFill>
              </a:rPr>
              <a:t>。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63093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把议论换成说行不行？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3140968"/>
            <a:ext cx="230425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4800" dirty="0" smtClean="0"/>
              <a:t>官</a:t>
            </a:r>
            <a:r>
              <a:rPr lang="zh-CN" altLang="en-US" sz="4800" dirty="0" smtClean="0">
                <a:solidFill>
                  <a:srgbClr val="FF0000"/>
                </a:solidFill>
              </a:rPr>
              <a:t>员</a:t>
            </a:r>
            <a:r>
              <a:rPr lang="zh-CN" altLang="en-US" sz="4800" dirty="0" smtClean="0"/>
              <a:t>们</a:t>
            </a:r>
            <a:endParaRPr lang="zh-CN" alt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3140968"/>
            <a:ext cx="230425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FF0000"/>
                </a:solidFill>
              </a:rPr>
              <a:t>议论</a:t>
            </a:r>
            <a:endParaRPr lang="zh-CN" altLang="en-US" sz="4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952" y="63093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他们是怎么议论的？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64088" y="4293096"/>
            <a:ext cx="1415772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9600" dirty="0" smtClean="0">
                <a:latin typeface="楷体" pitchFamily="49" charset="-122"/>
                <a:ea typeface="楷体" pitchFamily="49" charset="-122"/>
              </a:rPr>
              <a:t>讠</a:t>
            </a:r>
            <a:endParaRPr lang="zh-CN" altLang="en-US" sz="96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" descr="timg.jpg"/>
          <p:cNvPicPr>
            <a:picLocks noChangeAspect="1"/>
          </p:cNvPicPr>
          <p:nvPr/>
        </p:nvPicPr>
        <p:blipFill>
          <a:blip r:embed="rId2" cstate="print"/>
          <a:srcRect r="18614" b="10260"/>
          <a:stretch>
            <a:fillRect/>
          </a:stretch>
        </p:blipFill>
        <p:spPr>
          <a:xfrm>
            <a:off x="0" y="2565400"/>
            <a:ext cx="9144000" cy="42926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475656" y="404664"/>
            <a:ext cx="58336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/>
              <a:t>官员</a:t>
            </a:r>
            <a:r>
              <a:rPr lang="zh-CN" altLang="en-US" sz="4000" dirty="0" smtClean="0"/>
              <a:t>们</a:t>
            </a:r>
            <a:r>
              <a:rPr lang="zh-CN" altLang="en-US" sz="4000" dirty="0" smtClean="0">
                <a:solidFill>
                  <a:srgbClr val="FF0000"/>
                </a:solidFill>
              </a:rPr>
              <a:t>一边看一边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议论</a:t>
            </a:r>
            <a:r>
              <a:rPr lang="zh-CN" altLang="en-US" sz="4000" dirty="0" smtClean="0"/>
              <a:t>。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1259632" y="1484784"/>
            <a:ext cx="73821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/>
              <a:t>官员</a:t>
            </a:r>
            <a:r>
              <a:rPr lang="zh-CN" altLang="en-US" sz="4000" dirty="0" smtClean="0"/>
              <a:t>们</a:t>
            </a:r>
            <a:r>
              <a:rPr lang="zh-CN" altLang="en-US" sz="4000" dirty="0" smtClean="0">
                <a:solidFill>
                  <a:srgbClr val="FF0000"/>
                </a:solidFill>
              </a:rPr>
              <a:t>一边 （    ）一边（    ）</a:t>
            </a:r>
            <a:r>
              <a:rPr lang="zh-CN" altLang="en-US" sz="4000" dirty="0" smtClean="0"/>
              <a:t>。</a:t>
            </a:r>
            <a:endParaRPr lang="zh-CN" alt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63691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那他们会议论些什么呢？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5103674"/>
            <a:ext cx="7992888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tx1"/>
                </a:solidFill>
              </a:rPr>
              <a:t>B</a:t>
            </a:r>
            <a:r>
              <a:rPr lang="zh-CN" altLang="en-US" sz="5400" dirty="0" smtClean="0">
                <a:solidFill>
                  <a:schemeClr val="tx1"/>
                </a:solidFill>
              </a:rPr>
              <a:t>说：“这么大的一头象</a:t>
            </a:r>
            <a:r>
              <a:rPr lang="zh-CN" altLang="en-US" sz="5400" dirty="0" smtClean="0">
                <a:solidFill>
                  <a:srgbClr val="FF0000"/>
                </a:solidFill>
              </a:rPr>
              <a:t>到底</a:t>
            </a:r>
            <a:r>
              <a:rPr lang="zh-CN" altLang="en-US" sz="5400" dirty="0" smtClean="0">
                <a:solidFill>
                  <a:schemeClr val="tx1"/>
                </a:solidFill>
              </a:rPr>
              <a:t>有多重啊？”</a:t>
            </a:r>
            <a:endParaRPr lang="zh-CN" altLang="en-US" sz="5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602128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？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6064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演一演议论</a:t>
            </a:r>
            <a:endParaRPr lang="zh-CN" alt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1268760"/>
            <a:ext cx="7992888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tx1"/>
                </a:solidFill>
              </a:rPr>
              <a:t>A</a:t>
            </a:r>
            <a:r>
              <a:rPr lang="zh-CN" altLang="en-US" sz="5400" dirty="0" smtClean="0">
                <a:solidFill>
                  <a:schemeClr val="tx1"/>
                </a:solidFill>
              </a:rPr>
              <a:t>说：“这么大的一头象有多重啊？”</a:t>
            </a:r>
            <a:endParaRPr lang="zh-CN" altLang="en-US" sz="54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83360" y="260648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A</a:t>
            </a:r>
            <a:r>
              <a:rPr lang="zh-CN" altLang="en-US" sz="2000" dirty="0" smtClean="0"/>
              <a:t>和</a:t>
            </a:r>
            <a:r>
              <a:rPr lang="en-US" altLang="zh-CN" sz="2000" dirty="0" smtClean="0"/>
              <a:t>B</a:t>
            </a:r>
            <a:r>
              <a:rPr lang="zh-CN" altLang="en-US" sz="2000" dirty="0" smtClean="0"/>
              <a:t>谁更想知道大象的重量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75856" y="0"/>
            <a:ext cx="4680520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800" dirty="0" smtClean="0">
                <a:solidFill>
                  <a:srgbClr val="FF0000"/>
                </a:solidFill>
              </a:rPr>
              <a:t>到底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263691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想深究下去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212976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曹冲</a:t>
            </a:r>
            <a:r>
              <a:rPr lang="en-US" altLang="zh-CN" sz="4000" dirty="0" smtClean="0"/>
              <a:t>______</a:t>
            </a:r>
            <a:r>
              <a:rPr lang="zh-CN" altLang="en-US" sz="4000" dirty="0" smtClean="0"/>
              <a:t>怎么称象？</a:t>
            </a:r>
            <a:endParaRPr lang="zh-CN" alt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149080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你们</a:t>
            </a:r>
            <a:r>
              <a:rPr lang="en-US" altLang="zh-CN" sz="4000" dirty="0" smtClean="0"/>
              <a:t>______</a:t>
            </a:r>
            <a:r>
              <a:rPr lang="zh-CN" altLang="en-US" sz="4000" dirty="0" smtClean="0"/>
              <a:t>有没有读懂</a:t>
            </a:r>
            <a:r>
              <a:rPr lang="zh-CN" altLang="en-US" sz="3200" dirty="0" smtClean="0"/>
              <a:t>？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04664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曹操也很想知道谁有办法能称大象所以他问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9024" y="5157192"/>
            <a:ext cx="878497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4000" dirty="0" smtClean="0"/>
              <a:t>______</a:t>
            </a:r>
            <a:r>
              <a:rPr lang="zh-CN" altLang="en-US" sz="4000" dirty="0" smtClean="0"/>
              <a:t>谁有办法把这头大象称一称呢？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484784"/>
            <a:ext cx="8532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/>
              <a:t>有的说：“</a:t>
            </a:r>
            <a:r>
              <a:rPr lang="zh-CN" altLang="en-US" sz="6000" dirty="0" smtClean="0">
                <a:solidFill>
                  <a:srgbClr val="FF0000"/>
                </a:solidFill>
              </a:rPr>
              <a:t>得</a:t>
            </a:r>
            <a:r>
              <a:rPr lang="zh-CN" altLang="en-US" sz="6000" dirty="0" smtClean="0"/>
              <a:t>造</a:t>
            </a:r>
            <a:r>
              <a:rPr lang="zh-CN" altLang="en-US" sz="6000" dirty="0" smtClean="0">
                <a:solidFill>
                  <a:srgbClr val="FF0000"/>
                </a:solidFill>
              </a:rPr>
              <a:t>一杆</a:t>
            </a:r>
            <a:r>
              <a:rPr lang="zh-CN" altLang="en-US" sz="6000" dirty="0" smtClean="0"/>
              <a:t>大秤，砍一棵大树做</a:t>
            </a:r>
            <a:r>
              <a:rPr lang="zh-CN" altLang="en-US" sz="6000" dirty="0" smtClean="0">
                <a:solidFill>
                  <a:srgbClr val="FF0000"/>
                </a:solidFill>
              </a:rPr>
              <a:t>秤杆</a:t>
            </a:r>
            <a:r>
              <a:rPr lang="zh-CN" altLang="en-US" sz="6000" dirty="0" smtClean="0"/>
              <a:t>”</a:t>
            </a:r>
            <a:endParaRPr lang="zh-CN" alt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484784"/>
            <a:ext cx="8532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/>
              <a:t>又有人说：“把大象宰了，割成一块一块的再称。”</a:t>
            </a:r>
            <a:endParaRPr lang="zh-CN" alt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5400" dirty="0" smtClean="0"/>
              <a:t>曹操</a:t>
            </a:r>
            <a:endParaRPr lang="zh-CN" altLang="en-US" sz="5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1900808"/>
          </a:xfrm>
        </p:spPr>
        <p:txBody>
          <a:bodyPr>
            <a:normAutofit/>
          </a:bodyPr>
          <a:lstStyle/>
          <a:p>
            <a:r>
              <a:rPr lang="zh-CN" altLang="zh-CN" sz="6000" dirty="0" smtClean="0"/>
              <a:t>曹冲</a:t>
            </a:r>
            <a:r>
              <a:rPr lang="en-US" altLang="zh-CN" sz="6000" dirty="0" smtClean="0"/>
              <a:t>      </a:t>
            </a:r>
            <a:r>
              <a:rPr lang="zh-CN" altLang="zh-CN" sz="6000" dirty="0" smtClean="0"/>
              <a:t>曹丕</a:t>
            </a:r>
            <a:r>
              <a:rPr lang="en-US" altLang="zh-CN" sz="6000" dirty="0" smtClean="0"/>
              <a:t>     </a:t>
            </a:r>
            <a:r>
              <a:rPr lang="zh-CN" altLang="zh-CN" sz="6000" dirty="0" smtClean="0"/>
              <a:t>曹植</a:t>
            </a:r>
            <a:endParaRPr lang="en-US" altLang="zh-CN" sz="6000" dirty="0" smtClean="0"/>
          </a:p>
          <a:p>
            <a:pPr>
              <a:buNone/>
            </a:pPr>
            <a:endParaRPr lang="zh-CN" altLang="zh-CN" sz="6000" dirty="0" smtClean="0"/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3429000"/>
            <a:ext cx="56749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000" dirty="0" smtClean="0">
                <a:solidFill>
                  <a:srgbClr val="FF0000"/>
                </a:solidFill>
              </a:rPr>
              <a:t>遭</a:t>
            </a:r>
            <a:r>
              <a:rPr lang="zh-CN" altLang="zh-CN" sz="6000" dirty="0" smtClean="0"/>
              <a:t>遇</a:t>
            </a:r>
            <a:r>
              <a:rPr lang="en-US" altLang="zh-CN" sz="6000" dirty="0" smtClean="0"/>
              <a:t>  </a:t>
            </a:r>
            <a:r>
              <a:rPr lang="zh-CN" altLang="zh-CN" sz="6000" dirty="0" smtClean="0"/>
              <a:t>水</a:t>
            </a:r>
            <a:r>
              <a:rPr lang="zh-CN" altLang="zh-CN" sz="6000" dirty="0" smtClean="0">
                <a:solidFill>
                  <a:srgbClr val="FF0000"/>
                </a:solidFill>
              </a:rPr>
              <a:t>槽</a:t>
            </a:r>
            <a:r>
              <a:rPr lang="en-US" altLang="zh-CN" sz="6000" dirty="0" smtClean="0"/>
              <a:t>  </a:t>
            </a:r>
            <a:r>
              <a:rPr lang="zh-CN" altLang="zh-CN" sz="6000" dirty="0" smtClean="0"/>
              <a:t>醪</a:t>
            </a:r>
            <a:r>
              <a:rPr lang="zh-CN" altLang="zh-CN" sz="6000" dirty="0" smtClean="0">
                <a:solidFill>
                  <a:srgbClr val="FF0000"/>
                </a:solidFill>
              </a:rPr>
              <a:t>糟</a:t>
            </a:r>
            <a:r>
              <a:rPr lang="zh-CN" altLang="zh-CN" sz="6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628800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</a:rPr>
              <a:t>造大秤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4168" y="1556792"/>
            <a:ext cx="187220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</a:rPr>
              <a:t>宰大象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260648"/>
            <a:ext cx="187220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FF0000"/>
                </a:solidFill>
              </a:rPr>
              <a:t>反驳</a:t>
            </a:r>
            <a:endParaRPr lang="zh-CN" altLang="en-US" sz="4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636912"/>
            <a:ext cx="3384376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/>
                </a:solidFill>
              </a:rPr>
              <a:t>谁有那么大的力气提得起这杆大秤呢</a:t>
            </a:r>
            <a:r>
              <a:rPr lang="zh-CN" altLang="en-US" sz="3200" dirty="0" smtClean="0">
                <a:solidFill>
                  <a:srgbClr val="FF0000"/>
                </a:solidFill>
              </a:rPr>
              <a:t>？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2636912"/>
            <a:ext cx="2664296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CN" sz="3200" dirty="0" smtClean="0">
              <a:solidFill>
                <a:srgbClr val="FF0000"/>
              </a:solidFill>
            </a:endParaRPr>
          </a:p>
          <a:p>
            <a:endParaRPr lang="en-US" altLang="zh-CN" sz="3200" dirty="0" smtClean="0">
              <a:solidFill>
                <a:srgbClr val="FF0000"/>
              </a:solidFill>
            </a:endParaRPr>
          </a:p>
          <a:p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>
          <a:xfrm>
            <a:off x="755576" y="4365104"/>
            <a:ext cx="3816424" cy="108012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没有谁有那么大力气提得起这杆秤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4"/>
          <p:cNvSpPr txBox="1">
            <a:spLocks/>
          </p:cNvSpPr>
          <p:nvPr/>
        </p:nvSpPr>
        <p:spPr>
          <a:xfrm>
            <a:off x="2123728" y="2348880"/>
            <a:ext cx="5256584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r>
              <a:rPr kumimoji="0" lang="zh-CN" altLang="en-US" sz="9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曹操听了</a:t>
            </a:r>
            <a:r>
              <a:rPr kumimoji="0" lang="zh-CN" altLang="en-US" sz="10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直</a:t>
            </a:r>
            <a:r>
              <a:rPr kumimoji="0" lang="zh-CN" altLang="en-US" sz="9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摇头。</a:t>
            </a:r>
            <a:endParaRPr kumimoji="0" lang="zh-CN" altLang="en-US" sz="93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5589240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曹冲的办法是什么？在第几自然段用“</a:t>
            </a:r>
            <a:r>
              <a:rPr lang="en-US" altLang="zh-CN" dirty="0" smtClean="0"/>
              <a:t>~~~~~</a:t>
            </a:r>
            <a:r>
              <a:rPr lang="zh-CN" altLang="en-US" dirty="0" smtClean="0"/>
              <a:t>”勾出来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内容占位符 5" descr="4.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707" y="438534"/>
            <a:ext cx="8211757" cy="61588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4.2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7394575" cy="4611687"/>
          </a:xfrm>
        </p:spPr>
      </p:pic>
      <p:sp>
        <p:nvSpPr>
          <p:cNvPr id="6" name="TextBox 5"/>
          <p:cNvSpPr txBox="1"/>
          <p:nvPr/>
        </p:nvSpPr>
        <p:spPr>
          <a:xfrm>
            <a:off x="611560" y="548680"/>
            <a:ext cx="8532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“把大象赶到一艘大</a:t>
            </a:r>
            <a:r>
              <a:rPr lang="zh-CN" altLang="en-US" sz="4000" dirty="0" smtClean="0">
                <a:solidFill>
                  <a:srgbClr val="FF0000"/>
                </a:solidFill>
              </a:rPr>
              <a:t>船</a:t>
            </a:r>
            <a:r>
              <a:rPr lang="zh-CN" altLang="en-US" sz="4000" dirty="0" smtClean="0"/>
              <a:t>上”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4.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0696" y="2060848"/>
            <a:ext cx="8167934" cy="4392488"/>
          </a:xfrm>
        </p:spPr>
      </p:pic>
      <p:sp>
        <p:nvSpPr>
          <p:cNvPr id="5" name="标题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“看船身下沉多少，就沿着水面，在船上画一条</a:t>
            </a:r>
            <a:r>
              <a:rPr lang="zh-CN" altLang="en-US" sz="4000" dirty="0" smtClean="0">
                <a:solidFill>
                  <a:srgbClr val="FF0000"/>
                </a:solidFill>
              </a:rPr>
              <a:t>线</a:t>
            </a:r>
            <a:r>
              <a:rPr lang="zh-CN" altLang="en-US" sz="4000" dirty="0" smtClean="0"/>
              <a:t>”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4.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8703" y="1700808"/>
            <a:ext cx="8043737" cy="4752528"/>
          </a:xfrm>
        </p:spPr>
      </p:pic>
      <p:sp>
        <p:nvSpPr>
          <p:cNvPr id="5" name="标题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“再把大象赶上岸，往船上装石头，装到船下沉到画线的地方为止。”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4.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707" y="1844824"/>
            <a:ext cx="7779709" cy="4394622"/>
          </a:xfrm>
        </p:spPr>
      </p:pic>
      <p:sp>
        <p:nvSpPr>
          <p:cNvPr id="5" name="标题 4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“然后称一称石头船上的石头，”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石头有多重，象就有多</a:t>
            </a:r>
            <a:r>
              <a:rPr lang="zh-CN" altLang="en-US" dirty="0" smtClean="0">
                <a:solidFill>
                  <a:srgbClr val="FF0000"/>
                </a:solidFill>
              </a:rPr>
              <a:t>重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4" name="内容占位符 3" descr="4.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0723" y="1700808"/>
            <a:ext cx="7995733" cy="4700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8532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/>
              <a:t>曹冲说：</a:t>
            </a:r>
            <a:endParaRPr lang="zh-CN" alt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8532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“把大象赶到一艘大</a:t>
            </a:r>
            <a:r>
              <a:rPr lang="zh-CN" altLang="en-US" sz="4000" dirty="0" smtClean="0">
                <a:solidFill>
                  <a:srgbClr val="FF0000"/>
                </a:solidFill>
              </a:rPr>
              <a:t>船</a:t>
            </a:r>
            <a:r>
              <a:rPr lang="zh-CN" altLang="en-US" sz="4000" dirty="0" smtClean="0"/>
              <a:t>上”</a:t>
            </a:r>
            <a:endParaRPr lang="zh-CN" alt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348880"/>
            <a:ext cx="8532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“看船身下沉多少，就沿着水面，在船上画一条</a:t>
            </a:r>
            <a:r>
              <a:rPr lang="zh-CN" altLang="en-US" sz="4000" dirty="0" smtClean="0">
                <a:solidFill>
                  <a:srgbClr val="FF0000"/>
                </a:solidFill>
              </a:rPr>
              <a:t>线</a:t>
            </a:r>
            <a:r>
              <a:rPr lang="zh-CN" altLang="en-US" sz="4000" dirty="0" smtClean="0"/>
              <a:t>”</a:t>
            </a:r>
            <a:endParaRPr lang="zh-CN" alt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3717032"/>
            <a:ext cx="8532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“再把大象赶上岸，往船上装石头，装到船下沉到画线的地方为止。”</a:t>
            </a:r>
            <a:endParaRPr lang="zh-CN" alt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157192"/>
            <a:ext cx="8532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“然后称一称石头船上的石头，石头有多重，船就有多</a:t>
            </a:r>
            <a:r>
              <a:rPr lang="zh-CN" altLang="en-US" sz="4000" dirty="0" smtClean="0">
                <a:solidFill>
                  <a:srgbClr val="FF0000"/>
                </a:solidFill>
              </a:rPr>
              <a:t>重</a:t>
            </a:r>
            <a:r>
              <a:rPr lang="zh-CN" altLang="en-US" sz="4000" dirty="0" smtClean="0"/>
              <a:t>。”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404664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排序游戏</a:t>
            </a:r>
            <a:endParaRPr lang="zh-CN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26876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赶象上船</a:t>
            </a:r>
            <a:endParaRPr lang="zh-CN" alt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227687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把大象赶上岸，往船上装石头</a:t>
            </a:r>
            <a:endParaRPr lang="zh-CN" alt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321297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在船舷上做记号</a:t>
            </a:r>
            <a:endParaRPr lang="zh-CN" alt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400506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称石头的重量</a:t>
            </a:r>
            <a:endParaRPr lang="zh-CN" alt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22920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先</a:t>
            </a:r>
            <a:r>
              <a:rPr lang="en-US" altLang="zh-CN" sz="3600" dirty="0" smtClean="0"/>
              <a:t>_____</a:t>
            </a:r>
            <a:r>
              <a:rPr lang="zh-CN" altLang="en-US" sz="3600" dirty="0" smtClean="0"/>
              <a:t>接着</a:t>
            </a:r>
            <a:r>
              <a:rPr lang="en-US" altLang="zh-CN" sz="3600" dirty="0" smtClean="0"/>
              <a:t>_____</a:t>
            </a:r>
            <a:r>
              <a:rPr lang="zh-CN" altLang="en-US" sz="3600" dirty="0" smtClean="0"/>
              <a:t>然后</a:t>
            </a:r>
            <a:r>
              <a:rPr lang="en-US" altLang="zh-CN" sz="3600" dirty="0" smtClean="0"/>
              <a:t>____</a:t>
            </a:r>
            <a:r>
              <a:rPr lang="zh-CN" altLang="en-US" sz="3600" dirty="0" smtClean="0"/>
              <a:t>最后</a:t>
            </a:r>
            <a:r>
              <a:rPr lang="en-US" altLang="zh-CN" sz="3600" dirty="0" smtClean="0"/>
              <a:t>_____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>
                <a:solidFill>
                  <a:srgbClr val="FF0000"/>
                </a:solidFill>
              </a:rPr>
              <a:t>称</a:t>
            </a:r>
            <a:r>
              <a:rPr lang="en-US" altLang="zh-CN" dirty="0" smtClean="0">
                <a:solidFill>
                  <a:srgbClr val="FF0000"/>
                </a:solidFill>
              </a:rPr>
              <a:t>(</a:t>
            </a:r>
            <a:r>
              <a:rPr lang="en-US" altLang="zh-CN" dirty="0" err="1" smtClean="0">
                <a:solidFill>
                  <a:srgbClr val="FF0000"/>
                </a:solidFill>
              </a:rPr>
              <a:t>ch</a:t>
            </a:r>
            <a:r>
              <a:rPr lang="en-US" altLang="zh-CN" dirty="0" smtClean="0">
                <a:solidFill>
                  <a:srgbClr val="FF0000"/>
                </a:solidFill>
              </a:rPr>
              <a:t> ē </a:t>
            </a:r>
            <a:r>
              <a:rPr lang="en-US" altLang="zh-CN" dirty="0" err="1" smtClean="0">
                <a:solidFill>
                  <a:srgbClr val="FF0000"/>
                </a:solidFill>
              </a:rPr>
              <a:t>ng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6000" b="1" dirty="0" smtClean="0">
                <a:solidFill>
                  <a:srgbClr val="7030A0"/>
                </a:solidFill>
                <a:sym typeface="Wingdings"/>
              </a:rPr>
              <a:t> 称重</a:t>
            </a:r>
            <a:r>
              <a:rPr lang="zh-CN" altLang="en-US" sz="3600" b="1" dirty="0" smtClean="0">
                <a:sym typeface="Wingdings"/>
              </a:rPr>
              <a:t>（量轻重）</a:t>
            </a:r>
            <a:endParaRPr lang="en-US" altLang="zh-CN" sz="3600" b="1" dirty="0" smtClean="0">
              <a:sym typeface="Wingdings"/>
            </a:endParaRPr>
          </a:p>
          <a:p>
            <a:r>
              <a:rPr lang="zh-CN" altLang="en-US" sz="6000" b="1" dirty="0" smtClean="0">
                <a:solidFill>
                  <a:srgbClr val="7030A0"/>
                </a:solidFill>
                <a:sym typeface="Wingdings"/>
              </a:rPr>
              <a:t>名称、称呼</a:t>
            </a:r>
            <a:endParaRPr lang="en-US" altLang="zh-CN" sz="6000" b="1" dirty="0" smtClean="0">
              <a:solidFill>
                <a:srgbClr val="7030A0"/>
              </a:solidFill>
              <a:sym typeface="Wingdings"/>
            </a:endParaRPr>
          </a:p>
          <a:p>
            <a:r>
              <a:rPr lang="zh-CN" altLang="en-US" sz="6000" b="1" dirty="0" smtClean="0">
                <a:solidFill>
                  <a:srgbClr val="7030A0"/>
                </a:solidFill>
                <a:sym typeface="Wingdings"/>
              </a:rPr>
              <a:t>称为</a:t>
            </a:r>
            <a:r>
              <a:rPr lang="zh-CN" altLang="en-US" sz="4000" b="1" dirty="0" smtClean="0">
                <a:sym typeface="Wingdings"/>
              </a:rPr>
              <a:t>（叫做）</a:t>
            </a:r>
            <a:endParaRPr lang="en-US" altLang="zh-CN" sz="6000" b="1" dirty="0" smtClean="0">
              <a:sym typeface="Wingdings"/>
            </a:endParaRPr>
          </a:p>
          <a:p>
            <a:r>
              <a:rPr lang="zh-CN" altLang="en-US" sz="6000" b="1" dirty="0" smtClean="0">
                <a:solidFill>
                  <a:srgbClr val="7030A0"/>
                </a:solidFill>
                <a:sym typeface="Wingdings"/>
              </a:rPr>
              <a:t>称赞</a:t>
            </a:r>
            <a:r>
              <a:rPr lang="zh-CN" altLang="en-US" sz="3600" b="1" dirty="0" smtClean="0">
                <a:sym typeface="Wingdings"/>
              </a:rPr>
              <a:t>（赞扬）</a:t>
            </a:r>
            <a:endParaRPr lang="zh-CN" altLang="en-US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5517232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要称东西就要用到一种工具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229600" cy="2016224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           </a:t>
            </a:r>
            <a:r>
              <a:rPr lang="zh-CN" altLang="en-US" b="1" dirty="0" smtClean="0"/>
              <a:t>曹操微笑着点了点头。他叫人照曹冲说的办法去做，</a:t>
            </a:r>
            <a:r>
              <a:rPr lang="zh-CN" altLang="en-US" b="1" dirty="0" smtClean="0">
                <a:solidFill>
                  <a:srgbClr val="FF0000"/>
                </a:solidFill>
              </a:rPr>
              <a:t>果然</a:t>
            </a:r>
            <a:r>
              <a:rPr lang="zh-CN" altLang="en-US" b="1" dirty="0" smtClean="0"/>
              <a:t>称出了大象的重量。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556792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曹冲的办法，用这艘大船代替了大秤，用水代替了大力士，不可以把大象割成块，但可以用一块一块的石头来代替。小小年纪就想出了这样的好办法，当时的曹冲几岁啊？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" descr="timg.jpg"/>
          <p:cNvPicPr>
            <a:picLocks noChangeAspect="1"/>
          </p:cNvPicPr>
          <p:nvPr/>
        </p:nvPicPr>
        <p:blipFill>
          <a:blip r:embed="rId2" cstate="print"/>
          <a:srcRect r="18614" b="10260"/>
          <a:stretch>
            <a:fillRect/>
          </a:stretch>
        </p:blipFill>
        <p:spPr>
          <a:xfrm>
            <a:off x="0" y="2565400"/>
            <a:ext cx="9144000" cy="4292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124744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/>
              <a:t>曹操的儿子曹冲</a:t>
            </a:r>
            <a:r>
              <a:rPr lang="zh-CN" altLang="en-US" sz="4400" dirty="0" smtClean="0">
                <a:solidFill>
                  <a:srgbClr val="FF0000"/>
                </a:solidFill>
              </a:rPr>
              <a:t>才</a:t>
            </a:r>
            <a:r>
              <a:rPr lang="zh-CN" altLang="en-US" sz="4400" dirty="0" smtClean="0"/>
              <a:t>七岁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628800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上课铃声响了，小明</a:t>
            </a:r>
            <a:r>
              <a:rPr lang="zh-CN" altLang="en-US" sz="4000" dirty="0" smtClean="0">
                <a:solidFill>
                  <a:srgbClr val="FF0000"/>
                </a:solidFill>
              </a:rPr>
              <a:t>才</a:t>
            </a:r>
            <a:r>
              <a:rPr lang="zh-CN" altLang="en-US" sz="4000" dirty="0" smtClean="0"/>
              <a:t>进教室</a:t>
            </a:r>
            <a:endParaRPr lang="zh-CN" alt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80928"/>
            <a:ext cx="8244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做了那么多作业，小红</a:t>
            </a:r>
            <a:r>
              <a:rPr lang="zh-CN" altLang="en-US" sz="4000" dirty="0" smtClean="0">
                <a:solidFill>
                  <a:srgbClr val="FF0000"/>
                </a:solidFill>
              </a:rPr>
              <a:t>才</a:t>
            </a:r>
            <a:r>
              <a:rPr lang="zh-CN" altLang="en-US" sz="4000" dirty="0" smtClean="0"/>
              <a:t>用五分钟。</a:t>
            </a:r>
            <a:endParaRPr lang="zh-CN" alt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3933056"/>
            <a:ext cx="8244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想出称象的好办法时，曹冲</a:t>
            </a:r>
            <a:r>
              <a:rPr lang="zh-CN" altLang="en-US" sz="4000" dirty="0" smtClean="0">
                <a:solidFill>
                  <a:srgbClr val="FF0000"/>
                </a:solidFill>
              </a:rPr>
              <a:t>才</a:t>
            </a:r>
            <a:r>
              <a:rPr lang="zh-CN" altLang="en-US" sz="4000" dirty="0" smtClean="0"/>
              <a:t>七岁。</a:t>
            </a:r>
            <a:endParaRPr lang="zh-CN" alt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620688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你读出了什么？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5517232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小小年纪的曹冲居然这么聪明，你想对他说什么？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3600" b="1" dirty="0" smtClean="0"/>
              <a:t>曹冲，你真是一个 </a:t>
            </a:r>
            <a:r>
              <a:rPr lang="zh-CN" altLang="en-US" sz="3600" b="1" u="sng" dirty="0" smtClean="0"/>
              <a:t>                           </a:t>
            </a:r>
            <a:r>
              <a:rPr lang="zh-CN" altLang="en-US" sz="3600" b="1" dirty="0" smtClean="0"/>
              <a:t>的孩子。</a:t>
            </a:r>
            <a:endParaRPr lang="zh-CN" altLang="en-US" sz="3600" b="1" dirty="0"/>
          </a:p>
        </p:txBody>
      </p:sp>
      <p:sp>
        <p:nvSpPr>
          <p:cNvPr id="4" name="矩形 3"/>
          <p:cNvSpPr/>
          <p:nvPr/>
        </p:nvSpPr>
        <p:spPr>
          <a:xfrm>
            <a:off x="4243168" y="2348880"/>
            <a:ext cx="2993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善于观察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71160" y="3356992"/>
            <a:ext cx="2993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爱动脑筋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71160" y="4437112"/>
            <a:ext cx="2993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非常聪明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71160" y="5517232"/>
            <a:ext cx="2993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善于观察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1772816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官员们一边看一边议论</a:t>
            </a:r>
            <a:r>
              <a:rPr lang="zh-CN" altLang="en-US" sz="3600" dirty="0" smtClean="0">
                <a:solidFill>
                  <a:srgbClr val="FF0000"/>
                </a:solidFill>
              </a:rPr>
              <a:t>：“</a:t>
            </a:r>
            <a:r>
              <a:rPr lang="zh-CN" altLang="en-US" sz="3600" dirty="0" smtClean="0"/>
              <a:t>这么大的象到底有多重呢？</a:t>
            </a:r>
            <a:r>
              <a:rPr lang="zh-CN" altLang="en-US" sz="3600" dirty="0" smtClean="0">
                <a:solidFill>
                  <a:srgbClr val="FF0000"/>
                </a:solidFill>
              </a:rPr>
              <a:t>”</a:t>
            </a:r>
            <a:endParaRPr lang="en-US" altLang="zh-CN" sz="3600" dirty="0" smtClean="0">
              <a:solidFill>
                <a:srgbClr val="FF0000"/>
              </a:solidFill>
            </a:endParaRPr>
          </a:p>
          <a:p>
            <a:r>
              <a:rPr lang="zh-CN" altLang="en-US" sz="3600" dirty="0" smtClean="0"/>
              <a:t>曹操问</a:t>
            </a:r>
            <a:r>
              <a:rPr lang="zh-CN" altLang="en-US" sz="3600" dirty="0" smtClean="0">
                <a:solidFill>
                  <a:srgbClr val="FF0000"/>
                </a:solidFill>
              </a:rPr>
              <a:t>：“</a:t>
            </a:r>
            <a:r>
              <a:rPr lang="zh-CN" altLang="en-US" sz="3600" dirty="0" smtClean="0"/>
              <a:t>谁有办法把这头大象称一称呢？</a:t>
            </a:r>
            <a:r>
              <a:rPr lang="zh-CN" altLang="en-US" sz="3600" dirty="0" smtClean="0">
                <a:solidFill>
                  <a:srgbClr val="FF0000"/>
                </a:solidFill>
              </a:rPr>
              <a:t>”</a:t>
            </a:r>
            <a:endParaRPr lang="en-US" altLang="zh-CN" sz="3600" dirty="0" smtClean="0">
              <a:solidFill>
                <a:srgbClr val="FF0000"/>
              </a:solidFill>
            </a:endParaRPr>
          </a:p>
          <a:p>
            <a:r>
              <a:rPr lang="zh-CN" altLang="en-US" sz="3600" dirty="0" smtClean="0"/>
              <a:t>有的说</a:t>
            </a:r>
            <a:r>
              <a:rPr lang="zh-CN" altLang="en-US" sz="3600" dirty="0" smtClean="0">
                <a:solidFill>
                  <a:srgbClr val="FF0000"/>
                </a:solidFill>
              </a:rPr>
              <a:t>：“</a:t>
            </a:r>
            <a:r>
              <a:rPr lang="zh-CN" altLang="en-US" sz="3600" dirty="0" smtClean="0"/>
              <a:t>得造一杆大秤</a:t>
            </a:r>
            <a:r>
              <a:rPr lang="en-US" altLang="zh-CN" sz="3600" dirty="0" smtClean="0"/>
              <a:t>……</a:t>
            </a:r>
            <a:r>
              <a:rPr lang="zh-CN" altLang="en-US" sz="3600" dirty="0" smtClean="0">
                <a:solidFill>
                  <a:srgbClr val="FF0000"/>
                </a:solidFill>
              </a:rPr>
              <a:t>”</a:t>
            </a:r>
            <a:endParaRPr lang="en-US" altLang="zh-CN" sz="3600" dirty="0" smtClean="0">
              <a:solidFill>
                <a:srgbClr val="FF0000"/>
              </a:solidFill>
            </a:endParaRPr>
          </a:p>
          <a:p>
            <a:r>
              <a:rPr lang="zh-CN" altLang="en-US" sz="3600" dirty="0" smtClean="0"/>
              <a:t>有的说</a:t>
            </a:r>
            <a:r>
              <a:rPr lang="zh-CN" altLang="en-US" sz="3600" dirty="0" smtClean="0">
                <a:solidFill>
                  <a:srgbClr val="FF0000"/>
                </a:solidFill>
              </a:rPr>
              <a:t>：“</a:t>
            </a:r>
            <a:r>
              <a:rPr lang="zh-CN" altLang="en-US" sz="3600" dirty="0" smtClean="0"/>
              <a:t>有了大秤也不行啊</a:t>
            </a:r>
            <a:r>
              <a:rPr lang="en-US" altLang="zh-CN" sz="3600" dirty="0" smtClean="0"/>
              <a:t>……</a:t>
            </a:r>
            <a:r>
              <a:rPr lang="zh-CN" altLang="en-US" sz="3600" dirty="0" smtClean="0">
                <a:solidFill>
                  <a:srgbClr val="FF0000"/>
                </a:solidFill>
              </a:rPr>
              <a:t>”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548680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</a:rPr>
              <a:t>冒号</a:t>
            </a:r>
            <a:r>
              <a:rPr lang="zh-CN" altLang="en-US" sz="5400" dirty="0" smtClean="0">
                <a:solidFill>
                  <a:srgbClr val="FF0000"/>
                </a:solidFill>
              </a:rPr>
              <a:t>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548680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</a:rPr>
              <a:t>引号</a:t>
            </a:r>
            <a:r>
              <a:rPr lang="zh-CN" altLang="en-US" sz="5400" dirty="0" smtClean="0">
                <a:solidFill>
                  <a:srgbClr val="FF0000"/>
                </a:solidFill>
              </a:rPr>
              <a:t>“”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476672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FF0000"/>
                </a:solidFill>
              </a:rPr>
              <a:t>作业</a:t>
            </a:r>
            <a:endParaRPr lang="zh-CN" altLang="en-US" sz="4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556792"/>
            <a:ext cx="6768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/>
              <a:t>我想对曹冲说：“</a:t>
            </a:r>
            <a:r>
              <a:rPr lang="en-US" altLang="zh-CN" sz="4400" dirty="0" smtClean="0"/>
              <a:t>__________________</a:t>
            </a:r>
            <a:r>
              <a:rPr lang="zh-CN" altLang="en-US" sz="4400" dirty="0" smtClean="0"/>
              <a:t>”</a:t>
            </a:r>
            <a:endParaRPr lang="zh-CN" alt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573016"/>
            <a:ext cx="67687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/>
              <a:t>用上先</a:t>
            </a:r>
            <a:r>
              <a:rPr lang="en-US" altLang="zh-CN" sz="4400" dirty="0" smtClean="0"/>
              <a:t>___</a:t>
            </a:r>
            <a:r>
              <a:rPr lang="zh-CN" altLang="en-US" sz="4400" dirty="0" smtClean="0"/>
              <a:t>接着</a:t>
            </a:r>
            <a:r>
              <a:rPr lang="en-US" altLang="zh-CN" sz="4400" dirty="0" smtClean="0"/>
              <a:t>____</a:t>
            </a:r>
            <a:r>
              <a:rPr lang="zh-CN" altLang="en-US" sz="4400" dirty="0" smtClean="0"/>
              <a:t>然后</a:t>
            </a:r>
            <a:r>
              <a:rPr lang="en-US" altLang="zh-CN" sz="4400" dirty="0" smtClean="0"/>
              <a:t>___</a:t>
            </a:r>
            <a:r>
              <a:rPr lang="zh-CN" altLang="en-US" sz="4400" dirty="0" smtClean="0"/>
              <a:t>最后</a:t>
            </a:r>
            <a:r>
              <a:rPr lang="en-US" altLang="zh-CN" sz="4400" dirty="0" smtClean="0"/>
              <a:t>_____ </a:t>
            </a:r>
            <a:r>
              <a:rPr lang="zh-CN" altLang="en-US" sz="4400" dirty="0" smtClean="0"/>
              <a:t>写一写自己假期做的一件事情的过程。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sz="8000" dirty="0" smtClean="0"/>
              <a:t>柱</a:t>
            </a:r>
            <a:r>
              <a:rPr lang="en-US" altLang="zh-CN" sz="8000" dirty="0" smtClean="0"/>
              <a:t>  </a:t>
            </a:r>
            <a:r>
              <a:rPr lang="zh-CN" altLang="zh-CN" sz="8000" dirty="0" smtClean="0"/>
              <a:t>杆</a:t>
            </a:r>
            <a:r>
              <a:rPr lang="en-US" altLang="zh-CN" sz="8000" dirty="0" smtClean="0"/>
              <a:t>   </a:t>
            </a:r>
            <a:r>
              <a:rPr lang="zh-CN" altLang="zh-CN" sz="8000" dirty="0" smtClean="0"/>
              <a:t>秤</a:t>
            </a:r>
            <a:r>
              <a:rPr lang="en-US" altLang="zh-CN" sz="8000" dirty="0" smtClean="0"/>
              <a:t>   </a:t>
            </a:r>
            <a:r>
              <a:rPr lang="zh-CN" altLang="zh-CN" sz="8000" dirty="0" smtClean="0"/>
              <a:t>底</a:t>
            </a:r>
            <a:r>
              <a:rPr lang="en-US" altLang="zh-CN" sz="8000" dirty="0" smtClean="0"/>
              <a:t>  </a:t>
            </a:r>
            <a:r>
              <a:rPr lang="zh-CN" altLang="zh-CN" sz="8000" dirty="0" smtClean="0"/>
              <a:t>岁</a:t>
            </a:r>
            <a:endParaRPr lang="zh-CN" altLang="en-US" sz="8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/>
          <a:lstStyle/>
          <a:p>
            <a:r>
              <a:rPr lang="zh-CN" altLang="en-US" dirty="0" smtClean="0"/>
              <a:t>柱子      一杆           秤盘           底下       岁月</a:t>
            </a:r>
            <a:endParaRPr lang="en-US" altLang="zh-CN" dirty="0" smtClean="0"/>
          </a:p>
          <a:p>
            <a:r>
              <a:rPr lang="zh-CN" altLang="en-US" dirty="0" smtClean="0"/>
              <a:t>铁柱      枪杆         电子秤         山底       年岁</a:t>
            </a:r>
            <a:endParaRPr lang="en-US" altLang="zh-CN" dirty="0" smtClean="0"/>
          </a:p>
          <a:p>
            <a:r>
              <a:rPr lang="zh-CN" altLang="en-US" dirty="0" smtClean="0"/>
              <a:t>柱头      笔杆         大秤             水底        岁数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763688" y="3933056"/>
            <a:ext cx="1584176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柱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子</a:t>
            </a:r>
            <a:endParaRPr kumimoji="0" lang="en-US" altLang="zh-CN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4800" b="1" dirty="0" smtClean="0">
                <a:solidFill>
                  <a:srgbClr val="FF0000"/>
                </a:solidFill>
              </a:rPr>
              <a:t>住</a:t>
            </a:r>
            <a:r>
              <a:rPr lang="zh-CN" altLang="en-US" sz="4800" b="1" dirty="0" smtClean="0"/>
              <a:t>人</a:t>
            </a:r>
            <a:endParaRPr lang="en-US" altLang="zh-CN" sz="48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助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手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644008" y="4077072"/>
            <a:ext cx="1872208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4800" b="1" dirty="0" smtClean="0">
                <a:solidFill>
                  <a:srgbClr val="FF0000"/>
                </a:solidFill>
              </a:rPr>
              <a:t>   底下   低下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6000" b="1" dirty="0" smtClean="0">
                <a:latin typeface="楷体" pitchFamily="49" charset="-122"/>
                <a:ea typeface="楷体" pitchFamily="49" charset="-122"/>
              </a:rPr>
              <a:t>称   做  船  站 然</a:t>
            </a:r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600201"/>
            <a:ext cx="8686800" cy="32689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4400" b="1" dirty="0" smtClean="0"/>
              <a:t>    称呼     做工    小船    站立   果然</a:t>
            </a:r>
            <a:endParaRPr lang="en-US" altLang="zh-CN" sz="4400" b="1" dirty="0" smtClean="0"/>
          </a:p>
          <a:p>
            <a:pPr>
              <a:buNone/>
            </a:pPr>
            <a:r>
              <a:rPr lang="en-US" altLang="zh-CN" sz="4400" b="1" dirty="0" smtClean="0"/>
              <a:t>    </a:t>
            </a:r>
            <a:r>
              <a:rPr lang="zh-CN" altLang="en-US" sz="4400" b="1" dirty="0" smtClean="0"/>
              <a:t>名称     做事    船头    车站   然后</a:t>
            </a:r>
            <a:endParaRPr lang="en-US" altLang="zh-CN" sz="4400" b="1" dirty="0" smtClean="0"/>
          </a:p>
          <a:p>
            <a:pPr>
              <a:buNone/>
            </a:pPr>
            <a:r>
              <a:rPr lang="en-US" altLang="zh-CN" sz="4400" b="1" dirty="0" smtClean="0"/>
              <a:t>    </a:t>
            </a:r>
            <a:r>
              <a:rPr lang="zh-CN" altLang="en-US" sz="4400" b="1" dirty="0" smtClean="0"/>
              <a:t>称重     做人   上船     站台   居然</a:t>
            </a:r>
            <a:endParaRPr lang="en-US" altLang="zh-CN" sz="4400" b="1" dirty="0" smtClean="0"/>
          </a:p>
          <a:p>
            <a:pPr>
              <a:buNone/>
            </a:pPr>
            <a:r>
              <a:rPr lang="en-US" altLang="zh-CN" sz="4400" b="1" dirty="0" smtClean="0"/>
              <a:t>    </a:t>
            </a:r>
            <a:r>
              <a:rPr lang="zh-CN" altLang="en-US" sz="4400" b="1" dirty="0" smtClean="0"/>
              <a:t>代称     做法   民船     站队   然而</a:t>
            </a:r>
            <a:endParaRPr lang="zh-CN" altLang="en-US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5013176"/>
            <a:ext cx="8244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FF0000"/>
                </a:solidFill>
              </a:rPr>
              <a:t>     做          作</a:t>
            </a:r>
            <a:endParaRPr lang="en-US" altLang="zh-CN" sz="5400" dirty="0" smtClean="0">
              <a:solidFill>
                <a:srgbClr val="FF0000"/>
              </a:solidFill>
            </a:endParaRPr>
          </a:p>
          <a:p>
            <a:r>
              <a:rPr lang="zh-CN" altLang="en-US" sz="5400" dirty="0" smtClean="0">
                <a:solidFill>
                  <a:srgbClr val="FF0000"/>
                </a:solidFill>
              </a:rPr>
              <a:t>（</a:t>
            </a:r>
            <a:r>
              <a:rPr lang="zh-CN" altLang="en-US" sz="4800" dirty="0" smtClean="0">
                <a:solidFill>
                  <a:srgbClr val="FF0000"/>
                </a:solidFill>
              </a:rPr>
              <a:t>做工）（工作）（做作业）</a:t>
            </a:r>
            <a:endParaRPr lang="zh-CN" alt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7200" b="1" dirty="0" smtClean="0">
                <a:solidFill>
                  <a:srgbClr val="FF0000"/>
                </a:solidFill>
              </a:rPr>
              <a:t>秤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ch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èng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1026" name="AutoShape 2" descr="https://timgsa.baidu.com/timg?image&amp;quality=80&amp;size=b9999_10000&amp;sec=1508498458466&amp;di=6d402d02e87b3a691c3f4464541cb5e1&amp;imgtype=0&amp;src=http%3A%2F%2Fimgsrc.baidu.com%2Fimage%2Fc0%253Dshijue1%252C0%252C0%252C294%252C40%2Fsign%3D7aba8af7376d55fbd1cb7e65054b253f%2Fb3fb43166d224f4a7c89953a03f790529822d1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AutoShape 4" descr="https://timgsa.baidu.com/timg?image&amp;quality=80&amp;size=b9999_10000&amp;sec=1508498458466&amp;di=6d402d02e87b3a691c3f4464541cb5e1&amp;imgtype=0&amp;src=http%3A%2F%2Fimgsrc.baidu.com%2Fimage%2Fc0%253Dshijue1%252C0%252C0%252C294%252C40%2Fsign%3D7aba8af7376d55fbd1cb7e65054b253f%2Fb3fb43166d224f4a7c89953a03f790529822d1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0" name="AutoShape 6" descr="https://timgsa.baidu.com/timg?image&amp;quality=80&amp;size=b9999_10000&amp;sec=1508498458466&amp;di=6d402d02e87b3a691c3f4464541cb5e1&amp;imgtype=0&amp;src=http%3A%2F%2Fimgsrc.baidu.com%2Fimage%2Fc0%253Dshijue1%252C0%252C0%252C294%252C40%2Fsign%3D7aba8af7376d55fbd1cb7e65054b253f%2Fb3fb43166d224f4a7c89953a03f790529822d1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2" name="AutoShape 8" descr="https://timgsa.baidu.com/timg?image&amp;quality=80&amp;size=b9999_10000&amp;sec=1508498458466&amp;di=6d402d02e87b3a691c3f4464541cb5e1&amp;imgtype=0&amp;src=http%3A%2F%2Fimgsrc.baidu.com%2Fimage%2Fc0%253Dshijue1%252C0%252C0%252C294%252C40%2Fsign%3D7aba8af7376d55fbd1cb7e65054b253f%2Fb3fb43166d224f4a7c89953a03f790529822d1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 descr="t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340768"/>
            <a:ext cx="4083347" cy="529731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444208" y="3284984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6000" dirty="0" smtClean="0">
                <a:solidFill>
                  <a:srgbClr val="FF0000"/>
                </a:solidFill>
              </a:rPr>
              <a:t>秤砣</a:t>
            </a:r>
            <a:r>
              <a:rPr lang="en-US" altLang="zh-CN" sz="6000" dirty="0" smtClean="0">
                <a:solidFill>
                  <a:srgbClr val="FF0000"/>
                </a:solidFill>
              </a:rPr>
              <a:t> 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72200" y="1772816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6000" dirty="0" smtClean="0">
                <a:solidFill>
                  <a:srgbClr val="FF0000"/>
                </a:solidFill>
              </a:rPr>
              <a:t>秤杆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59632" y="5373216"/>
            <a:ext cx="20730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dirty="0" smtClean="0">
                <a:solidFill>
                  <a:srgbClr val="FF0000"/>
                </a:solidFill>
              </a:rPr>
              <a:t> </a:t>
            </a:r>
            <a:r>
              <a:rPr lang="zh-CN" altLang="zh-CN" sz="6000" dirty="0" smtClean="0">
                <a:solidFill>
                  <a:srgbClr val="FF0000"/>
                </a:solidFill>
              </a:rPr>
              <a:t>秤盘</a:t>
            </a:r>
            <a:r>
              <a:rPr lang="en-US" altLang="zh-CN" sz="6000" dirty="0" smtClean="0">
                <a:solidFill>
                  <a:srgbClr val="FF0000"/>
                </a:solidFill>
              </a:rPr>
              <a:t> 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2060848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/>
              <a:t>一杆大秤</a:t>
            </a:r>
            <a:endParaRPr lang="zh-CN" altLang="en-US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07704" y="1556792"/>
            <a:ext cx="1436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/>
              <a:t>chèng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4.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17040" y="44624"/>
            <a:ext cx="9361040" cy="6813376"/>
          </a:xfrm>
        </p:spPr>
      </p:pic>
      <p:sp>
        <p:nvSpPr>
          <p:cNvPr id="6" name="TextBox 5"/>
          <p:cNvSpPr txBox="1"/>
          <p:nvPr/>
        </p:nvSpPr>
        <p:spPr>
          <a:xfrm>
            <a:off x="3419872" y="836712"/>
            <a:ext cx="26642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</a:rPr>
              <a:t>游戏 </a:t>
            </a:r>
            <a:endParaRPr lang="zh-CN" altLang="en-US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6000" b="1" dirty="0" smtClean="0"/>
              <a:t>初读课文</a:t>
            </a:r>
            <a:endParaRPr lang="zh-CN" altLang="en-US" sz="6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2332856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          </a:t>
            </a:r>
            <a:r>
              <a:rPr lang="zh-CN" altLang="zh-CN" b="1" dirty="0" smtClean="0"/>
              <a:t>孩子们自读课文，要求读准字音，读通顺句子，遇到不认识的字就用你喜欢的办法去解决它，遇到难读的句子你就多读几遍。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5400" dirty="0" smtClean="0"/>
              <a:t>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曹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冲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称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象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官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员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</a:t>
            </a:r>
          </a:p>
          <a:p>
            <a:pPr>
              <a:buNone/>
            </a:pPr>
            <a:r>
              <a:rPr lang="en-US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议论 </a:t>
            </a:r>
            <a:r>
              <a:rPr lang="en-US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重量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 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砍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倒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</a:t>
            </a:r>
          </a:p>
          <a:p>
            <a:pPr>
              <a:buNone/>
            </a:pP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为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止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底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下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 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站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着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</a:t>
            </a:r>
          </a:p>
          <a:p>
            <a:pPr>
              <a:buNone/>
            </a:pP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然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后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船</a:t>
            </a:r>
            <a:r>
              <a:rPr lang="zh-CN" altLang="en-US" sz="5400" dirty="0" smtClean="0">
                <a:latin typeface="华文楷体" pitchFamily="2" charset="-122"/>
                <a:ea typeface="华文楷体" pitchFamily="2" charset="-122"/>
              </a:rPr>
              <a:t>舷</a:t>
            </a:r>
            <a:r>
              <a:rPr lang="en-US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   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柱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子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</a:t>
            </a:r>
          </a:p>
          <a:p>
            <a:pPr>
              <a:buNone/>
            </a:pP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一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杆秤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一艘船</a:t>
            </a:r>
            <a:r>
              <a:rPr lang="en-US" altLang="zh-CN" sz="5400" dirty="0" smtClean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zh-CN" sz="5400" dirty="0" smtClean="0">
                <a:latin typeface="华文楷体" pitchFamily="2" charset="-122"/>
                <a:ea typeface="华文楷体" pitchFamily="2" charset="-122"/>
              </a:rPr>
              <a:t>一条</a:t>
            </a:r>
            <a:r>
              <a:rPr lang="zh-CN" altLang="zh-CN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线</a:t>
            </a:r>
            <a:endParaRPr lang="zh-CN" altLang="en-US" sz="54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读课文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67544" y="332656"/>
            <a:ext cx="8352928" cy="6048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500" dirty="0" smtClean="0">
                <a:solidFill>
                  <a:srgbClr val="FF0000"/>
                </a:solidFill>
              </a:rPr>
              <a:t>读课文</a:t>
            </a:r>
            <a:endParaRPr lang="en-US" altLang="zh-CN" sz="11500" dirty="0" smtClean="0">
              <a:solidFill>
                <a:srgbClr val="FF0000"/>
              </a:solidFill>
            </a:endParaRPr>
          </a:p>
          <a:p>
            <a:pPr algn="ctr"/>
            <a:r>
              <a:rPr lang="zh-CN" altLang="en-US" sz="3600" dirty="0" smtClean="0">
                <a:solidFill>
                  <a:schemeClr val="bg1"/>
                </a:solidFill>
              </a:rPr>
              <a:t>双手捧书</a:t>
            </a:r>
            <a:endParaRPr lang="en-US" altLang="zh-CN" sz="3600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3600" dirty="0" smtClean="0">
                <a:solidFill>
                  <a:schemeClr val="bg1"/>
                </a:solidFill>
              </a:rPr>
              <a:t>把书立起来</a:t>
            </a:r>
            <a:endParaRPr lang="en-US" altLang="zh-CN" sz="3600" dirty="0" smtClean="0">
              <a:solidFill>
                <a:schemeClr val="bg1"/>
              </a:solidFill>
            </a:endParaRPr>
          </a:p>
          <a:p>
            <a:pPr algn="ctr"/>
            <a:endParaRPr lang="zh-CN" altLang="en-US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4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260648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</a:rPr>
              <a:t>要称的这头大象什么 样子的？文中哪个自然段有描述，用</a:t>
            </a:r>
            <a:r>
              <a:rPr lang="en-US" altLang="zh-CN" sz="2800" dirty="0" smtClean="0">
                <a:solidFill>
                  <a:schemeClr val="bg1"/>
                </a:solidFill>
              </a:rPr>
              <a:t>______</a:t>
            </a:r>
            <a:r>
              <a:rPr lang="zh-CN" altLang="en-US" sz="2800" dirty="0" smtClean="0">
                <a:solidFill>
                  <a:schemeClr val="bg1"/>
                </a:solidFill>
              </a:rPr>
              <a:t>勾一勾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907</Words>
  <Application>Microsoft Office PowerPoint</Application>
  <PresentationFormat>全屏显示(4:3)</PresentationFormat>
  <Paragraphs>113</Paragraphs>
  <Slides>38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39" baseType="lpstr">
      <vt:lpstr>Office 主题</vt:lpstr>
      <vt:lpstr>幻灯片 1</vt:lpstr>
      <vt:lpstr>曹操</vt:lpstr>
      <vt:lpstr>称(ch ē ng）</vt:lpstr>
      <vt:lpstr>秤(ch èng）</vt:lpstr>
      <vt:lpstr>幻灯片 5</vt:lpstr>
      <vt:lpstr>初读课文</vt:lpstr>
      <vt:lpstr>幻灯片 7</vt:lpstr>
      <vt:lpstr>读课文</vt:lpstr>
      <vt:lpstr>幻灯片 9</vt:lpstr>
      <vt:lpstr>幻灯片 10</vt:lpstr>
      <vt:lpstr>幻灯片 11</vt:lpstr>
      <vt:lpstr>幻灯片 12</vt:lpstr>
      <vt:lpstr>幻灯片 13</vt:lpstr>
      <vt:lpstr>真是一头又高又大的象，太大了，这使得曹操的官员们一边看一边议论。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“看船身下沉多少，就沿着水面，在船上画一条线”</vt:lpstr>
      <vt:lpstr>“再把大象赶上岸，往船上装石头，装到船下沉到画线的地方为止。”</vt:lpstr>
      <vt:lpstr>“然后称一称石头船上的石头，”</vt:lpstr>
      <vt:lpstr>石头有多重，象就有多重。</vt:lpstr>
      <vt:lpstr>幻灯片 28</vt:lpstr>
      <vt:lpstr>幻灯片 29</vt:lpstr>
      <vt:lpstr>           曹操微笑着点了点头。他叫人照曹冲说的办法去做，果然称出了大象的重量。</vt:lpstr>
      <vt:lpstr>幻灯片 31</vt:lpstr>
      <vt:lpstr>幻灯片 32</vt:lpstr>
      <vt:lpstr>幻灯片 33</vt:lpstr>
      <vt:lpstr>幻灯片 34</vt:lpstr>
      <vt:lpstr>幻灯片 35</vt:lpstr>
      <vt:lpstr>幻灯片 36</vt:lpstr>
      <vt:lpstr>柱  杆   秤   底  岁</vt:lpstr>
      <vt:lpstr>称   做  船  站 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泰多</dc:creator>
  <cp:lastModifiedBy>ASUS</cp:lastModifiedBy>
  <cp:revision>32</cp:revision>
  <dcterms:modified xsi:type="dcterms:W3CDTF">2018-09-27T15:58:16Z</dcterms:modified>
</cp:coreProperties>
</file>