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696B-D360-402C-BDDB-6C17C345C781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6767-462F-4C6B-B2CE-D221D9F3AE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696B-D360-402C-BDDB-6C17C345C781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6767-462F-4C6B-B2CE-D221D9F3AE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696B-D360-402C-BDDB-6C17C345C781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6767-462F-4C6B-B2CE-D221D9F3AE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696B-D360-402C-BDDB-6C17C345C781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6767-462F-4C6B-B2CE-D221D9F3AE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696B-D360-402C-BDDB-6C17C345C781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6767-462F-4C6B-B2CE-D221D9F3AE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696B-D360-402C-BDDB-6C17C345C781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6767-462F-4C6B-B2CE-D221D9F3AE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696B-D360-402C-BDDB-6C17C345C781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6767-462F-4C6B-B2CE-D221D9F3AE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696B-D360-402C-BDDB-6C17C345C781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6767-462F-4C6B-B2CE-D221D9F3AE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696B-D360-402C-BDDB-6C17C345C781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6767-462F-4C6B-B2CE-D221D9F3AE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696B-D360-402C-BDDB-6C17C345C781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6767-462F-4C6B-B2CE-D221D9F3AE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696B-D360-402C-BDDB-6C17C345C781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6767-462F-4C6B-B2CE-D221D9F3AE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2696B-D360-402C-BDDB-6C17C345C781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66767-462F-4C6B-B2CE-D221D9F3AE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微信图片_201910150446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95400" cy="1728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7995771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87624" y="4994012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rgbClr val="0000FF"/>
                </a:solidFill>
              </a:rPr>
              <a:t>像不像可能与图片的什么有关？</a:t>
            </a:r>
            <a:endParaRPr lang="zh-CN" altLang="en-US" sz="2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lum bright="-16000" contrast="30000"/>
          </a:blip>
          <a:srcRect/>
          <a:stretch>
            <a:fillRect/>
          </a:stretch>
        </p:blipFill>
        <p:spPr bwMode="auto">
          <a:xfrm>
            <a:off x="468313" y="764704"/>
            <a:ext cx="8172450" cy="290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39552" y="3765376"/>
          <a:ext cx="8064898" cy="3048000"/>
        </p:xfrm>
        <a:graphic>
          <a:graphicData uri="http://schemas.openxmlformats.org/drawingml/2006/table">
            <a:tbl>
              <a:tblPr/>
              <a:tblGrid>
                <a:gridCol w="1080120"/>
                <a:gridCol w="1872208"/>
                <a:gridCol w="1656184"/>
                <a:gridCol w="1656184"/>
                <a:gridCol w="1800202"/>
              </a:tblGrid>
              <a:tr h="400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照片</a:t>
                      </a:r>
                      <a:endParaRPr lang="zh-CN" sz="3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 dirty="0" smtClean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长</a:t>
                      </a:r>
                      <a:r>
                        <a:rPr lang="zh-CN" altLang="en-US" sz="2800" kern="100" dirty="0" smtClean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（高度）</a:t>
                      </a:r>
                      <a:endParaRPr lang="zh-CN" sz="3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宽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像不像Ａ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我发现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solidFill>
                            <a:srgbClr val="000000"/>
                          </a:solidFill>
                          <a:latin typeface="宋体"/>
                          <a:ea typeface="宋体"/>
                          <a:cs typeface="Times New Roman"/>
                        </a:rPr>
                        <a:t>A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solidFill>
                            <a:srgbClr val="000000"/>
                          </a:solidFill>
                          <a:latin typeface="宋体"/>
                          <a:ea typeface="宋体"/>
                          <a:cs typeface="Times New Roman"/>
                        </a:rPr>
                        <a:t>6</a:t>
                      </a:r>
                      <a:endParaRPr lang="zh-CN" sz="3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solidFill>
                            <a:srgbClr val="000000"/>
                          </a:solidFill>
                          <a:latin typeface="宋体"/>
                          <a:ea typeface="宋体"/>
                          <a:cs typeface="Times New Roman"/>
                        </a:rPr>
                        <a:t>4</a:t>
                      </a:r>
                      <a:endParaRPr lang="zh-CN" sz="3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 kern="100">
                        <a:solidFill>
                          <a:srgbClr val="000000"/>
                        </a:solidFill>
                        <a:latin typeface="宋体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 kern="100">
                        <a:solidFill>
                          <a:srgbClr val="000000"/>
                        </a:solidFill>
                        <a:latin typeface="宋体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solidFill>
                            <a:srgbClr val="000000"/>
                          </a:solidFill>
                          <a:latin typeface="宋体"/>
                          <a:ea typeface="宋体"/>
                          <a:cs typeface="Times New Roman"/>
                        </a:rPr>
                        <a:t>B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3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3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3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2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solidFill>
                            <a:srgbClr val="000000"/>
                          </a:solidFill>
                          <a:latin typeface="宋体"/>
                          <a:ea typeface="宋体"/>
                          <a:cs typeface="Times New Roman"/>
                        </a:rPr>
                        <a:t>C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3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3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2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solidFill>
                            <a:srgbClr val="000000"/>
                          </a:solidFill>
                          <a:latin typeface="宋体"/>
                          <a:ea typeface="宋体"/>
                          <a:cs typeface="Times New Roman"/>
                        </a:rPr>
                        <a:t>D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3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2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solidFill>
                            <a:srgbClr val="000000"/>
                          </a:solidFill>
                          <a:latin typeface="宋体"/>
                          <a:ea typeface="宋体"/>
                          <a:cs typeface="Times New Roman"/>
                        </a:rPr>
                        <a:t>E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3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44016"/>
            <a:ext cx="9108503" cy="57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338436" y="1757387"/>
            <a:ext cx="936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/>
              <a:t>写作</a:t>
            </a:r>
            <a:endParaRPr lang="zh-CN" altLang="en-US" sz="280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99024" y="3413149"/>
          <a:ext cx="549275" cy="1079500"/>
        </p:xfrm>
        <a:graphic>
          <a:graphicData uri="http://schemas.openxmlformats.org/presentationml/2006/ole">
            <p:oleObj spid="_x0000_s2050" name="Equation" r:id="rId3" imgW="152280" imgH="393480" progId="Equation.DSMT4">
              <p:embed/>
            </p:oleObj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22536" y="3630637"/>
            <a:ext cx="503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/>
              <a:t>＝</a:t>
            </a:r>
            <a:endParaRPr lang="zh-CN" altLang="en-US" sz="360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651548" y="3630637"/>
            <a:ext cx="187277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0000FF"/>
                </a:solidFill>
              </a:rPr>
              <a:t>1.5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（     ）</a:t>
            </a:r>
            <a:endParaRPr lang="en-US" altLang="zh-CN" sz="3600" dirty="0">
              <a:solidFill>
                <a:srgbClr val="0000FF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189336" y="2117749"/>
            <a:ext cx="7334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chemeClr val="hlink"/>
                </a:solidFill>
              </a:rPr>
              <a:t>…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995786" y="2117749"/>
            <a:ext cx="7334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chemeClr val="hlink"/>
                </a:solidFill>
              </a:rPr>
              <a:t>…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 rot="5400000">
            <a:off x="7280101" y="3759224"/>
            <a:ext cx="7334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chemeClr val="hlink"/>
                </a:solidFill>
              </a:rPr>
              <a:t>…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095674" y="2549549"/>
            <a:ext cx="61118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66"/>
                </a:solidFill>
              </a:rPr>
              <a:t>前项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960861" y="2549549"/>
            <a:ext cx="6111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66"/>
                </a:solidFill>
              </a:rPr>
              <a:t>后项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39552" y="4494237"/>
            <a:ext cx="7488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zh-CN" altLang="en-US" sz="2800" b="1" dirty="0"/>
              <a:t>比号前面的数叫做比的</a:t>
            </a:r>
            <a:r>
              <a:rPr lang="zh-CN" altLang="en-US" sz="2800" b="1" dirty="0">
                <a:solidFill>
                  <a:srgbClr val="FF0066"/>
                </a:solidFill>
              </a:rPr>
              <a:t>前项</a:t>
            </a:r>
            <a:r>
              <a:rPr lang="zh-CN" altLang="en-US" sz="2800" dirty="0"/>
              <a:t>。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38211" y="5141937"/>
            <a:ext cx="7488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zh-CN" altLang="en-US" sz="2800" b="1"/>
              <a:t>比号后面的数叫做比的</a:t>
            </a:r>
            <a:r>
              <a:rPr lang="zh-CN" altLang="en-US" sz="2800" b="1">
                <a:solidFill>
                  <a:srgbClr val="FF0066"/>
                </a:solidFill>
              </a:rPr>
              <a:t>后项</a:t>
            </a:r>
            <a:r>
              <a:rPr lang="zh-CN" altLang="en-US" sz="2800"/>
              <a:t>。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38211" y="5718199"/>
            <a:ext cx="9650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zh-CN" altLang="en-US" sz="2800" b="1" dirty="0"/>
              <a:t>比的前项除以比的后项</a:t>
            </a:r>
            <a:r>
              <a:rPr lang="en-US" altLang="zh-CN" sz="2800" b="1" dirty="0"/>
              <a:t>,</a:t>
            </a:r>
            <a:r>
              <a:rPr lang="zh-CN" altLang="en-US" sz="2800" b="1" dirty="0"/>
              <a:t>所得商叫做</a:t>
            </a:r>
            <a:r>
              <a:rPr lang="zh-CN" altLang="en-US" sz="2800" b="1" dirty="0">
                <a:solidFill>
                  <a:srgbClr val="FF0066"/>
                </a:solidFill>
              </a:rPr>
              <a:t>比值</a:t>
            </a:r>
            <a:r>
              <a:rPr lang="zh-CN" altLang="en-US" sz="2800" dirty="0"/>
              <a:t>。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499024" y="1757387"/>
            <a:ext cx="2232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</a:rPr>
              <a:t> </a:t>
            </a:r>
            <a:r>
              <a:rPr lang="zh-CN" altLang="en-US" sz="2800" b="1">
                <a:solidFill>
                  <a:srgbClr val="6600FF"/>
                </a:solidFill>
              </a:rPr>
              <a:t>读作</a:t>
            </a:r>
            <a:r>
              <a:rPr lang="en-US" altLang="zh-CN" sz="2800" b="1">
                <a:solidFill>
                  <a:srgbClr val="6600FF"/>
                </a:solidFill>
              </a:rPr>
              <a:t>6</a:t>
            </a:r>
            <a:r>
              <a:rPr lang="zh-CN" altLang="en-US" sz="2800" b="1">
                <a:solidFill>
                  <a:srgbClr val="6600FF"/>
                </a:solidFill>
              </a:rPr>
              <a:t>比</a:t>
            </a:r>
            <a:r>
              <a:rPr lang="en-US" altLang="zh-CN" sz="2800" b="1">
                <a:solidFill>
                  <a:srgbClr val="6600FF"/>
                </a:solidFill>
              </a:rPr>
              <a:t>4</a:t>
            </a:r>
            <a:endParaRPr lang="en-US" altLang="zh-CN" sz="2800" b="1">
              <a:solidFill>
                <a:srgbClr val="FF0066"/>
              </a:solidFill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971599" y="1685949"/>
            <a:ext cx="1441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FF0066"/>
                </a:solidFill>
              </a:rPr>
              <a:t> </a:t>
            </a:r>
            <a:r>
              <a:rPr lang="en-US" altLang="zh-CN" sz="3600" b="1" dirty="0">
                <a:solidFill>
                  <a:srgbClr val="6600FF"/>
                </a:solidFill>
              </a:rPr>
              <a:t>6</a:t>
            </a:r>
            <a:r>
              <a:rPr lang="en-US" altLang="zh-CN" sz="3600" b="1" dirty="0"/>
              <a:t>÷</a:t>
            </a:r>
            <a:r>
              <a:rPr lang="en-US" altLang="zh-CN" sz="3600" b="1" dirty="0">
                <a:solidFill>
                  <a:srgbClr val="FF0066"/>
                </a:solidFill>
              </a:rPr>
              <a:t>4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586211" y="2151087"/>
            <a:ext cx="7334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chemeClr val="hlink"/>
                </a:solidFill>
              </a:rPr>
              <a:t>…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3490961" y="2551137"/>
            <a:ext cx="6111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66"/>
                </a:solidFill>
              </a:rPr>
              <a:t>比号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625774" y="3557612"/>
            <a:ext cx="1441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66"/>
                </a:solidFill>
              </a:rPr>
              <a:t> </a:t>
            </a:r>
            <a:r>
              <a:rPr lang="en-US" altLang="zh-CN" sz="3600" b="1">
                <a:solidFill>
                  <a:srgbClr val="6600FF"/>
                </a:solidFill>
              </a:rPr>
              <a:t>6</a:t>
            </a:r>
            <a:r>
              <a:rPr lang="en-US" altLang="zh-CN" sz="3600" b="1"/>
              <a:t>÷</a:t>
            </a:r>
            <a:r>
              <a:rPr lang="en-US" altLang="zh-CN" sz="3600" b="1">
                <a:solidFill>
                  <a:srgbClr val="FF0066"/>
                </a:solidFill>
              </a:rPr>
              <a:t>4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3922761" y="3630637"/>
            <a:ext cx="720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/>
              <a:t>＝</a:t>
            </a:r>
            <a:endParaRPr lang="zh-CN" altLang="en-US" sz="3600"/>
          </a:p>
        </p:txBody>
      </p: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3203624" y="1685949"/>
            <a:ext cx="1295400" cy="641350"/>
            <a:chOff x="2155" y="482"/>
            <a:chExt cx="816" cy="404"/>
          </a:xfrm>
        </p:grpSpPr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2155" y="482"/>
              <a:ext cx="49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>
                  <a:solidFill>
                    <a:srgbClr val="6600FF"/>
                  </a:solidFill>
                </a:rPr>
                <a:t>6</a:t>
              </a:r>
              <a:endParaRPr lang="en-US" altLang="zh-CN" sz="3600">
                <a:solidFill>
                  <a:srgbClr val="6600FF"/>
                </a:solidFill>
              </a:endParaRPr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2336" y="482"/>
              <a:ext cx="3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>
                  <a:solidFill>
                    <a:srgbClr val="FF0000"/>
                  </a:solidFill>
                </a:rPr>
                <a:t>∶</a:t>
              </a: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2654" y="482"/>
              <a:ext cx="3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>
                  <a:solidFill>
                    <a:srgbClr val="FF0066"/>
                  </a:solidFill>
                </a:rPr>
                <a:t>4</a:t>
              </a:r>
              <a:endParaRPr lang="en-US" altLang="zh-CN" sz="3600">
                <a:solidFill>
                  <a:srgbClr val="FF0066"/>
                </a:solidFill>
              </a:endParaRPr>
            </a:p>
          </p:txBody>
        </p:sp>
      </p:grp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682674" y="1049363"/>
            <a:ext cx="7921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/>
              <a:t>两个数相除，又叫做这两个数的</a:t>
            </a:r>
            <a:r>
              <a:rPr lang="zh-CN" altLang="en-US" sz="3200" dirty="0">
                <a:solidFill>
                  <a:srgbClr val="FF0000"/>
                </a:solidFill>
              </a:rPr>
              <a:t>比</a:t>
            </a:r>
            <a:r>
              <a:rPr lang="zh-CN" altLang="en-US" sz="3200" dirty="0"/>
              <a:t>。</a:t>
            </a:r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900161" y="3636987"/>
            <a:ext cx="1295400" cy="641350"/>
            <a:chOff x="2155" y="482"/>
            <a:chExt cx="816" cy="404"/>
          </a:xfrm>
        </p:grpSpPr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2155" y="482"/>
              <a:ext cx="49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>
                  <a:solidFill>
                    <a:srgbClr val="6600FF"/>
                  </a:solidFill>
                </a:rPr>
                <a:t>6</a:t>
              </a:r>
              <a:endParaRPr lang="en-US" altLang="zh-CN" sz="3600">
                <a:solidFill>
                  <a:srgbClr val="6600FF"/>
                </a:solidFill>
              </a:endParaRPr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2336" y="482"/>
              <a:ext cx="3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>
                  <a:solidFill>
                    <a:srgbClr val="FF0000"/>
                  </a:solidFill>
                </a:rPr>
                <a:t>∶</a:t>
              </a: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2654" y="482"/>
              <a:ext cx="3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>
                  <a:solidFill>
                    <a:srgbClr val="FF0066"/>
                  </a:solidFill>
                </a:rPr>
                <a:t>4</a:t>
              </a:r>
              <a:endParaRPr lang="en-US" altLang="zh-CN" sz="3600">
                <a:solidFill>
                  <a:srgbClr val="FF0066"/>
                </a:solidFill>
              </a:endParaRPr>
            </a:p>
          </p:txBody>
        </p:sp>
      </p:grp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5003849" y="3630637"/>
            <a:ext cx="503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/>
              <a:t>＝</a:t>
            </a:r>
            <a:endParaRPr lang="zh-CN" altLang="en-US" sz="3600"/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7811517" y="3702074"/>
            <a:ext cx="12969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66"/>
                </a:solidFill>
              </a:rPr>
              <a:t>比值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7" y="55104"/>
            <a:ext cx="1872209" cy="925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5" name="对象 3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2" name="公式" r:id="rId5" imgW="114120" imgH="215640" progId="Equation.3">
              <p:embed/>
            </p:oleObj>
          </a:graphicData>
        </a:graphic>
      </p:graphicFrame>
      <p:grpSp>
        <p:nvGrpSpPr>
          <p:cNvPr id="40" name="组合 39"/>
          <p:cNvGrpSpPr/>
          <p:nvPr/>
        </p:nvGrpSpPr>
        <p:grpSpPr>
          <a:xfrm>
            <a:off x="6875688" y="3356992"/>
            <a:ext cx="567557" cy="1067296"/>
            <a:chOff x="7236296" y="2060848"/>
            <a:chExt cx="567557" cy="1067296"/>
          </a:xfrm>
        </p:grpSpPr>
        <p:graphicFrame>
          <p:nvGraphicFramePr>
            <p:cNvPr id="36" name="对象 35"/>
            <p:cNvGraphicFramePr>
              <a:graphicFrameLocks noChangeAspect="1"/>
            </p:cNvGraphicFramePr>
            <p:nvPr/>
          </p:nvGraphicFramePr>
          <p:xfrm>
            <a:off x="7236296" y="2060848"/>
            <a:ext cx="567557" cy="1067296"/>
          </p:xfrm>
          <a:graphic>
            <a:graphicData uri="http://schemas.openxmlformats.org/presentationml/2006/ole">
              <p:oleObj spid="_x0000_s2053" name="公式" r:id="rId6" imgW="126720" imgH="406080" progId="Equation.3">
                <p:embed/>
              </p:oleObj>
            </a:graphicData>
          </a:graphic>
        </p:graphicFrame>
        <p:cxnSp>
          <p:nvCxnSpPr>
            <p:cNvPr id="39" name="直接连接符 38"/>
            <p:cNvCxnSpPr/>
            <p:nvPr/>
          </p:nvCxnSpPr>
          <p:spPr>
            <a:xfrm>
              <a:off x="7236296" y="2594048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6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332656"/>
            <a:ext cx="889248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zh-CN" sz="2800" dirty="0">
                <a:solidFill>
                  <a:srgbClr val="0000FF"/>
                </a:solidFill>
              </a:rPr>
              <a:t>课堂小练</a:t>
            </a:r>
          </a:p>
          <a:p>
            <a:pPr>
              <a:lnSpc>
                <a:spcPct val="150000"/>
              </a:lnSpc>
            </a:pPr>
            <a:r>
              <a:rPr lang="zh-CN" altLang="zh-CN" sz="2800" dirty="0"/>
              <a:t>我所在小组女生与男生的比是（</a:t>
            </a:r>
            <a:r>
              <a:rPr lang="en-US" altLang="zh-CN" sz="2800" dirty="0"/>
              <a:t>    </a:t>
            </a:r>
            <a:r>
              <a:rPr lang="zh-CN" altLang="zh-CN" sz="2800" dirty="0"/>
              <a:t>），比值是（  </a:t>
            </a:r>
            <a:r>
              <a:rPr lang="en-US" altLang="zh-CN" sz="2800" dirty="0"/>
              <a:t>  </a:t>
            </a:r>
            <a:r>
              <a:rPr lang="zh-CN" altLang="zh-CN" sz="2800" dirty="0"/>
              <a:t>），表示（</a:t>
            </a:r>
            <a:r>
              <a:rPr lang="en-US" altLang="zh-CN" sz="2800" dirty="0"/>
              <a:t>           </a:t>
            </a:r>
            <a:r>
              <a:rPr lang="en-US" altLang="zh-CN" sz="2800" dirty="0" smtClean="0"/>
              <a:t>                                          </a:t>
            </a:r>
            <a:r>
              <a:rPr lang="zh-CN" altLang="zh-CN" sz="2800" dirty="0"/>
              <a:t>）；</a:t>
            </a:r>
          </a:p>
          <a:p>
            <a:pPr>
              <a:lnSpc>
                <a:spcPct val="150000"/>
              </a:lnSpc>
            </a:pPr>
            <a:r>
              <a:rPr lang="zh-CN" altLang="zh-CN" sz="2800" dirty="0"/>
              <a:t>我所在小组男生与女生的比是（</a:t>
            </a:r>
            <a:r>
              <a:rPr lang="en-US" altLang="zh-CN" sz="2800" dirty="0"/>
              <a:t>    </a:t>
            </a:r>
            <a:r>
              <a:rPr lang="zh-CN" altLang="zh-CN" sz="2800" dirty="0"/>
              <a:t>），比值是（ </a:t>
            </a:r>
            <a:r>
              <a:rPr lang="en-US" altLang="zh-CN" sz="2800" dirty="0"/>
              <a:t>   </a:t>
            </a:r>
            <a:r>
              <a:rPr lang="zh-CN" altLang="zh-CN" sz="2800" dirty="0"/>
              <a:t>），表示（</a:t>
            </a:r>
            <a:r>
              <a:rPr lang="en-US" altLang="zh-CN" sz="2800" dirty="0"/>
              <a:t>               </a:t>
            </a:r>
            <a:r>
              <a:rPr lang="en-US" altLang="zh-CN" sz="2800" dirty="0" smtClean="0"/>
              <a:t>                                      </a:t>
            </a:r>
            <a:r>
              <a:rPr lang="zh-CN" altLang="zh-CN" sz="2800" dirty="0"/>
              <a:t>）；</a:t>
            </a:r>
          </a:p>
          <a:p>
            <a:pPr>
              <a:lnSpc>
                <a:spcPct val="150000"/>
              </a:lnSpc>
            </a:pPr>
            <a:r>
              <a:rPr lang="zh-CN" altLang="zh-CN" sz="2800" dirty="0"/>
              <a:t>我所在小组女生与全组的比是（</a:t>
            </a:r>
            <a:r>
              <a:rPr lang="en-US" altLang="zh-CN" sz="2800" dirty="0"/>
              <a:t>    </a:t>
            </a:r>
            <a:r>
              <a:rPr lang="zh-CN" altLang="zh-CN" sz="2800" dirty="0"/>
              <a:t>），比值是（  </a:t>
            </a:r>
            <a:r>
              <a:rPr lang="en-US" altLang="zh-CN" sz="2800" dirty="0"/>
              <a:t>  </a:t>
            </a:r>
            <a:r>
              <a:rPr lang="zh-CN" altLang="zh-CN" sz="2800" dirty="0"/>
              <a:t>），表示（</a:t>
            </a:r>
            <a:r>
              <a:rPr lang="en-US" altLang="zh-CN" sz="2800" dirty="0"/>
              <a:t>                               </a:t>
            </a:r>
            <a:r>
              <a:rPr lang="zh-CN" altLang="zh-CN" sz="2800" dirty="0"/>
              <a:t>）；</a:t>
            </a:r>
          </a:p>
          <a:p>
            <a:pPr>
              <a:lnSpc>
                <a:spcPct val="150000"/>
              </a:lnSpc>
            </a:pPr>
            <a:r>
              <a:rPr lang="zh-CN" altLang="zh-CN" sz="2800" dirty="0"/>
              <a:t>我还能写出（</a:t>
            </a:r>
            <a:r>
              <a:rPr lang="en-US" altLang="zh-CN" sz="2800" dirty="0"/>
              <a:t>     </a:t>
            </a:r>
            <a:r>
              <a:rPr lang="en-US" altLang="zh-CN" sz="2800" dirty="0" smtClean="0"/>
              <a:t>   </a:t>
            </a:r>
            <a:r>
              <a:rPr lang="zh-CN" altLang="zh-CN" sz="2800" dirty="0"/>
              <a:t>）与（  </a:t>
            </a:r>
            <a:r>
              <a:rPr lang="en-US" altLang="zh-CN" sz="2800" dirty="0"/>
              <a:t>   </a:t>
            </a:r>
            <a:r>
              <a:rPr lang="en-US" altLang="zh-CN" sz="2800" dirty="0" smtClean="0"/>
              <a:t>   </a:t>
            </a:r>
            <a:r>
              <a:rPr lang="zh-CN" altLang="zh-CN" sz="2800" dirty="0"/>
              <a:t>）的比：</a:t>
            </a:r>
            <a:r>
              <a:rPr lang="zh-CN" altLang="zh-CN" sz="2800" u="sng" dirty="0"/>
              <a:t>  </a:t>
            </a:r>
            <a:r>
              <a:rPr lang="en-US" altLang="zh-CN" sz="2800" u="sng" dirty="0"/>
              <a:t> </a:t>
            </a:r>
            <a:r>
              <a:rPr lang="en-US" altLang="zh-CN" sz="2800" u="sng" dirty="0" smtClean="0"/>
              <a:t>     </a:t>
            </a:r>
            <a:r>
              <a:rPr lang="zh-CN" altLang="zh-CN" sz="2800" dirty="0"/>
              <a:t>，比值是（  </a:t>
            </a:r>
            <a:r>
              <a:rPr lang="en-US" altLang="zh-CN" sz="2800" dirty="0"/>
              <a:t>  </a:t>
            </a:r>
            <a:r>
              <a:rPr lang="en-US" altLang="zh-CN" sz="2800" dirty="0" smtClean="0"/>
              <a:t>    </a:t>
            </a:r>
            <a:r>
              <a:rPr lang="zh-CN" altLang="zh-CN" sz="2800" dirty="0"/>
              <a:t>），表示：</a:t>
            </a:r>
            <a:r>
              <a:rPr lang="en-US" altLang="zh-CN" sz="2800" u="sng" dirty="0"/>
              <a:t>                     </a:t>
            </a:r>
            <a:endParaRPr lang="zh-CN" altLang="zh-CN" sz="2800" dirty="0"/>
          </a:p>
          <a:p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08283537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4624"/>
            <a:ext cx="3831536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5580112" y="2699042"/>
            <a:ext cx="35052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0033CC"/>
                </a:solidFill>
                <a:latin typeface="Times New Roman" pitchFamily="18" charset="0"/>
              </a:rPr>
              <a:t>  </a:t>
            </a:r>
            <a:r>
              <a:rPr lang="zh-CN" altLang="en-US" sz="2800" b="1" dirty="0" smtClean="0">
                <a:solidFill>
                  <a:srgbClr val="0033CC"/>
                </a:solidFill>
                <a:latin typeface="Times New Roman" pitchFamily="18" charset="0"/>
              </a:rPr>
              <a:t>      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体育比赛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中的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比分不是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我们这节课学习的比，它只是一种计分形式，是比较大小的，是相差关系，不是相除关系。</a:t>
            </a:r>
            <a:endParaRPr lang="zh-CN" alt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" name="WordArt 9"/>
          <p:cNvSpPr>
            <a:spLocks noChangeArrowheads="1" noChangeShapeType="1"/>
          </p:cNvSpPr>
          <p:nvPr/>
        </p:nvSpPr>
        <p:spPr bwMode="auto">
          <a:xfrm>
            <a:off x="0" y="0"/>
            <a:ext cx="2228800" cy="105164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5813"/>
              </a:avLst>
            </a:prstTxWarp>
          </a:bodyPr>
          <a:lstStyle/>
          <a:p>
            <a:pPr algn="ctr"/>
            <a:r>
              <a:rPr lang="zh-CN" altLang="en-US" sz="3600" b="1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999"/>
                    </a:srgbClr>
                  </a:outerShdw>
                </a:effectLst>
                <a:latin typeface="华文新魏"/>
                <a:ea typeface="华文新魏"/>
              </a:rPr>
              <a:t>小</a:t>
            </a:r>
            <a:r>
              <a:rPr lang="zh-CN" altLang="en-US" sz="3600" b="1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999"/>
                    </a:srgbClr>
                  </a:outerShdw>
                </a:effectLst>
                <a:latin typeface="华文新魏"/>
                <a:ea typeface="华文新魏"/>
              </a:rPr>
              <a:t>知识</a:t>
            </a:r>
            <a:r>
              <a:rPr lang="en-US" altLang="zh-CN" sz="3600" b="1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999"/>
                    </a:srgbClr>
                  </a:outerShdw>
                </a:effectLst>
                <a:latin typeface="华文新魏"/>
                <a:ea typeface="华文新魏"/>
              </a:rPr>
              <a:t>1</a:t>
            </a:r>
            <a:endParaRPr lang="zh-CN" altLang="en-US" sz="3600" b="1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8999"/>
                  </a:srgbClr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 flipH="1">
            <a:off x="0" y="4797152"/>
            <a:ext cx="2987476" cy="1728192"/>
          </a:xfrm>
          <a:prstGeom prst="cloudCallout">
            <a:avLst>
              <a:gd name="adj1" fmla="val -67185"/>
              <a:gd name="adj2" fmla="val 13433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zh-CN" altLang="en-US" sz="2400" b="1" dirty="0"/>
              <a:t>和我们今天</a:t>
            </a:r>
            <a:r>
              <a:rPr lang="zh-CN" altLang="en-US" sz="2400" b="1" dirty="0" smtClean="0"/>
              <a:t>学的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比</a:t>
            </a:r>
            <a:r>
              <a:rPr lang="zh-CN" altLang="en-US" sz="2400" b="1" dirty="0" smtClean="0"/>
              <a:t>意义一样吗？</a:t>
            </a:r>
            <a:endParaRPr lang="zh-CN" altLang="en-US" sz="2400" b="1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9096" y="5488656"/>
            <a:ext cx="972904" cy="132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68344" y="2134597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 smtClean="0">
                <a:solidFill>
                  <a:srgbClr val="FF0000"/>
                </a:solidFill>
              </a:rPr>
              <a:t>3  :  1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1700808"/>
            <a:ext cx="5656929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403648" y="3356992"/>
            <a:ext cx="43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 smtClean="0">
                <a:solidFill>
                  <a:schemeClr val="bg1"/>
                </a:solidFill>
              </a:rPr>
              <a:t>：</a:t>
            </a:r>
            <a:endParaRPr lang="zh-CN" altLang="en-US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95536" y="1844675"/>
            <a:ext cx="4896544" cy="45858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3600" dirty="0"/>
              <a:t>      </a:t>
            </a:r>
            <a:r>
              <a:rPr lang="zh-CN" altLang="en-US" sz="3200" dirty="0"/>
              <a:t>17世纪，著名数学家莱布尼兹认为，因为两个数相除又叫做两个数的比，所以比号与除号有一种亲缘关系，而比号与除号又不能共用，所以就把‘÷’中的小横线去掉，于是‘∶’就成为了比号现在的模样了。</a:t>
            </a:r>
          </a:p>
        </p:txBody>
      </p:sp>
      <p:sp>
        <p:nvSpPr>
          <p:cNvPr id="5" name="WordArt 6"/>
          <p:cNvSpPr>
            <a:spLocks noChangeArrowheads="1" noChangeShapeType="1"/>
          </p:cNvSpPr>
          <p:nvPr/>
        </p:nvSpPr>
        <p:spPr bwMode="auto">
          <a:xfrm>
            <a:off x="539552" y="620688"/>
            <a:ext cx="2743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/>
                <a:ea typeface="宋体"/>
              </a:rPr>
              <a:t>比号的来历：</a:t>
            </a:r>
          </a:p>
        </p:txBody>
      </p:sp>
      <p:pic>
        <p:nvPicPr>
          <p:cNvPr id="6" name="Picture 7" descr="dika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2349500"/>
            <a:ext cx="28765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9"/>
          <p:cNvSpPr>
            <a:spLocks noChangeArrowheads="1" noChangeShapeType="1"/>
          </p:cNvSpPr>
          <p:nvPr/>
        </p:nvSpPr>
        <p:spPr bwMode="auto">
          <a:xfrm>
            <a:off x="6804248" y="73100"/>
            <a:ext cx="2228800" cy="105164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5813"/>
              </a:avLst>
            </a:prstTxWarp>
          </a:bodyPr>
          <a:lstStyle/>
          <a:p>
            <a:pPr algn="ctr"/>
            <a:r>
              <a:rPr lang="zh-CN" altLang="en-US" sz="3600" b="1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999"/>
                    </a:srgbClr>
                  </a:outerShdw>
                </a:effectLst>
                <a:latin typeface="华文新魏"/>
                <a:ea typeface="华文新魏"/>
              </a:rPr>
              <a:t>小</a:t>
            </a:r>
            <a:r>
              <a:rPr lang="zh-CN" altLang="en-US" sz="3600" b="1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999"/>
                    </a:srgbClr>
                  </a:outerShdw>
                </a:effectLst>
                <a:latin typeface="华文新魏"/>
                <a:ea typeface="华文新魏"/>
              </a:rPr>
              <a:t>知识</a:t>
            </a:r>
            <a:r>
              <a:rPr lang="en-US" altLang="zh-CN" sz="3600" b="1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999"/>
                    </a:srgbClr>
                  </a:outerShdw>
                </a:effectLst>
                <a:latin typeface="华文新魏"/>
                <a:ea typeface="华文新魏"/>
              </a:rPr>
              <a:t>2</a:t>
            </a:r>
            <a:endParaRPr lang="zh-CN" altLang="en-US" sz="3600" b="1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8999"/>
                  </a:srgbClr>
                </a:outerShdw>
              </a:effectLst>
              <a:latin typeface="华文新魏"/>
              <a:ea typeface="华文新魏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=2724818878,1102730732&amp;gp=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392161"/>
            <a:ext cx="4176340" cy="2678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00113" y="3357563"/>
            <a:ext cx="7488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 smtClean="0"/>
              <a:t>人类的</a:t>
            </a:r>
            <a:r>
              <a:rPr lang="zh-CN" altLang="en-US" sz="3600" b="1" dirty="0"/>
              <a:t>脚长与身高的</a:t>
            </a:r>
            <a:r>
              <a:rPr lang="zh-CN" altLang="en-US" sz="3600" b="1" dirty="0" smtClean="0"/>
              <a:t>比约是1</a:t>
            </a:r>
            <a:r>
              <a:rPr lang="zh-CN" altLang="en-US" sz="3600" b="1" dirty="0"/>
              <a:t>∶7。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63501" y="755923"/>
            <a:ext cx="3932436" cy="116090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3600">
                <a:solidFill>
                  <a:srgbClr val="0033CC"/>
                </a:solidFill>
              </a:rPr>
              <a:t>福尔摩斯侦探术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00187" y="4293096"/>
            <a:ext cx="74882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 smtClean="0">
                <a:solidFill>
                  <a:srgbClr val="CC0099"/>
                </a:solidFill>
              </a:rPr>
              <a:t>         福尔摩斯发现</a:t>
            </a:r>
            <a:r>
              <a:rPr lang="zh-CN" altLang="en-US" sz="3600" b="1" dirty="0">
                <a:solidFill>
                  <a:srgbClr val="CC0099"/>
                </a:solidFill>
              </a:rPr>
              <a:t>一个脚印长25厘米，他可以做出什么样的推断？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7" grpId="0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339</Words>
  <Application>Microsoft Office PowerPoint</Application>
  <PresentationFormat>全屏显示(4:3)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1" baseType="lpstr">
      <vt:lpstr>Office 主题</vt:lpstr>
      <vt:lpstr>MathType 5.0 Equation</vt:lpstr>
      <vt:lpstr>Microsoft 公式 3.0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</dc:creator>
  <cp:lastModifiedBy>lenovo</cp:lastModifiedBy>
  <cp:revision>38</cp:revision>
  <dcterms:created xsi:type="dcterms:W3CDTF">2019-10-14T21:09:26Z</dcterms:created>
  <dcterms:modified xsi:type="dcterms:W3CDTF">2019-10-14T22:43:05Z</dcterms:modified>
</cp:coreProperties>
</file>