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2" r:id="rId7"/>
    <p:sldId id="261" r:id="rId8"/>
    <p:sldId id="263" r:id="rId9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9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2696B-D360-402C-BDDB-6C17C345C781}" type="datetimeFigureOut">
              <a:rPr lang="zh-CN" altLang="en-US" smtClean="0"/>
              <a:t>2019/10/15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E66767-462F-4C6B-B2CE-D221D9F3AE41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3.bin"/><Relationship Id="rId5" Type="http://schemas.openxmlformats.org/officeDocument/2006/relationships/oleObject" Target="../embeddings/oleObject2.bin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图片 4" descr="微信图片_2019101504464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95400" cy="17282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620688"/>
            <a:ext cx="7995771" cy="3816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1187624" y="4994012"/>
            <a:ext cx="64087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2800" b="1" dirty="0" smtClean="0">
                <a:solidFill>
                  <a:srgbClr val="0000FF"/>
                </a:solidFill>
              </a:rPr>
              <a:t>像不像可能与图片的什么有关？</a:t>
            </a:r>
            <a:endParaRPr lang="zh-CN" altLang="en-US" sz="2800" b="1" dirty="0">
              <a:solidFill>
                <a:srgbClr val="0000FF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>
            <a:lum bright="-16000" contrast="30000"/>
          </a:blip>
          <a:srcRect/>
          <a:stretch>
            <a:fillRect/>
          </a:stretch>
        </p:blipFill>
        <p:spPr bwMode="auto">
          <a:xfrm>
            <a:off x="468313" y="764704"/>
            <a:ext cx="8172450" cy="290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" name="表格 4"/>
          <p:cNvGraphicFramePr>
            <a:graphicFrameLocks noGrp="1"/>
          </p:cNvGraphicFramePr>
          <p:nvPr/>
        </p:nvGraphicFramePr>
        <p:xfrm>
          <a:off x="539552" y="3765376"/>
          <a:ext cx="8064898" cy="3048000"/>
        </p:xfrm>
        <a:graphic>
          <a:graphicData uri="http://schemas.openxmlformats.org/drawingml/2006/table">
            <a:tbl>
              <a:tblPr/>
              <a:tblGrid>
                <a:gridCol w="1080120"/>
                <a:gridCol w="1872208"/>
                <a:gridCol w="1656184"/>
                <a:gridCol w="1656184"/>
                <a:gridCol w="1800202"/>
              </a:tblGrid>
              <a:tr h="400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kern="100" dirty="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照片</a:t>
                      </a: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kern="100" dirty="0" smtClean="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长</a:t>
                      </a:r>
                      <a:r>
                        <a:rPr lang="zh-CN" altLang="en-US" sz="2800" kern="100" dirty="0" smtClean="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（高度）</a:t>
                      </a: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宽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像不像Ａ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2800" kern="100">
                          <a:solidFill>
                            <a:srgbClr val="000000"/>
                          </a:solidFill>
                          <a:latin typeface="Calibri"/>
                          <a:ea typeface="宋体"/>
                          <a:cs typeface="Times New Roman"/>
                        </a:rPr>
                        <a:t>我发现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0068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A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6</a:t>
                      </a: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 dirty="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4</a:t>
                      </a: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kern="100">
                        <a:solidFill>
                          <a:srgbClr val="000000"/>
                        </a:solidFill>
                        <a:latin typeface="宋体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2800" kern="100">
                        <a:solidFill>
                          <a:srgbClr val="000000"/>
                        </a:solidFill>
                        <a:latin typeface="宋体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2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B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2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C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2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D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  <a:tr h="49231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2800" kern="100">
                          <a:solidFill>
                            <a:srgbClr val="000000"/>
                          </a:solidFill>
                          <a:latin typeface="宋体"/>
                          <a:ea typeface="宋体"/>
                          <a:cs typeface="Times New Roman"/>
                        </a:rPr>
                        <a:t>E</a:t>
                      </a: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zh-CN" sz="3600" kern="100" dirty="0">
                        <a:latin typeface="Calibri"/>
                        <a:ea typeface="宋体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7169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144016"/>
            <a:ext cx="9108503" cy="579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2338436" y="1757387"/>
            <a:ext cx="9366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/>
              <a:t>写作</a:t>
            </a:r>
            <a:endParaRPr lang="zh-CN" altLang="en-US" sz="280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4499024" y="3413149"/>
          <a:ext cx="549275" cy="1079500"/>
        </p:xfrm>
        <a:graphic>
          <a:graphicData uri="http://schemas.openxmlformats.org/presentationml/2006/ole">
            <p:oleObj spid="_x0000_s2050" name="Equation" r:id="rId3" imgW="152280" imgH="393480" progId="Equation.DSMT4">
              <p:embed/>
            </p:oleObj>
          </a:graphicData>
        </a:graphic>
      </p:graphicFrame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2122536" y="3630637"/>
            <a:ext cx="5032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/>
              <a:t>＝</a:t>
            </a:r>
            <a:endParaRPr lang="zh-CN" altLang="en-US" sz="3600"/>
          </a:p>
        </p:txBody>
      </p:sp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5651548" y="3630637"/>
            <a:ext cx="187277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 smtClean="0">
                <a:solidFill>
                  <a:srgbClr val="0000FF"/>
                </a:solidFill>
              </a:rPr>
              <a:t>1.5</a:t>
            </a:r>
            <a:r>
              <a:rPr lang="zh-CN" altLang="en-US" sz="3600" b="1" dirty="0" smtClean="0">
                <a:solidFill>
                  <a:srgbClr val="0000FF"/>
                </a:solidFill>
              </a:rPr>
              <a:t>（     ）</a:t>
            </a:r>
            <a:endParaRPr lang="en-US" altLang="zh-CN" sz="3600" dirty="0">
              <a:solidFill>
                <a:srgbClr val="0000FF"/>
              </a:solidFill>
            </a:endParaRP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3189336" y="2117749"/>
            <a:ext cx="73342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chemeClr val="hlink"/>
                </a:solidFill>
              </a:rPr>
              <a:t>…</a:t>
            </a:r>
          </a:p>
        </p:txBody>
      </p:sp>
      <p:sp>
        <p:nvSpPr>
          <p:cNvPr id="9" name="Text Box 8"/>
          <p:cNvSpPr txBox="1">
            <a:spLocks noChangeArrowheads="1"/>
          </p:cNvSpPr>
          <p:nvPr/>
        </p:nvSpPr>
        <p:spPr bwMode="auto">
          <a:xfrm>
            <a:off x="3995786" y="2117749"/>
            <a:ext cx="733425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chemeClr val="hlink"/>
                </a:solidFill>
              </a:rPr>
              <a:t>…</a:t>
            </a:r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 rot="5400000">
            <a:off x="7280101" y="3759224"/>
            <a:ext cx="733425" cy="619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 dirty="0">
                <a:solidFill>
                  <a:schemeClr val="hlink"/>
                </a:solidFill>
              </a:rPr>
              <a:t>…</a:t>
            </a: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3095674" y="2549549"/>
            <a:ext cx="611187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66"/>
                </a:solidFill>
              </a:rPr>
              <a:t>前项</a:t>
            </a:r>
          </a:p>
        </p:txBody>
      </p:sp>
      <p:sp>
        <p:nvSpPr>
          <p:cNvPr id="12" name="Text Box 11"/>
          <p:cNvSpPr txBox="1">
            <a:spLocks noChangeArrowheads="1"/>
          </p:cNvSpPr>
          <p:nvPr/>
        </p:nvSpPr>
        <p:spPr bwMode="auto">
          <a:xfrm>
            <a:off x="3960861" y="2549549"/>
            <a:ext cx="61118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66"/>
                </a:solidFill>
              </a:rPr>
              <a:t>后项</a:t>
            </a:r>
          </a:p>
        </p:txBody>
      </p: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539552" y="4494237"/>
            <a:ext cx="74882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sz="2800" b="1" dirty="0"/>
              <a:t>比号前面的数叫做比的</a:t>
            </a:r>
            <a:r>
              <a:rPr lang="zh-CN" altLang="en-US" sz="2800" b="1" dirty="0">
                <a:solidFill>
                  <a:srgbClr val="FF0066"/>
                </a:solidFill>
              </a:rPr>
              <a:t>前项</a:t>
            </a:r>
            <a:r>
              <a:rPr lang="zh-CN" altLang="en-US" sz="2800" dirty="0"/>
              <a:t>。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538211" y="5141937"/>
            <a:ext cx="7488238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sz="2800" b="1"/>
              <a:t>比号后面的数叫做比的</a:t>
            </a:r>
            <a:r>
              <a:rPr lang="zh-CN" altLang="en-US" sz="2800" b="1">
                <a:solidFill>
                  <a:srgbClr val="FF0066"/>
                </a:solidFill>
              </a:rPr>
              <a:t>后项</a:t>
            </a:r>
            <a:r>
              <a:rPr lang="zh-CN" altLang="en-US" sz="2800"/>
              <a:t>。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38211" y="5718199"/>
            <a:ext cx="96504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Wingdings" pitchFamily="2" charset="2"/>
              <a:buChar char="Ø"/>
            </a:pPr>
            <a:r>
              <a:rPr lang="zh-CN" altLang="en-US" sz="2800" b="1" dirty="0"/>
              <a:t>比的前项除以比的后项</a:t>
            </a:r>
            <a:r>
              <a:rPr lang="en-US" altLang="zh-CN" sz="2800" b="1" dirty="0"/>
              <a:t>,</a:t>
            </a:r>
            <a:r>
              <a:rPr lang="zh-CN" altLang="en-US" sz="2800" b="1" dirty="0"/>
              <a:t>所得商叫做</a:t>
            </a:r>
            <a:r>
              <a:rPr lang="zh-CN" altLang="en-US" sz="2800" b="1" dirty="0">
                <a:solidFill>
                  <a:srgbClr val="FF0066"/>
                </a:solidFill>
              </a:rPr>
              <a:t>比值</a:t>
            </a:r>
            <a:r>
              <a:rPr lang="zh-CN" altLang="en-US" sz="2800" dirty="0"/>
              <a:t>。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4499024" y="1757387"/>
            <a:ext cx="22320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b="1">
                <a:solidFill>
                  <a:srgbClr val="FF0066"/>
                </a:solidFill>
              </a:rPr>
              <a:t> </a:t>
            </a:r>
            <a:r>
              <a:rPr lang="zh-CN" altLang="en-US" sz="2800" b="1">
                <a:solidFill>
                  <a:srgbClr val="6600FF"/>
                </a:solidFill>
              </a:rPr>
              <a:t>读作</a:t>
            </a:r>
            <a:r>
              <a:rPr lang="en-US" altLang="zh-CN" sz="2800" b="1">
                <a:solidFill>
                  <a:srgbClr val="6600FF"/>
                </a:solidFill>
              </a:rPr>
              <a:t>6</a:t>
            </a:r>
            <a:r>
              <a:rPr lang="zh-CN" altLang="en-US" sz="2800" b="1">
                <a:solidFill>
                  <a:srgbClr val="6600FF"/>
                </a:solidFill>
              </a:rPr>
              <a:t>比</a:t>
            </a:r>
            <a:r>
              <a:rPr lang="en-US" altLang="zh-CN" sz="2800" b="1">
                <a:solidFill>
                  <a:srgbClr val="6600FF"/>
                </a:solidFill>
              </a:rPr>
              <a:t>4</a:t>
            </a:r>
            <a:endParaRPr lang="en-US" altLang="zh-CN" sz="2800" b="1">
              <a:solidFill>
                <a:srgbClr val="FF0066"/>
              </a:solidFill>
            </a:endParaRPr>
          </a:p>
        </p:txBody>
      </p:sp>
      <p:sp>
        <p:nvSpPr>
          <p:cNvPr id="17" name="Text Box 16"/>
          <p:cNvSpPr txBox="1">
            <a:spLocks noChangeArrowheads="1"/>
          </p:cNvSpPr>
          <p:nvPr/>
        </p:nvSpPr>
        <p:spPr bwMode="auto">
          <a:xfrm>
            <a:off x="971599" y="1685949"/>
            <a:ext cx="1441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 dirty="0">
                <a:solidFill>
                  <a:srgbClr val="FF0066"/>
                </a:solidFill>
              </a:rPr>
              <a:t> </a:t>
            </a:r>
            <a:r>
              <a:rPr lang="en-US" altLang="zh-CN" sz="3600" b="1" dirty="0">
                <a:solidFill>
                  <a:srgbClr val="6600FF"/>
                </a:solidFill>
              </a:rPr>
              <a:t>6</a:t>
            </a:r>
            <a:r>
              <a:rPr lang="en-US" altLang="zh-CN" sz="3600" b="1" dirty="0"/>
              <a:t>÷</a:t>
            </a:r>
            <a:r>
              <a:rPr lang="en-US" altLang="zh-CN" sz="3600" b="1" dirty="0">
                <a:solidFill>
                  <a:srgbClr val="FF0066"/>
                </a:solidFill>
              </a:rPr>
              <a:t>4</a:t>
            </a:r>
          </a:p>
        </p:txBody>
      </p:sp>
      <p:sp>
        <p:nvSpPr>
          <p:cNvPr id="18" name="Text Box 17"/>
          <p:cNvSpPr txBox="1">
            <a:spLocks noChangeArrowheads="1"/>
          </p:cNvSpPr>
          <p:nvPr/>
        </p:nvSpPr>
        <p:spPr bwMode="auto">
          <a:xfrm>
            <a:off x="3586211" y="2151087"/>
            <a:ext cx="7334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3600" b="1">
                <a:solidFill>
                  <a:schemeClr val="hlink"/>
                </a:solidFill>
              </a:rPr>
              <a:t>…</a:t>
            </a:r>
          </a:p>
        </p:txBody>
      </p:sp>
      <p:sp>
        <p:nvSpPr>
          <p:cNvPr id="19" name="Text Box 18"/>
          <p:cNvSpPr txBox="1">
            <a:spLocks noChangeArrowheads="1"/>
          </p:cNvSpPr>
          <p:nvPr/>
        </p:nvSpPr>
        <p:spPr bwMode="auto">
          <a:xfrm>
            <a:off x="3490961" y="2551137"/>
            <a:ext cx="61118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eaVert"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>
                <a:solidFill>
                  <a:srgbClr val="FF0066"/>
                </a:solidFill>
              </a:rPr>
              <a:t>比号</a:t>
            </a:r>
          </a:p>
        </p:txBody>
      </p:sp>
      <p:sp>
        <p:nvSpPr>
          <p:cNvPr id="20" name="Text Box 19"/>
          <p:cNvSpPr txBox="1">
            <a:spLocks noChangeArrowheads="1"/>
          </p:cNvSpPr>
          <p:nvPr/>
        </p:nvSpPr>
        <p:spPr bwMode="auto">
          <a:xfrm>
            <a:off x="2625774" y="3557612"/>
            <a:ext cx="14414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4000" b="1">
                <a:solidFill>
                  <a:srgbClr val="FF0066"/>
                </a:solidFill>
              </a:rPr>
              <a:t> </a:t>
            </a:r>
            <a:r>
              <a:rPr lang="en-US" altLang="zh-CN" sz="3600" b="1">
                <a:solidFill>
                  <a:srgbClr val="6600FF"/>
                </a:solidFill>
              </a:rPr>
              <a:t>6</a:t>
            </a:r>
            <a:r>
              <a:rPr lang="en-US" altLang="zh-CN" sz="3600" b="1"/>
              <a:t>÷</a:t>
            </a:r>
            <a:r>
              <a:rPr lang="en-US" altLang="zh-CN" sz="3600" b="1">
                <a:solidFill>
                  <a:srgbClr val="FF0066"/>
                </a:solidFill>
              </a:rPr>
              <a:t>4</a:t>
            </a:r>
          </a:p>
        </p:txBody>
      </p:sp>
      <p:sp>
        <p:nvSpPr>
          <p:cNvPr id="21" name="Text Box 20"/>
          <p:cNvSpPr txBox="1">
            <a:spLocks noChangeArrowheads="1"/>
          </p:cNvSpPr>
          <p:nvPr/>
        </p:nvSpPr>
        <p:spPr bwMode="auto">
          <a:xfrm>
            <a:off x="3922761" y="3630637"/>
            <a:ext cx="7207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/>
              <a:t>＝</a:t>
            </a:r>
            <a:endParaRPr lang="zh-CN" altLang="en-US" sz="3600"/>
          </a:p>
        </p:txBody>
      </p:sp>
      <p:grpSp>
        <p:nvGrpSpPr>
          <p:cNvPr id="22" name="Group 21"/>
          <p:cNvGrpSpPr>
            <a:grpSpLocks/>
          </p:cNvGrpSpPr>
          <p:nvPr/>
        </p:nvGrpSpPr>
        <p:grpSpPr bwMode="auto">
          <a:xfrm>
            <a:off x="3203624" y="1685949"/>
            <a:ext cx="1295400" cy="641350"/>
            <a:chOff x="2155" y="482"/>
            <a:chExt cx="816" cy="404"/>
          </a:xfrm>
        </p:grpSpPr>
        <p:sp>
          <p:nvSpPr>
            <p:cNvPr id="23" name="Text Box 22"/>
            <p:cNvSpPr txBox="1">
              <a:spLocks noChangeArrowheads="1"/>
            </p:cNvSpPr>
            <p:nvPr/>
          </p:nvSpPr>
          <p:spPr bwMode="auto">
            <a:xfrm>
              <a:off x="2155" y="482"/>
              <a:ext cx="49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6600FF"/>
                  </a:solidFill>
                </a:rPr>
                <a:t>6</a:t>
              </a:r>
              <a:endParaRPr lang="en-US" altLang="zh-CN" sz="3600">
                <a:solidFill>
                  <a:srgbClr val="6600FF"/>
                </a:solidFill>
              </a:endParaRPr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2336" y="482"/>
              <a:ext cx="3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0000"/>
                  </a:solidFill>
                </a:rPr>
                <a:t>∶</a:t>
              </a:r>
            </a:p>
          </p:txBody>
        </p:sp>
        <p:sp>
          <p:nvSpPr>
            <p:cNvPr id="25" name="Text Box 24"/>
            <p:cNvSpPr txBox="1">
              <a:spLocks noChangeArrowheads="1"/>
            </p:cNvSpPr>
            <p:nvPr/>
          </p:nvSpPr>
          <p:spPr bwMode="auto">
            <a:xfrm>
              <a:off x="2654" y="482"/>
              <a:ext cx="3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0066"/>
                  </a:solidFill>
                </a:rPr>
                <a:t>4</a:t>
              </a:r>
              <a:endParaRPr lang="en-US" altLang="zh-CN" sz="3600">
                <a:solidFill>
                  <a:srgbClr val="FF0066"/>
                </a:solidFill>
              </a:endParaRPr>
            </a:p>
          </p:txBody>
        </p:sp>
      </p:grpSp>
      <p:sp>
        <p:nvSpPr>
          <p:cNvPr id="26" name="Text Box 25"/>
          <p:cNvSpPr txBox="1">
            <a:spLocks noChangeArrowheads="1"/>
          </p:cNvSpPr>
          <p:nvPr/>
        </p:nvSpPr>
        <p:spPr bwMode="auto">
          <a:xfrm>
            <a:off x="682674" y="1049363"/>
            <a:ext cx="79216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200" dirty="0"/>
              <a:t>两个数相除，又叫做这两个数的</a:t>
            </a:r>
            <a:r>
              <a:rPr lang="zh-CN" altLang="en-US" sz="3200" dirty="0">
                <a:solidFill>
                  <a:srgbClr val="FF0000"/>
                </a:solidFill>
              </a:rPr>
              <a:t>比</a:t>
            </a:r>
            <a:r>
              <a:rPr lang="zh-CN" altLang="en-US" sz="3200" dirty="0"/>
              <a:t>。</a:t>
            </a:r>
          </a:p>
        </p:txBody>
      </p:sp>
      <p:grpSp>
        <p:nvGrpSpPr>
          <p:cNvPr id="27" name="Group 26"/>
          <p:cNvGrpSpPr>
            <a:grpSpLocks/>
          </p:cNvGrpSpPr>
          <p:nvPr/>
        </p:nvGrpSpPr>
        <p:grpSpPr bwMode="auto">
          <a:xfrm>
            <a:off x="900161" y="3636987"/>
            <a:ext cx="1295400" cy="641350"/>
            <a:chOff x="2155" y="482"/>
            <a:chExt cx="816" cy="404"/>
          </a:xfrm>
        </p:grpSpPr>
        <p:sp>
          <p:nvSpPr>
            <p:cNvPr id="28" name="Text Box 27"/>
            <p:cNvSpPr txBox="1">
              <a:spLocks noChangeArrowheads="1"/>
            </p:cNvSpPr>
            <p:nvPr/>
          </p:nvSpPr>
          <p:spPr bwMode="auto">
            <a:xfrm>
              <a:off x="2155" y="482"/>
              <a:ext cx="498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6600FF"/>
                  </a:solidFill>
                </a:rPr>
                <a:t>6</a:t>
              </a:r>
              <a:endParaRPr lang="en-US" altLang="zh-CN" sz="3600">
                <a:solidFill>
                  <a:srgbClr val="6600FF"/>
                </a:solidFill>
              </a:endParaRPr>
            </a:p>
          </p:txBody>
        </p:sp>
        <p:sp>
          <p:nvSpPr>
            <p:cNvPr id="29" name="Text Box 28"/>
            <p:cNvSpPr txBox="1">
              <a:spLocks noChangeArrowheads="1"/>
            </p:cNvSpPr>
            <p:nvPr/>
          </p:nvSpPr>
          <p:spPr bwMode="auto">
            <a:xfrm>
              <a:off x="2336" y="482"/>
              <a:ext cx="3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0000"/>
                  </a:solidFill>
                </a:rPr>
                <a:t>∶</a:t>
              </a:r>
            </a:p>
          </p:txBody>
        </p:sp>
        <p:sp>
          <p:nvSpPr>
            <p:cNvPr id="30" name="Text Box 29"/>
            <p:cNvSpPr txBox="1">
              <a:spLocks noChangeArrowheads="1"/>
            </p:cNvSpPr>
            <p:nvPr/>
          </p:nvSpPr>
          <p:spPr bwMode="auto">
            <a:xfrm>
              <a:off x="2654" y="482"/>
              <a:ext cx="31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altLang="zh-CN" sz="3600" b="1">
                  <a:solidFill>
                    <a:srgbClr val="FF0066"/>
                  </a:solidFill>
                </a:rPr>
                <a:t>4</a:t>
              </a:r>
              <a:endParaRPr lang="en-US" altLang="zh-CN" sz="3600">
                <a:solidFill>
                  <a:srgbClr val="FF0066"/>
                </a:solidFill>
              </a:endParaRPr>
            </a:p>
          </p:txBody>
        </p:sp>
      </p:grpSp>
      <p:sp>
        <p:nvSpPr>
          <p:cNvPr id="31" name="Text Box 30"/>
          <p:cNvSpPr txBox="1">
            <a:spLocks noChangeArrowheads="1"/>
          </p:cNvSpPr>
          <p:nvPr/>
        </p:nvSpPr>
        <p:spPr bwMode="auto">
          <a:xfrm>
            <a:off x="5003849" y="3630637"/>
            <a:ext cx="503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/>
              <a:t>＝</a:t>
            </a:r>
            <a:endParaRPr lang="zh-CN" altLang="en-US" sz="3600"/>
          </a:p>
        </p:txBody>
      </p:sp>
      <p:sp>
        <p:nvSpPr>
          <p:cNvPr id="32" name="Text Box 31"/>
          <p:cNvSpPr txBox="1">
            <a:spLocks noChangeArrowheads="1"/>
          </p:cNvSpPr>
          <p:nvPr/>
        </p:nvSpPr>
        <p:spPr bwMode="auto">
          <a:xfrm>
            <a:off x="7811517" y="3702074"/>
            <a:ext cx="129698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2800" b="1" dirty="0">
                <a:solidFill>
                  <a:srgbClr val="FF0066"/>
                </a:solidFill>
              </a:rPr>
              <a:t>比值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527" y="55104"/>
            <a:ext cx="1872209" cy="925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5" name="对象 34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2052" name="公式" r:id="rId5" imgW="114120" imgH="215640" progId="Equation.3">
              <p:embed/>
            </p:oleObj>
          </a:graphicData>
        </a:graphic>
      </p:graphicFrame>
      <p:grpSp>
        <p:nvGrpSpPr>
          <p:cNvPr id="40" name="组合 39"/>
          <p:cNvGrpSpPr/>
          <p:nvPr/>
        </p:nvGrpSpPr>
        <p:grpSpPr>
          <a:xfrm>
            <a:off x="6875688" y="3356992"/>
            <a:ext cx="567557" cy="1067296"/>
            <a:chOff x="7236296" y="2060848"/>
            <a:chExt cx="567557" cy="1067296"/>
          </a:xfrm>
        </p:grpSpPr>
        <p:graphicFrame>
          <p:nvGraphicFramePr>
            <p:cNvPr id="36" name="对象 35"/>
            <p:cNvGraphicFramePr>
              <a:graphicFrameLocks noChangeAspect="1"/>
            </p:cNvGraphicFramePr>
            <p:nvPr/>
          </p:nvGraphicFramePr>
          <p:xfrm>
            <a:off x="7236296" y="2060848"/>
            <a:ext cx="567557" cy="1067296"/>
          </p:xfrm>
          <a:graphic>
            <a:graphicData uri="http://schemas.openxmlformats.org/presentationml/2006/ole">
              <p:oleObj spid="_x0000_s2053" name="公式" r:id="rId6" imgW="126720" imgH="406080" progId="Equation.3">
                <p:embed/>
              </p:oleObj>
            </a:graphicData>
          </a:graphic>
        </p:graphicFrame>
        <p:cxnSp>
          <p:nvCxnSpPr>
            <p:cNvPr id="39" name="直接连接符 38"/>
            <p:cNvCxnSpPr/>
            <p:nvPr/>
          </p:nvCxnSpPr>
          <p:spPr>
            <a:xfrm>
              <a:off x="7236296" y="2594048"/>
              <a:ext cx="360040" cy="0"/>
            </a:xfrm>
            <a:prstGeom prst="line">
              <a:avLst/>
            </a:prstGeom>
            <a:ln w="254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8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6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8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9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6" grpId="0"/>
      <p:bldP spid="31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7504" y="332656"/>
            <a:ext cx="889248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zh-CN" sz="2800" dirty="0">
                <a:solidFill>
                  <a:srgbClr val="0000FF"/>
                </a:solidFill>
              </a:rPr>
              <a:t>课堂小练</a:t>
            </a:r>
          </a:p>
          <a:p>
            <a:pPr>
              <a:lnSpc>
                <a:spcPct val="150000"/>
              </a:lnSpc>
            </a:pPr>
            <a:r>
              <a:rPr lang="zh-CN" altLang="zh-CN" sz="2800" dirty="0"/>
              <a:t>我所在小组女生与男生的比是（</a:t>
            </a:r>
            <a:r>
              <a:rPr lang="en-US" altLang="zh-CN" sz="2800" dirty="0"/>
              <a:t>    </a:t>
            </a:r>
            <a:r>
              <a:rPr lang="zh-CN" altLang="zh-CN" sz="2800" dirty="0"/>
              <a:t>），比值是（  </a:t>
            </a:r>
            <a:r>
              <a:rPr lang="en-US" altLang="zh-CN" sz="2800" dirty="0"/>
              <a:t>  </a:t>
            </a:r>
            <a:r>
              <a:rPr lang="zh-CN" altLang="zh-CN" sz="2800" dirty="0"/>
              <a:t>），表示（</a:t>
            </a:r>
            <a:r>
              <a:rPr lang="en-US" altLang="zh-CN" sz="2800" dirty="0"/>
              <a:t>           </a:t>
            </a:r>
            <a:r>
              <a:rPr lang="en-US" altLang="zh-CN" sz="2800" dirty="0" smtClean="0"/>
              <a:t>                                          </a:t>
            </a:r>
            <a:r>
              <a:rPr lang="zh-CN" altLang="zh-CN" sz="2800" dirty="0"/>
              <a:t>）；</a:t>
            </a:r>
          </a:p>
          <a:p>
            <a:pPr>
              <a:lnSpc>
                <a:spcPct val="150000"/>
              </a:lnSpc>
            </a:pPr>
            <a:r>
              <a:rPr lang="zh-CN" altLang="zh-CN" sz="2800" dirty="0"/>
              <a:t>我所在小组男生与女生的比是（</a:t>
            </a:r>
            <a:r>
              <a:rPr lang="en-US" altLang="zh-CN" sz="2800" dirty="0"/>
              <a:t>    </a:t>
            </a:r>
            <a:r>
              <a:rPr lang="zh-CN" altLang="zh-CN" sz="2800" dirty="0"/>
              <a:t>），比值是（ </a:t>
            </a:r>
            <a:r>
              <a:rPr lang="en-US" altLang="zh-CN" sz="2800" dirty="0"/>
              <a:t>   </a:t>
            </a:r>
            <a:r>
              <a:rPr lang="zh-CN" altLang="zh-CN" sz="2800" dirty="0"/>
              <a:t>），表示（</a:t>
            </a:r>
            <a:r>
              <a:rPr lang="en-US" altLang="zh-CN" sz="2800" dirty="0"/>
              <a:t>               </a:t>
            </a:r>
            <a:r>
              <a:rPr lang="en-US" altLang="zh-CN" sz="2800" dirty="0" smtClean="0"/>
              <a:t>                                      </a:t>
            </a:r>
            <a:r>
              <a:rPr lang="zh-CN" altLang="zh-CN" sz="2800" dirty="0"/>
              <a:t>）；</a:t>
            </a:r>
          </a:p>
          <a:p>
            <a:pPr>
              <a:lnSpc>
                <a:spcPct val="150000"/>
              </a:lnSpc>
            </a:pPr>
            <a:r>
              <a:rPr lang="zh-CN" altLang="zh-CN" sz="2800" dirty="0"/>
              <a:t>我所在小组女生与全组的比是（</a:t>
            </a:r>
            <a:r>
              <a:rPr lang="en-US" altLang="zh-CN" sz="2800" dirty="0"/>
              <a:t>    </a:t>
            </a:r>
            <a:r>
              <a:rPr lang="zh-CN" altLang="zh-CN" sz="2800" dirty="0"/>
              <a:t>），比值是（  </a:t>
            </a:r>
            <a:r>
              <a:rPr lang="en-US" altLang="zh-CN" sz="2800" dirty="0"/>
              <a:t>  </a:t>
            </a:r>
            <a:r>
              <a:rPr lang="zh-CN" altLang="zh-CN" sz="2800" dirty="0"/>
              <a:t>），表示（</a:t>
            </a:r>
            <a:r>
              <a:rPr lang="en-US" altLang="zh-CN" sz="2800" dirty="0"/>
              <a:t>                               </a:t>
            </a:r>
            <a:r>
              <a:rPr lang="zh-CN" altLang="zh-CN" sz="2800" dirty="0"/>
              <a:t>）；</a:t>
            </a:r>
          </a:p>
          <a:p>
            <a:pPr>
              <a:lnSpc>
                <a:spcPct val="150000"/>
              </a:lnSpc>
            </a:pPr>
            <a:r>
              <a:rPr lang="zh-CN" altLang="zh-CN" sz="2800" dirty="0"/>
              <a:t>我还能写出（</a:t>
            </a:r>
            <a:r>
              <a:rPr lang="en-US" altLang="zh-CN" sz="2800" dirty="0"/>
              <a:t>     </a:t>
            </a:r>
            <a:r>
              <a:rPr lang="en-US" altLang="zh-CN" sz="2800" dirty="0" smtClean="0"/>
              <a:t>   </a:t>
            </a:r>
            <a:r>
              <a:rPr lang="zh-CN" altLang="zh-CN" sz="2800" dirty="0"/>
              <a:t>）与（  </a:t>
            </a:r>
            <a:r>
              <a:rPr lang="en-US" altLang="zh-CN" sz="2800" dirty="0"/>
              <a:t>   </a:t>
            </a:r>
            <a:r>
              <a:rPr lang="en-US" altLang="zh-CN" sz="2800" dirty="0" smtClean="0"/>
              <a:t>   </a:t>
            </a:r>
            <a:r>
              <a:rPr lang="zh-CN" altLang="zh-CN" sz="2800" dirty="0"/>
              <a:t>）的比：</a:t>
            </a:r>
            <a:r>
              <a:rPr lang="zh-CN" altLang="zh-CN" sz="2800" u="sng" dirty="0"/>
              <a:t>  </a:t>
            </a:r>
            <a:r>
              <a:rPr lang="en-US" altLang="zh-CN" sz="2800" u="sng" dirty="0"/>
              <a:t> </a:t>
            </a:r>
            <a:r>
              <a:rPr lang="en-US" altLang="zh-CN" sz="2800" u="sng" dirty="0" smtClean="0"/>
              <a:t>     </a:t>
            </a:r>
            <a:r>
              <a:rPr lang="zh-CN" altLang="zh-CN" sz="2800" dirty="0"/>
              <a:t>，比值是（  </a:t>
            </a:r>
            <a:r>
              <a:rPr lang="en-US" altLang="zh-CN" sz="2800" dirty="0"/>
              <a:t>  </a:t>
            </a:r>
            <a:r>
              <a:rPr lang="en-US" altLang="zh-CN" sz="2800" dirty="0" smtClean="0"/>
              <a:t>    </a:t>
            </a:r>
            <a:r>
              <a:rPr lang="zh-CN" altLang="zh-CN" sz="2800" dirty="0"/>
              <a:t>），表示：</a:t>
            </a:r>
            <a:r>
              <a:rPr lang="en-US" altLang="zh-CN" sz="2800" u="sng" dirty="0"/>
              <a:t>                     </a:t>
            </a:r>
            <a:endParaRPr lang="zh-CN" altLang="zh-CN" sz="2800" dirty="0"/>
          </a:p>
          <a:p>
            <a:endParaRPr lang="zh-CN" alt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082835372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44624"/>
            <a:ext cx="3831536" cy="25649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10"/>
          <p:cNvSpPr txBox="1">
            <a:spLocks noChangeArrowheads="1"/>
          </p:cNvSpPr>
          <p:nvPr/>
        </p:nvSpPr>
        <p:spPr bwMode="auto">
          <a:xfrm>
            <a:off x="5580112" y="2699042"/>
            <a:ext cx="3505200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150000"/>
              </a:lnSpc>
              <a:spcBef>
                <a:spcPct val="50000"/>
              </a:spcBef>
            </a:pPr>
            <a:r>
              <a:rPr lang="zh-CN" altLang="en-US" sz="2800" b="1" dirty="0">
                <a:solidFill>
                  <a:srgbClr val="0033CC"/>
                </a:solidFill>
                <a:latin typeface="Times New Roman" pitchFamily="18" charset="0"/>
              </a:rPr>
              <a:t>  </a:t>
            </a:r>
            <a:r>
              <a:rPr lang="zh-CN" altLang="en-US" sz="2800" b="1" dirty="0" smtClean="0">
                <a:solidFill>
                  <a:srgbClr val="0033CC"/>
                </a:solidFill>
                <a:latin typeface="Times New Roman" pitchFamily="18" charset="0"/>
              </a:rPr>
              <a:t>      </a:t>
            </a:r>
            <a:r>
              <a:rPr lang="zh-CN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体育比赛</a:t>
            </a:r>
            <a:r>
              <a:rPr lang="zh-CN" altLang="en-US" sz="2800" b="1" dirty="0">
                <a:solidFill>
                  <a:srgbClr val="0000FF"/>
                </a:solidFill>
                <a:latin typeface="Times New Roman" pitchFamily="18" charset="0"/>
              </a:rPr>
              <a:t>中的</a:t>
            </a:r>
            <a:r>
              <a:rPr lang="zh-CN" altLang="en-US" sz="2800" b="1" dirty="0" smtClean="0">
                <a:solidFill>
                  <a:srgbClr val="0000FF"/>
                </a:solidFill>
                <a:latin typeface="Times New Roman" pitchFamily="18" charset="0"/>
              </a:rPr>
              <a:t>比分不是</a:t>
            </a:r>
            <a:r>
              <a:rPr lang="zh-CN" altLang="en-US" sz="2800" b="1" dirty="0">
                <a:solidFill>
                  <a:srgbClr val="0000FF"/>
                </a:solidFill>
                <a:latin typeface="Times New Roman" pitchFamily="18" charset="0"/>
              </a:rPr>
              <a:t>我们这节课学习的比，它只是一种计分形式，是比较大小的，是相差关系，不是相除关系。</a:t>
            </a:r>
            <a:endParaRPr lang="zh-CN" altLang="en-US" sz="32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sp>
        <p:nvSpPr>
          <p:cNvPr id="6" name="WordArt 9"/>
          <p:cNvSpPr>
            <a:spLocks noChangeArrowheads="1" noChangeShapeType="1"/>
          </p:cNvSpPr>
          <p:nvPr/>
        </p:nvSpPr>
        <p:spPr bwMode="auto">
          <a:xfrm>
            <a:off x="0" y="0"/>
            <a:ext cx="2228800" cy="10516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5813"/>
              </a:avLst>
            </a:prstTxWarp>
          </a:bodyPr>
          <a:lstStyle/>
          <a:p>
            <a:pPr algn="ctr"/>
            <a:r>
              <a:rPr lang="zh-CN" altLang="en-US" sz="3600" b="1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小</a:t>
            </a:r>
            <a:r>
              <a:rPr lang="zh-CN" altLang="en-US" sz="3600" b="1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知识</a:t>
            </a:r>
            <a:r>
              <a:rPr lang="en-US" altLang="zh-CN" sz="3600" b="1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1</a:t>
            </a:r>
            <a:endParaRPr lang="zh-CN" altLang="en-US" sz="3600" b="1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8999"/>
                  </a:srgbClr>
                </a:outerShdw>
              </a:effectLst>
              <a:latin typeface="华文新魏"/>
              <a:ea typeface="华文新魏"/>
            </a:endParaRPr>
          </a:p>
        </p:txBody>
      </p:sp>
      <p:sp>
        <p:nvSpPr>
          <p:cNvPr id="7" name="AutoShape 8"/>
          <p:cNvSpPr>
            <a:spLocks noChangeArrowheads="1"/>
          </p:cNvSpPr>
          <p:nvPr/>
        </p:nvSpPr>
        <p:spPr bwMode="auto">
          <a:xfrm flipH="1">
            <a:off x="0" y="4797152"/>
            <a:ext cx="2987476" cy="1728192"/>
          </a:xfrm>
          <a:prstGeom prst="cloudCallout">
            <a:avLst>
              <a:gd name="adj1" fmla="val -67185"/>
              <a:gd name="adj2" fmla="val 13433"/>
            </a:avLst>
          </a:prstGeom>
          <a:solidFill>
            <a:srgbClr val="FF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ctr"/>
            <a:r>
              <a:rPr lang="zh-CN" altLang="en-US" sz="2400" b="1" dirty="0"/>
              <a:t>和我们今天</a:t>
            </a:r>
            <a:r>
              <a:rPr lang="zh-CN" altLang="en-US" sz="2400" b="1" dirty="0" smtClean="0"/>
              <a:t>学的</a:t>
            </a:r>
            <a:r>
              <a:rPr lang="zh-CN" altLang="en-US" sz="2400" b="1" dirty="0" smtClean="0">
                <a:solidFill>
                  <a:srgbClr val="FF0000"/>
                </a:solidFill>
              </a:rPr>
              <a:t>比</a:t>
            </a:r>
            <a:r>
              <a:rPr lang="zh-CN" altLang="en-US" sz="2400" b="1" dirty="0" smtClean="0"/>
              <a:t>意义一样吗？</a:t>
            </a:r>
            <a:endParaRPr lang="zh-CN" altLang="en-US" sz="2400" b="1" dirty="0"/>
          </a:p>
        </p:txBody>
      </p:sp>
      <p:pic>
        <p:nvPicPr>
          <p:cNvPr id="4097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99096" y="5488656"/>
            <a:ext cx="972904" cy="1324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7668344" y="2134597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3600" dirty="0" smtClean="0">
                <a:solidFill>
                  <a:srgbClr val="FF0000"/>
                </a:solidFill>
              </a:rPr>
              <a:t>3  :  1</a:t>
            </a:r>
            <a:endParaRPr lang="zh-CN" altLang="en-US" sz="3600" dirty="0">
              <a:solidFill>
                <a:srgbClr val="FF0000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-1" y="1700808"/>
            <a:ext cx="5656929" cy="2808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/>
        </p:nvSpPr>
        <p:spPr>
          <a:xfrm>
            <a:off x="1403648" y="3356992"/>
            <a:ext cx="43204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6000" b="1" dirty="0" smtClean="0">
                <a:solidFill>
                  <a:schemeClr val="bg1"/>
                </a:solidFill>
              </a:rPr>
              <a:t>：</a:t>
            </a:r>
            <a:endParaRPr lang="zh-CN" altLang="en-US" sz="60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75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7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395536" y="1844675"/>
            <a:ext cx="4896544" cy="4585871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zh-CN" altLang="en-US" sz="3600" dirty="0"/>
              <a:t>      </a:t>
            </a:r>
            <a:r>
              <a:rPr lang="zh-CN" altLang="en-US" sz="3200" dirty="0"/>
              <a:t>17世纪，著名数学家莱布尼兹认为，因为两个数相除又叫做两个数的比，所以比号与除号有一种亲缘关系，而比号与除号又不能共用，所以就把‘÷’中的小横线去掉，于是‘∶’就成为了比号现在的模样了。</a:t>
            </a:r>
          </a:p>
        </p:txBody>
      </p:sp>
      <p:sp>
        <p:nvSpPr>
          <p:cNvPr id="5" name="WordArt 6"/>
          <p:cNvSpPr>
            <a:spLocks noChangeArrowheads="1" noChangeShapeType="1"/>
          </p:cNvSpPr>
          <p:nvPr/>
        </p:nvSpPr>
        <p:spPr bwMode="auto">
          <a:xfrm>
            <a:off x="539552" y="620688"/>
            <a:ext cx="2743200" cy="914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zh-CN" altLang="en-US" sz="3600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0066CC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宋体"/>
                <a:ea typeface="宋体"/>
              </a:rPr>
              <a:t>比号的来历：</a:t>
            </a:r>
          </a:p>
        </p:txBody>
      </p:sp>
      <p:pic>
        <p:nvPicPr>
          <p:cNvPr id="6" name="Picture 7" descr="dikae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35600" y="2349500"/>
            <a:ext cx="287655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WordArt 9"/>
          <p:cNvSpPr>
            <a:spLocks noChangeArrowheads="1" noChangeShapeType="1"/>
          </p:cNvSpPr>
          <p:nvPr/>
        </p:nvSpPr>
        <p:spPr bwMode="auto">
          <a:xfrm>
            <a:off x="6804248" y="73100"/>
            <a:ext cx="2228800" cy="1051644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25813"/>
              </a:avLst>
            </a:prstTxWarp>
          </a:bodyPr>
          <a:lstStyle/>
          <a:p>
            <a:pPr algn="ctr"/>
            <a:r>
              <a:rPr lang="zh-CN" altLang="en-US" sz="3600" b="1" dirty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小</a:t>
            </a:r>
            <a:r>
              <a:rPr lang="zh-CN" altLang="en-US" sz="3600" b="1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知识</a:t>
            </a:r>
            <a:r>
              <a:rPr lang="en-US" altLang="zh-CN" sz="3600" b="1" dirty="0" smtClean="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8999"/>
                    </a:srgbClr>
                  </a:outerShdw>
                </a:effectLst>
                <a:latin typeface="华文新魏"/>
                <a:ea typeface="华文新魏"/>
              </a:rPr>
              <a:t>2</a:t>
            </a:r>
            <a:endParaRPr lang="zh-CN" altLang="en-US" sz="3600" b="1" dirty="0">
              <a:ln w="9525">
                <a:solidFill>
                  <a:srgbClr val="CC99FF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6600CC"/>
                  </a:gs>
                  <a:gs pos="100000">
                    <a:srgbClr val="CC00CC"/>
                  </a:gs>
                </a:gsLst>
                <a:lin ang="5400000" scaled="1"/>
              </a:gradFill>
              <a:effectLst>
                <a:outerShdw dist="53882" dir="2700000" algn="ctr" rotWithShape="0">
                  <a:srgbClr val="9999FF">
                    <a:alpha val="78999"/>
                  </a:srgbClr>
                </a:outerShdw>
              </a:effectLst>
              <a:latin typeface="华文新魏"/>
              <a:ea typeface="华文新魏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u=2724818878,1102730732&amp;gp=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356100" y="392161"/>
            <a:ext cx="4176340" cy="2678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 Box 3"/>
          <p:cNvSpPr txBox="1">
            <a:spLocks noChangeArrowheads="1"/>
          </p:cNvSpPr>
          <p:nvPr/>
        </p:nvSpPr>
        <p:spPr bwMode="auto">
          <a:xfrm>
            <a:off x="900113" y="3357563"/>
            <a:ext cx="748823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 smtClean="0"/>
              <a:t>人类的</a:t>
            </a:r>
            <a:r>
              <a:rPr lang="zh-CN" altLang="en-US" sz="3600" b="1" dirty="0"/>
              <a:t>脚长与身高的</a:t>
            </a:r>
            <a:r>
              <a:rPr lang="zh-CN" altLang="en-US" sz="3600" b="1" dirty="0" smtClean="0"/>
              <a:t>比约是1</a:t>
            </a:r>
            <a:r>
              <a:rPr lang="zh-CN" altLang="en-US" sz="3600" b="1" dirty="0"/>
              <a:t>∶7。</a:t>
            </a:r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63501" y="755923"/>
            <a:ext cx="3932436" cy="1160909"/>
          </a:xfrm>
          <a:prstGeom prst="ellipse">
            <a:avLst/>
          </a:prstGeom>
          <a:solidFill>
            <a:srgbClr val="FFFF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zh-CN" altLang="en-US" sz="3600">
                <a:solidFill>
                  <a:srgbClr val="0033CC"/>
                </a:solidFill>
              </a:rPr>
              <a:t>福尔摩斯侦探术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900187" y="4293096"/>
            <a:ext cx="7488237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zh-CN" altLang="en-US" sz="3600" b="1" dirty="0" smtClean="0">
                <a:solidFill>
                  <a:srgbClr val="CC0099"/>
                </a:solidFill>
              </a:rPr>
              <a:t>         福尔摩斯发现</a:t>
            </a:r>
            <a:r>
              <a:rPr lang="zh-CN" altLang="en-US" sz="3600" b="1" dirty="0">
                <a:solidFill>
                  <a:srgbClr val="CC0099"/>
                </a:solidFill>
              </a:rPr>
              <a:t>一个脚印长25厘米，他可以做出什么样的推断？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utoUpdateAnimBg="0"/>
      <p:bldP spid="7" grpId="0" autoUpdateAnimBg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CCE8C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339</Words>
  <Application>Microsoft Office PowerPoint</Application>
  <PresentationFormat>全屏显示(4:3)</PresentationFormat>
  <Paragraphs>55</Paragraphs>
  <Slides>8</Slides>
  <Notes>0</Notes>
  <HiddenSlides>0</HiddenSlides>
  <MMClips>0</MMClips>
  <ScaleCrop>false</ScaleCrop>
  <HeadingPairs>
    <vt:vector size="6" baseType="variant"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8</vt:i4>
      </vt:variant>
    </vt:vector>
  </HeadingPairs>
  <TitlesOfParts>
    <vt:vector size="11" baseType="lpstr">
      <vt:lpstr>Office 主题</vt:lpstr>
      <vt:lpstr>MathType 5.0 Equation</vt:lpstr>
      <vt:lpstr>Microsoft 公式 3.0</vt:lpstr>
      <vt:lpstr>幻灯片 1</vt:lpstr>
      <vt:lpstr>幻灯片 2</vt:lpstr>
      <vt:lpstr>幻灯片 3</vt:lpstr>
      <vt:lpstr>幻灯片 4</vt:lpstr>
      <vt:lpstr>幻灯片 5</vt:lpstr>
      <vt:lpstr>幻灯片 6</vt:lpstr>
      <vt:lpstr>幻灯片 7</vt:lpstr>
      <vt:lpstr>幻灯片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lenovo</dc:creator>
  <cp:lastModifiedBy>lenovo</cp:lastModifiedBy>
  <cp:revision>38</cp:revision>
  <dcterms:created xsi:type="dcterms:W3CDTF">2019-10-14T21:09:26Z</dcterms:created>
  <dcterms:modified xsi:type="dcterms:W3CDTF">2019-10-14T22:43:05Z</dcterms:modified>
</cp:coreProperties>
</file>