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696B-D360-402C-BDDB-6C17C345C781}" type="datetimeFigureOut">
              <a:rPr lang="zh-CN" altLang="en-US" smtClean="0"/>
              <a:t>2019/10/29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6767-462F-4C6B-B2CE-D221D9F3AE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png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1832690" cy="1484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7995771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87624" y="499401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0000FF"/>
                </a:solidFill>
              </a:rPr>
              <a:t>像不像可能与图片的什么有关？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-16000" contrast="30000"/>
          </a:blip>
          <a:srcRect/>
          <a:stretch>
            <a:fillRect/>
          </a:stretch>
        </p:blipFill>
        <p:spPr bwMode="auto">
          <a:xfrm>
            <a:off x="468313" y="764704"/>
            <a:ext cx="8172450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3765376"/>
          <a:ext cx="8064898" cy="3048000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照片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长</a:t>
                      </a:r>
                      <a:r>
                        <a:rPr lang="zh-CN" altLang="en-US" sz="2800" kern="100" dirty="0" smtClea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（高度）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宽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像不像Ａ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我发现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A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6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4</a:t>
                      </a: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kern="100">
                        <a:solidFill>
                          <a:srgbClr val="000000"/>
                        </a:solidFill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kern="100">
                        <a:solidFill>
                          <a:srgbClr val="000000"/>
                        </a:solidFill>
                        <a:latin typeface="宋体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B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C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D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solidFill>
                            <a:srgbClr val="000000"/>
                          </a:solidFill>
                          <a:latin typeface="宋体"/>
                          <a:ea typeface="宋体"/>
                          <a:cs typeface="Times New Roman"/>
                        </a:rPr>
                        <a:t>E</a:t>
                      </a: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3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4016"/>
            <a:ext cx="9108503" cy="57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38436" y="1757387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写作</a:t>
            </a:r>
            <a:endParaRPr lang="zh-CN" altLang="en-US" sz="28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9024" y="3413149"/>
          <a:ext cx="5492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024" y="3413149"/>
                        <a:ext cx="5492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22536" y="3630637"/>
            <a:ext cx="503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＝</a:t>
            </a:r>
            <a:endParaRPr lang="zh-CN" altLang="en-US" sz="360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651548" y="3630637"/>
            <a:ext cx="18727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0000FF"/>
                </a:solidFill>
              </a:rPr>
              <a:t>1.5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（     ）</a:t>
            </a:r>
            <a:endParaRPr lang="en-US" altLang="zh-CN" sz="3600" dirty="0">
              <a:solidFill>
                <a:srgbClr val="0000FF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189336" y="2117749"/>
            <a:ext cx="7334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chemeClr val="hlink"/>
                </a:solidFill>
              </a:rPr>
              <a:t>…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995786" y="2117749"/>
            <a:ext cx="733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chemeClr val="hlink"/>
                </a:solidFill>
              </a:rPr>
              <a:t>…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 rot="5400000">
            <a:off x="7280101" y="3759224"/>
            <a:ext cx="733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hlink"/>
                </a:solidFill>
              </a:rPr>
              <a:t>…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095674" y="2549549"/>
            <a:ext cx="6111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</a:rPr>
              <a:t>前项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960861" y="2549549"/>
            <a:ext cx="6111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</a:rPr>
              <a:t>后项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9552" y="4494237"/>
            <a:ext cx="7488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2800" b="1" dirty="0"/>
              <a:t>比号前面的数叫做比的</a:t>
            </a:r>
            <a:r>
              <a:rPr lang="zh-CN" altLang="en-US" sz="2800" b="1" dirty="0">
                <a:solidFill>
                  <a:srgbClr val="FF0066"/>
                </a:solidFill>
              </a:rPr>
              <a:t>前项</a:t>
            </a:r>
            <a:r>
              <a:rPr lang="zh-CN" altLang="en-US" sz="2800" dirty="0"/>
              <a:t>。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38211" y="5141937"/>
            <a:ext cx="7488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2800" b="1"/>
              <a:t>比号后面的数叫做比的</a:t>
            </a:r>
            <a:r>
              <a:rPr lang="zh-CN" altLang="en-US" sz="2800" b="1">
                <a:solidFill>
                  <a:srgbClr val="FF0066"/>
                </a:solidFill>
              </a:rPr>
              <a:t>后项</a:t>
            </a:r>
            <a:r>
              <a:rPr lang="zh-CN" altLang="en-US" sz="2800"/>
              <a:t>。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38211" y="5718199"/>
            <a:ext cx="9650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2800" b="1" dirty="0"/>
              <a:t>比的前项除以比的后项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所得商叫做</a:t>
            </a:r>
            <a:r>
              <a:rPr lang="zh-CN" altLang="en-US" sz="2800" b="1" dirty="0">
                <a:solidFill>
                  <a:srgbClr val="FF0066"/>
                </a:solidFill>
              </a:rPr>
              <a:t>比值</a:t>
            </a:r>
            <a:r>
              <a:rPr lang="zh-CN" altLang="en-US" sz="2800" dirty="0"/>
              <a:t>。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499024" y="1757387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 </a:t>
            </a:r>
            <a:r>
              <a:rPr lang="zh-CN" altLang="en-US" sz="2800" b="1">
                <a:solidFill>
                  <a:srgbClr val="6600FF"/>
                </a:solidFill>
              </a:rPr>
              <a:t>读作</a:t>
            </a:r>
            <a:r>
              <a:rPr lang="en-US" altLang="zh-CN" sz="2800" b="1">
                <a:solidFill>
                  <a:srgbClr val="6600FF"/>
                </a:solidFill>
              </a:rPr>
              <a:t>6</a:t>
            </a:r>
            <a:r>
              <a:rPr lang="zh-CN" altLang="en-US" sz="2800" b="1">
                <a:solidFill>
                  <a:srgbClr val="6600FF"/>
                </a:solidFill>
              </a:rPr>
              <a:t>比</a:t>
            </a:r>
            <a:r>
              <a:rPr lang="en-US" altLang="zh-CN" sz="2800" b="1">
                <a:solidFill>
                  <a:srgbClr val="6600FF"/>
                </a:solidFill>
              </a:rPr>
              <a:t>4</a:t>
            </a:r>
            <a:endParaRPr lang="en-US" altLang="zh-CN" sz="2800" b="1">
              <a:solidFill>
                <a:srgbClr val="FF0066"/>
              </a:solidFill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971599" y="1685949"/>
            <a:ext cx="1441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</a:rPr>
              <a:t> </a:t>
            </a:r>
            <a:r>
              <a:rPr lang="en-US" altLang="zh-CN" sz="3600" b="1" dirty="0">
                <a:solidFill>
                  <a:srgbClr val="6600FF"/>
                </a:solidFill>
              </a:rPr>
              <a:t>6</a:t>
            </a:r>
            <a:r>
              <a:rPr lang="en-US" altLang="zh-CN" sz="3600" b="1" dirty="0"/>
              <a:t>÷</a:t>
            </a:r>
            <a:r>
              <a:rPr lang="en-US" altLang="zh-CN" sz="3600" b="1" dirty="0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586211" y="2151087"/>
            <a:ext cx="733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chemeClr val="hlink"/>
                </a:solidFill>
              </a:rPr>
              <a:t>…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490961" y="2551137"/>
            <a:ext cx="6111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</a:rPr>
              <a:t>比号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625774" y="3557612"/>
            <a:ext cx="1441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66"/>
                </a:solidFill>
              </a:rPr>
              <a:t> </a:t>
            </a:r>
            <a:r>
              <a:rPr lang="en-US" altLang="zh-CN" sz="3600" b="1">
                <a:solidFill>
                  <a:srgbClr val="6600FF"/>
                </a:solidFill>
              </a:rPr>
              <a:t>6</a:t>
            </a:r>
            <a:r>
              <a:rPr lang="en-US" altLang="zh-CN" sz="3600" b="1"/>
              <a:t>÷</a:t>
            </a:r>
            <a:r>
              <a:rPr lang="en-US" altLang="zh-CN" sz="3600" b="1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922761" y="3630637"/>
            <a:ext cx="72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＝</a:t>
            </a:r>
            <a:endParaRPr lang="zh-CN" altLang="en-US" sz="3600"/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3203624" y="1685949"/>
            <a:ext cx="1295400" cy="641350"/>
            <a:chOff x="2155" y="482"/>
            <a:chExt cx="816" cy="404"/>
          </a:xfrm>
        </p:grpSpPr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2155" y="482"/>
              <a:ext cx="49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6600FF"/>
                  </a:solidFill>
                </a:rPr>
                <a:t>6</a:t>
              </a:r>
              <a:endParaRPr lang="en-US" altLang="zh-CN" sz="3600">
                <a:solidFill>
                  <a:srgbClr val="6600FF"/>
                </a:solidFill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2336" y="482"/>
              <a:ext cx="3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00"/>
                  </a:solidFill>
                </a:rPr>
                <a:t>∶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654" y="482"/>
              <a:ext cx="3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66"/>
                  </a:solidFill>
                </a:rPr>
                <a:t>4</a:t>
              </a:r>
              <a:endParaRPr lang="en-US" altLang="zh-CN" sz="3600">
                <a:solidFill>
                  <a:srgbClr val="FF0066"/>
                </a:solidFill>
              </a:endParaRPr>
            </a:p>
          </p:txBody>
        </p:sp>
      </p:grp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682674" y="1049363"/>
            <a:ext cx="7921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两个数相除，又叫做这两个数的</a:t>
            </a:r>
            <a:r>
              <a:rPr lang="zh-CN" altLang="en-US" sz="3200" dirty="0">
                <a:solidFill>
                  <a:srgbClr val="FF0000"/>
                </a:solidFill>
              </a:rPr>
              <a:t>比</a:t>
            </a:r>
            <a:r>
              <a:rPr lang="zh-CN" altLang="en-US" sz="3200" dirty="0"/>
              <a:t>。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900161" y="3636987"/>
            <a:ext cx="1295400" cy="641350"/>
            <a:chOff x="2155" y="482"/>
            <a:chExt cx="816" cy="404"/>
          </a:xfrm>
        </p:grpSpPr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2155" y="482"/>
              <a:ext cx="49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6600FF"/>
                  </a:solidFill>
                </a:rPr>
                <a:t>6</a:t>
              </a:r>
              <a:endParaRPr lang="en-US" altLang="zh-CN" sz="3600">
                <a:solidFill>
                  <a:srgbClr val="6600FF"/>
                </a:solidFill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336" y="482"/>
              <a:ext cx="3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00"/>
                  </a:solidFill>
                </a:rPr>
                <a:t>∶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2654" y="482"/>
              <a:ext cx="3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66"/>
                  </a:solidFill>
                </a:rPr>
                <a:t>4</a:t>
              </a:r>
              <a:endParaRPr lang="en-US" altLang="zh-CN" sz="3600">
                <a:solidFill>
                  <a:srgbClr val="FF0066"/>
                </a:solidFill>
              </a:endParaRPr>
            </a:p>
          </p:txBody>
        </p:sp>
      </p:grp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5003849" y="3630637"/>
            <a:ext cx="503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/>
              <a:t>＝</a:t>
            </a:r>
            <a:endParaRPr lang="zh-CN" altLang="en-US" sz="3600"/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7811517" y="3702074"/>
            <a:ext cx="1296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66"/>
                </a:solidFill>
              </a:rPr>
              <a:t>比值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7" y="55104"/>
            <a:ext cx="1872209" cy="92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" name="对象 3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公式" r:id="rId6" imgW="114120" imgH="215640" progId="Equation.3">
                  <p:embed/>
                </p:oleObj>
              </mc:Choice>
              <mc:Fallback>
                <p:oleObj name="公式" r:id="rId6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组合 39"/>
          <p:cNvGrpSpPr/>
          <p:nvPr/>
        </p:nvGrpSpPr>
        <p:grpSpPr>
          <a:xfrm>
            <a:off x="6875688" y="3356992"/>
            <a:ext cx="567557" cy="1067296"/>
            <a:chOff x="7236296" y="2060848"/>
            <a:chExt cx="567557" cy="1067296"/>
          </a:xfrm>
        </p:grpSpPr>
        <p:graphicFrame>
          <p:nvGraphicFramePr>
            <p:cNvPr id="36" name="对象 35"/>
            <p:cNvGraphicFramePr>
              <a:graphicFrameLocks noChangeAspect="1"/>
            </p:cNvGraphicFramePr>
            <p:nvPr/>
          </p:nvGraphicFramePr>
          <p:xfrm>
            <a:off x="7236296" y="2060848"/>
            <a:ext cx="567557" cy="1067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公式" r:id="rId8" imgW="126720" imgH="406080" progId="Equation.3">
                    <p:embed/>
                  </p:oleObj>
                </mc:Choice>
                <mc:Fallback>
                  <p:oleObj name="公式" r:id="rId8" imgW="126720" imgH="4060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6296" y="2060848"/>
                          <a:ext cx="567557" cy="1067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" name="直接连接符 38"/>
            <p:cNvCxnSpPr/>
            <p:nvPr/>
          </p:nvCxnSpPr>
          <p:spPr>
            <a:xfrm>
              <a:off x="7236296" y="2594048"/>
              <a:ext cx="36004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6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332656"/>
            <a:ext cx="88924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0000FF"/>
                </a:solidFill>
              </a:rPr>
              <a:t>课堂小练</a:t>
            </a:r>
          </a:p>
          <a:p>
            <a:pPr>
              <a:lnSpc>
                <a:spcPct val="150000"/>
              </a:lnSpc>
            </a:pPr>
            <a:r>
              <a:rPr lang="zh-CN" altLang="zh-CN" sz="2800" dirty="0"/>
              <a:t>我所在小组女生与男生的比是（</a:t>
            </a:r>
            <a:r>
              <a:rPr lang="en-US" altLang="zh-CN" sz="2800" dirty="0"/>
              <a:t>    </a:t>
            </a:r>
            <a:r>
              <a:rPr lang="zh-CN" altLang="zh-CN" sz="2800" dirty="0"/>
              <a:t>），比值是（  </a:t>
            </a:r>
            <a:r>
              <a:rPr lang="en-US" altLang="zh-CN" sz="2800" dirty="0"/>
              <a:t>  </a:t>
            </a:r>
            <a:r>
              <a:rPr lang="zh-CN" altLang="zh-CN" sz="2800" dirty="0"/>
              <a:t>），表示（</a:t>
            </a:r>
            <a:r>
              <a:rPr lang="en-US" altLang="zh-CN" sz="2800" dirty="0"/>
              <a:t>           </a:t>
            </a:r>
            <a:r>
              <a:rPr lang="en-US" altLang="zh-CN" sz="2800" dirty="0" smtClean="0"/>
              <a:t>                                          </a:t>
            </a:r>
            <a:r>
              <a:rPr lang="zh-CN" altLang="zh-CN" sz="2800" dirty="0"/>
              <a:t>）；</a:t>
            </a:r>
          </a:p>
          <a:p>
            <a:pPr>
              <a:lnSpc>
                <a:spcPct val="150000"/>
              </a:lnSpc>
            </a:pPr>
            <a:r>
              <a:rPr lang="zh-CN" altLang="zh-CN" sz="2800" dirty="0"/>
              <a:t>我所在小组男生与女生的比是（</a:t>
            </a:r>
            <a:r>
              <a:rPr lang="en-US" altLang="zh-CN" sz="2800" dirty="0"/>
              <a:t>    </a:t>
            </a:r>
            <a:r>
              <a:rPr lang="zh-CN" altLang="zh-CN" sz="2800" dirty="0"/>
              <a:t>），比值是（ </a:t>
            </a:r>
            <a:r>
              <a:rPr lang="en-US" altLang="zh-CN" sz="2800" dirty="0"/>
              <a:t>   </a:t>
            </a:r>
            <a:r>
              <a:rPr lang="zh-CN" altLang="zh-CN" sz="2800" dirty="0"/>
              <a:t>），表示（</a:t>
            </a:r>
            <a:r>
              <a:rPr lang="en-US" altLang="zh-CN" sz="2800" dirty="0"/>
              <a:t>               </a:t>
            </a:r>
            <a:r>
              <a:rPr lang="en-US" altLang="zh-CN" sz="2800" dirty="0" smtClean="0"/>
              <a:t>                                      </a:t>
            </a:r>
            <a:r>
              <a:rPr lang="zh-CN" altLang="zh-CN" sz="2800" dirty="0"/>
              <a:t>）；</a:t>
            </a:r>
          </a:p>
          <a:p>
            <a:pPr>
              <a:lnSpc>
                <a:spcPct val="150000"/>
              </a:lnSpc>
            </a:pPr>
            <a:r>
              <a:rPr lang="zh-CN" altLang="zh-CN" sz="2800" dirty="0"/>
              <a:t>我所在小组女生与全组的比是（</a:t>
            </a:r>
            <a:r>
              <a:rPr lang="en-US" altLang="zh-CN" sz="2800" dirty="0"/>
              <a:t>    </a:t>
            </a:r>
            <a:r>
              <a:rPr lang="zh-CN" altLang="zh-CN" sz="2800" dirty="0"/>
              <a:t>），比值是（  </a:t>
            </a:r>
            <a:r>
              <a:rPr lang="en-US" altLang="zh-CN" sz="2800" dirty="0"/>
              <a:t>  </a:t>
            </a:r>
            <a:r>
              <a:rPr lang="zh-CN" altLang="zh-CN" sz="2800" dirty="0"/>
              <a:t>），表示（</a:t>
            </a:r>
            <a:r>
              <a:rPr lang="en-US" altLang="zh-CN" sz="2800" dirty="0"/>
              <a:t>                               </a:t>
            </a:r>
            <a:r>
              <a:rPr lang="zh-CN" altLang="zh-CN" sz="2800" dirty="0"/>
              <a:t>）；</a:t>
            </a:r>
          </a:p>
          <a:p>
            <a:pPr>
              <a:lnSpc>
                <a:spcPct val="150000"/>
              </a:lnSpc>
            </a:pPr>
            <a:r>
              <a:rPr lang="zh-CN" altLang="zh-CN" sz="2800" dirty="0"/>
              <a:t>我还能写出（</a:t>
            </a:r>
            <a:r>
              <a:rPr lang="en-US" altLang="zh-CN" sz="2800" dirty="0"/>
              <a:t>     </a:t>
            </a:r>
            <a:r>
              <a:rPr lang="en-US" altLang="zh-CN" sz="2800" dirty="0" smtClean="0"/>
              <a:t>   </a:t>
            </a:r>
            <a:r>
              <a:rPr lang="zh-CN" altLang="zh-CN" sz="2800" dirty="0"/>
              <a:t>）与（  </a:t>
            </a:r>
            <a:r>
              <a:rPr lang="en-US" altLang="zh-CN" sz="2800" dirty="0"/>
              <a:t>   </a:t>
            </a:r>
            <a:r>
              <a:rPr lang="en-US" altLang="zh-CN" sz="2800" dirty="0" smtClean="0"/>
              <a:t>   </a:t>
            </a:r>
            <a:r>
              <a:rPr lang="zh-CN" altLang="zh-CN" sz="2800" dirty="0"/>
              <a:t>）的比：</a:t>
            </a:r>
            <a:r>
              <a:rPr lang="zh-CN" altLang="zh-CN" sz="2800" u="sng" dirty="0"/>
              <a:t>  </a:t>
            </a:r>
            <a:r>
              <a:rPr lang="en-US" altLang="zh-CN" sz="2800" u="sng" dirty="0"/>
              <a:t> </a:t>
            </a:r>
            <a:r>
              <a:rPr lang="en-US" altLang="zh-CN" sz="2800" u="sng" dirty="0" smtClean="0"/>
              <a:t>     </a:t>
            </a:r>
            <a:r>
              <a:rPr lang="zh-CN" altLang="zh-CN" sz="2800" dirty="0"/>
              <a:t>，比值是（  </a:t>
            </a:r>
            <a:r>
              <a:rPr lang="en-US" altLang="zh-CN" sz="2800" dirty="0"/>
              <a:t>  </a:t>
            </a:r>
            <a:r>
              <a:rPr lang="en-US" altLang="zh-CN" sz="2800" dirty="0" smtClean="0"/>
              <a:t>    </a:t>
            </a:r>
            <a:r>
              <a:rPr lang="zh-CN" altLang="zh-CN" sz="2800" dirty="0"/>
              <a:t>），表示：</a:t>
            </a:r>
            <a:r>
              <a:rPr lang="en-US" altLang="zh-CN" sz="2800" u="sng" dirty="0"/>
              <a:t>                     </a:t>
            </a:r>
            <a:endParaRPr lang="zh-CN" altLang="zh-CN" sz="2800" dirty="0"/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08283537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4624"/>
            <a:ext cx="3831536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5580112" y="2699042"/>
            <a:ext cx="3505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0033CC"/>
                </a:solidFill>
                <a:latin typeface="Times New Roman" pitchFamily="18" charset="0"/>
              </a:rPr>
              <a:t>  </a:t>
            </a:r>
            <a:r>
              <a:rPr lang="zh-CN" altLang="en-US" sz="2800" b="1" dirty="0" smtClean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体育比赛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中的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比分不是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我们这节课学习的比，它只是一种计分形式，是比较大小的，是相差关系，不是相除关系。</a:t>
            </a:r>
            <a:endParaRPr lang="zh-CN" alt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WordArt 9"/>
          <p:cNvSpPr>
            <a:spLocks noChangeArrowheads="1" noChangeShapeType="1"/>
          </p:cNvSpPr>
          <p:nvPr/>
        </p:nvSpPr>
        <p:spPr bwMode="auto">
          <a:xfrm>
            <a:off x="0" y="0"/>
            <a:ext cx="2228800" cy="10516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813"/>
              </a:avLst>
            </a:prstTxWarp>
          </a:bodyPr>
          <a:lstStyle/>
          <a:p>
            <a:pPr algn="ctr"/>
            <a:r>
              <a:rPr lang="zh-CN" altLang="en-US" sz="3600" b="1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小</a:t>
            </a:r>
            <a:r>
              <a:rPr lang="zh-CN" altLang="en-US" sz="3600" b="1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知识</a:t>
            </a:r>
            <a:r>
              <a:rPr lang="en-US" altLang="zh-CN" sz="3600" b="1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1</a:t>
            </a:r>
            <a:endParaRPr lang="zh-CN" altLang="en-US" sz="3600" b="1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8999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flipH="1">
            <a:off x="0" y="4797152"/>
            <a:ext cx="2987476" cy="1728192"/>
          </a:xfrm>
          <a:prstGeom prst="cloudCallout">
            <a:avLst>
              <a:gd name="adj1" fmla="val -67185"/>
              <a:gd name="adj2" fmla="val 1343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zh-CN" altLang="en-US" sz="2400" b="1" dirty="0"/>
              <a:t>和我们今天</a:t>
            </a:r>
            <a:r>
              <a:rPr lang="zh-CN" altLang="en-US" sz="2400" b="1" dirty="0" smtClean="0"/>
              <a:t>学的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比</a:t>
            </a:r>
            <a:r>
              <a:rPr lang="zh-CN" altLang="en-US" sz="2400" b="1" dirty="0" smtClean="0"/>
              <a:t>意义一样吗？</a:t>
            </a:r>
            <a:endParaRPr lang="zh-CN" altLang="en-US" sz="2400" b="1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9096" y="5488656"/>
            <a:ext cx="972904" cy="132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68344" y="213459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>
                <a:solidFill>
                  <a:srgbClr val="FF0000"/>
                </a:solidFill>
              </a:rPr>
              <a:t>3  :  1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1700808"/>
            <a:ext cx="565692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403648" y="3356992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chemeClr val="bg1"/>
                </a:solidFill>
              </a:rPr>
              <a:t>：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536" y="1844675"/>
            <a:ext cx="4896544" cy="45858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600" dirty="0"/>
              <a:t>      </a:t>
            </a:r>
            <a:r>
              <a:rPr lang="zh-CN" altLang="en-US" sz="3200" dirty="0"/>
              <a:t>17世纪，著名数学家莱布尼兹认为，因为两个数相除又叫做两个数的比，所以比号与除号有一种亲缘关系，而比号与除号又不能共用，所以就把‘÷’中的小横线去掉，于是‘∶’就成为了比号现在的模样了。</a:t>
            </a:r>
          </a:p>
        </p:txBody>
      </p:sp>
      <p:sp>
        <p:nvSpPr>
          <p:cNvPr id="5" name="WordArt 6"/>
          <p:cNvSpPr>
            <a:spLocks noChangeArrowheads="1" noChangeShapeType="1"/>
          </p:cNvSpPr>
          <p:nvPr/>
        </p:nvSpPr>
        <p:spPr bwMode="auto">
          <a:xfrm>
            <a:off x="539552" y="620688"/>
            <a:ext cx="2743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比号的来历：</a:t>
            </a:r>
          </a:p>
        </p:txBody>
      </p:sp>
      <p:pic>
        <p:nvPicPr>
          <p:cNvPr id="6" name="Picture 7" descr="dika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349500"/>
            <a:ext cx="28765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9"/>
          <p:cNvSpPr>
            <a:spLocks noChangeArrowheads="1" noChangeShapeType="1"/>
          </p:cNvSpPr>
          <p:nvPr/>
        </p:nvSpPr>
        <p:spPr bwMode="auto">
          <a:xfrm>
            <a:off x="6804248" y="73100"/>
            <a:ext cx="2228800" cy="10516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813"/>
              </a:avLst>
            </a:prstTxWarp>
          </a:bodyPr>
          <a:lstStyle/>
          <a:p>
            <a:pPr algn="ctr"/>
            <a:r>
              <a:rPr lang="zh-CN" altLang="en-US" sz="3600" b="1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小</a:t>
            </a:r>
            <a:r>
              <a:rPr lang="zh-CN" altLang="en-US" sz="3600" b="1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知识</a:t>
            </a:r>
            <a:r>
              <a:rPr lang="en-US" altLang="zh-CN" sz="3600" b="1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华文新魏"/>
                <a:ea typeface="华文新魏"/>
              </a:rPr>
              <a:t>2</a:t>
            </a:r>
            <a:endParaRPr lang="zh-CN" altLang="en-US" sz="3600" b="1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8999"/>
                  </a:srgbClr>
                </a:outerShdw>
              </a:effectLst>
              <a:latin typeface="华文新魏"/>
              <a:ea typeface="华文新魏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=2724818878,1102730732&amp;gp=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392161"/>
            <a:ext cx="4176340" cy="267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00113" y="3357563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/>
              <a:t>人类的</a:t>
            </a:r>
            <a:r>
              <a:rPr lang="zh-CN" altLang="en-US" sz="3600" b="1" dirty="0"/>
              <a:t>脚长与身高的</a:t>
            </a:r>
            <a:r>
              <a:rPr lang="zh-CN" altLang="en-US" sz="3600" b="1" dirty="0" smtClean="0"/>
              <a:t>比约是1</a:t>
            </a:r>
            <a:r>
              <a:rPr lang="zh-CN" altLang="en-US" sz="3600" b="1" dirty="0"/>
              <a:t>∶7。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3501" y="755923"/>
            <a:ext cx="3932436" cy="116090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3600">
                <a:solidFill>
                  <a:srgbClr val="0033CC"/>
                </a:solidFill>
              </a:rPr>
              <a:t>福尔摩斯侦探术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00187" y="4293096"/>
            <a:ext cx="748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CC0099"/>
                </a:solidFill>
              </a:rPr>
              <a:t>         福尔摩斯发现</a:t>
            </a:r>
            <a:r>
              <a:rPr lang="zh-CN" altLang="en-US" sz="3600" b="1" dirty="0">
                <a:solidFill>
                  <a:srgbClr val="CC0099"/>
                </a:solidFill>
              </a:rPr>
              <a:t>一个脚印长25厘米，他可以做出什么样的推断？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339</Words>
  <Application>Microsoft Office PowerPoint</Application>
  <PresentationFormat>全屏显示(4:3)</PresentationFormat>
  <Paragraphs>55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华文新魏</vt:lpstr>
      <vt:lpstr>宋体</vt:lpstr>
      <vt:lpstr>Arial</vt:lpstr>
      <vt:lpstr>Calibri</vt:lpstr>
      <vt:lpstr>Times New Roman</vt:lpstr>
      <vt:lpstr>Wingdings</vt:lpstr>
      <vt:lpstr>Office 主题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tw</cp:lastModifiedBy>
  <cp:revision>40</cp:revision>
  <dcterms:created xsi:type="dcterms:W3CDTF">2019-10-14T21:09:26Z</dcterms:created>
  <dcterms:modified xsi:type="dcterms:W3CDTF">2019-10-29T09:23:37Z</dcterms:modified>
</cp:coreProperties>
</file>