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23" r:id="rId2"/>
    <p:sldId id="1379" r:id="rId3"/>
    <p:sldId id="1542" r:id="rId4"/>
    <p:sldId id="1377" r:id="rId5"/>
    <p:sldId id="1521" r:id="rId6"/>
    <p:sldId id="1375" r:id="rId7"/>
    <p:sldId id="1526" r:id="rId8"/>
    <p:sldId id="1467" r:id="rId9"/>
    <p:sldId id="1080" r:id="rId10"/>
    <p:sldId id="1527" r:id="rId11"/>
    <p:sldId id="1396" r:id="rId12"/>
    <p:sldId id="1528" r:id="rId13"/>
    <p:sldId id="1342" r:id="rId14"/>
    <p:sldId id="1530" r:id="rId15"/>
    <p:sldId id="1522" r:id="rId16"/>
    <p:sldId id="1531" r:id="rId17"/>
    <p:sldId id="1532" r:id="rId18"/>
    <p:sldId id="1533" r:id="rId19"/>
    <p:sldId id="1501" r:id="rId20"/>
    <p:sldId id="1541" r:id="rId21"/>
    <p:sldId id="1535" r:id="rId22"/>
    <p:sldId id="1536" r:id="rId23"/>
    <p:sldId id="1538" r:id="rId24"/>
    <p:sldId id="1539" r:id="rId25"/>
    <p:sldId id="1540" r:id="rId26"/>
    <p:sldId id="1581" r:id="rId27"/>
    <p:sldId id="1508" r:id="rId28"/>
    <p:sldId id="1517" r:id="rId29"/>
    <p:sldId id="1365" r:id="rId30"/>
    <p:sldId id="1460" r:id="rId31"/>
  </p:sldIdLst>
  <p:sldSz cx="9144000" cy="5143500" type="screen16x9"/>
  <p:notesSz cx="6858000" cy="9144000"/>
  <p:embeddedFontLst>
    <p:embeddedFont>
      <p:font typeface="楷体" panose="02010609060101010101" pitchFamily="49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幼圆" panose="02010509060101010101" pitchFamily="49" charset="-122"/>
      <p:regular r:id="rId41"/>
    </p:embeddedFont>
    <p:embeddedFont>
      <p:font typeface="黑体" panose="02010609060101010101" pitchFamily="49" charset="-122"/>
      <p:regular r:id="rId42"/>
    </p:embeddedFont>
    <p:embeddedFont>
      <p:font typeface="汉语拼音" panose="02010600030101010101" charset="0"/>
      <p:regular r:id="rId43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7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E9B0"/>
    <a:srgbClr val="FF66FF"/>
    <a:srgbClr val="F074C7"/>
    <a:srgbClr val="2060BE"/>
    <a:srgbClr val="FF97FF"/>
    <a:srgbClr val="CAFAFE"/>
    <a:srgbClr val="9900CC"/>
    <a:srgbClr val="15F32A"/>
    <a:srgbClr val="F73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2" autoAdjust="0"/>
    <p:restoredTop sz="94705" autoAdjust="0"/>
  </p:normalViewPr>
  <p:slideViewPr>
    <p:cSldViewPr>
      <p:cViewPr varScale="1">
        <p:scale>
          <a:sx n="85" d="100"/>
          <a:sy n="85" d="100"/>
        </p:scale>
        <p:origin x="384" y="40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1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27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
绿色圃中小学教育http://www.LSPJY.com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2019/10/8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35838;&#25991;&#26391;&#35835;-&#20154;&#22235;&#19978;-13.&#31934;&#21355;&#22635;&#28023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05" y="-3178"/>
            <a:ext cx="9279825" cy="5146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-36512" y="15951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Box 48"/>
          <p:cNvSpPr txBox="1"/>
          <p:nvPr/>
        </p:nvSpPr>
        <p:spPr>
          <a:xfrm>
            <a:off x="202977" y="1838846"/>
            <a:ext cx="4281669" cy="8540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13  </a:t>
            </a:r>
            <a:r>
              <a:rPr lang="zh-CN" altLang="en-US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精卫填海</a:t>
            </a:r>
            <a:endParaRPr lang="zh-CN" altLang="zh-CN" sz="5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23478"/>
            <a:ext cx="226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人教版  语文  四年级   上册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23915" y="699770"/>
            <a:ext cx="2608580" cy="710565"/>
          </a:xfrm>
          <a:prstGeom prst="rect">
            <a:avLst/>
          </a:prstGeom>
          <a:solidFill>
            <a:srgbClr val="F8E9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37835" y="648335"/>
            <a:ext cx="633095" cy="732155"/>
          </a:xfrm>
          <a:prstGeom prst="rect">
            <a:avLst/>
          </a:prstGeom>
          <a:solidFill>
            <a:srgbClr val="F8E9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" y="1493858"/>
            <a:ext cx="1224136" cy="1754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7530" y="1806575"/>
            <a:ext cx="6488430" cy="1053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精卫是谁？女生齐读第一句话，说一说这句话的意思，并找到答案。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87006" y="1336120"/>
            <a:ext cx="6781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</a:rPr>
              <a:t>原 文：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炎帝之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少女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，名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曰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女娃。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211076"/>
            <a:ext cx="2260682" cy="1412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840685" y="2423673"/>
            <a:ext cx="5459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</a:rPr>
              <a:t>意 思：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炎帝的小女儿，名字叫女娃。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6228183" y="778642"/>
            <a:ext cx="864096" cy="525199"/>
          </a:xfrm>
          <a:prstGeom prst="cloudCallout">
            <a:avLst>
              <a:gd name="adj1" fmla="val -64826"/>
              <a:gd name="adj2" fmla="val 6095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叫</a:t>
            </a:r>
            <a:endParaRPr lang="zh-CN" altLang="en-US" sz="2400" dirty="0"/>
          </a:p>
        </p:txBody>
      </p:sp>
      <p:sp>
        <p:nvSpPr>
          <p:cNvPr id="12" name="云形标注 11"/>
          <p:cNvSpPr/>
          <p:nvPr/>
        </p:nvSpPr>
        <p:spPr>
          <a:xfrm>
            <a:off x="3629643" y="451489"/>
            <a:ext cx="1733844" cy="589753"/>
          </a:xfrm>
          <a:prstGeom prst="cloudCallout">
            <a:avLst>
              <a:gd name="adj1" fmla="val -11310"/>
              <a:gd name="adj2" fmla="val 1005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/>
              <a:t>小女儿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197488" y="3777890"/>
            <a:ext cx="42883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精卫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是炎帝的小女儿。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  <p:bldP spid="1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23528" y="411510"/>
            <a:ext cx="1872208" cy="64807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小知识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31840" y="483518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炎帝</a:t>
            </a:r>
          </a:p>
        </p:txBody>
      </p:sp>
      <p:sp>
        <p:nvSpPr>
          <p:cNvPr id="4" name="矩形 3"/>
          <p:cNvSpPr/>
          <p:nvPr/>
        </p:nvSpPr>
        <p:spPr>
          <a:xfrm>
            <a:off x="821998" y="1237943"/>
            <a:ext cx="5256584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炎帝是中国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上古时期姜姓部落的首领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尊称，号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神农氏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。相传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炎帝牛首人身，他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亲尝百草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，发展用草药治病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发明刀耕火种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，创造了两种翻土农具，教民垦荒种植粮食作物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他还领导部落人民制造出了饮食用的陶器和炊具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 descr="https://p1.ssl.qhmsg.com/t0152efc2d0503646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/>
          <a:stretch>
            <a:fillRect/>
          </a:stretch>
        </p:blipFill>
        <p:spPr bwMode="auto">
          <a:xfrm>
            <a:off x="6345681" y="1360170"/>
            <a:ext cx="2640839" cy="26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2340" y="1950295"/>
            <a:ext cx="1183476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读文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" y="539901"/>
            <a:ext cx="1224136" cy="1754275"/>
          </a:xfrm>
          <a:prstGeom prst="rect">
            <a:avLst/>
          </a:prstGeom>
        </p:spPr>
      </p:pic>
      <p:sp>
        <p:nvSpPr>
          <p:cNvPr id="4" name="云形标注 3"/>
          <p:cNvSpPr/>
          <p:nvPr/>
        </p:nvSpPr>
        <p:spPr>
          <a:xfrm>
            <a:off x="1331640" y="3413688"/>
            <a:ext cx="4032448" cy="987629"/>
          </a:xfrm>
          <a:prstGeom prst="cloudCallou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732280" y="873125"/>
            <a:ext cx="2527300" cy="504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b="1" kern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归纳学法</a:t>
            </a:r>
          </a:p>
        </p:txBody>
      </p:sp>
      <p:sp>
        <p:nvSpPr>
          <p:cNvPr id="15" name="右箭头 14"/>
          <p:cNvSpPr/>
          <p:nvPr/>
        </p:nvSpPr>
        <p:spPr>
          <a:xfrm>
            <a:off x="2771800" y="2038195"/>
            <a:ext cx="792088" cy="396848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TextBox 2"/>
          <p:cNvSpPr txBox="1"/>
          <p:nvPr/>
        </p:nvSpPr>
        <p:spPr>
          <a:xfrm>
            <a:off x="3629660" y="1994535"/>
            <a:ext cx="1884680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了解字义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6732270" y="2051685"/>
            <a:ext cx="1786890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明确句意</a:t>
            </a:r>
          </a:p>
        </p:txBody>
      </p:sp>
      <p:sp>
        <p:nvSpPr>
          <p:cNvPr id="18" name="右箭头 17"/>
          <p:cNvSpPr/>
          <p:nvPr/>
        </p:nvSpPr>
        <p:spPr>
          <a:xfrm>
            <a:off x="5580112" y="2082145"/>
            <a:ext cx="792088" cy="396848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云形标注 1"/>
          <p:cNvSpPr/>
          <p:nvPr/>
        </p:nvSpPr>
        <p:spPr>
          <a:xfrm>
            <a:off x="4788024" y="2931790"/>
            <a:ext cx="3240360" cy="1584176"/>
          </a:xfrm>
          <a:prstGeom prst="cloudCallout">
            <a:avLst>
              <a:gd name="adj1" fmla="val -53452"/>
              <a:gd name="adj2" fmla="val -46712"/>
            </a:avLst>
          </a:prstGeom>
          <a:grpFill/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你还有哪些学习古文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好方法吗？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4" grpId="0" bldLvl="0" animBg="1"/>
      <p:bldP spid="15" grpId="0" animBg="1"/>
      <p:bldP spid="16" grpId="0" build="allAtOnce"/>
      <p:bldP spid="17" grpId="0" build="allAtOnce"/>
      <p:bldP spid="18" grpId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1" y="1413848"/>
            <a:ext cx="1224136" cy="175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350" y="1518285"/>
            <a:ext cx="6532245" cy="1730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精卫为什么要填海？男生齐读第二句。小组合作讨论这句话的意思，并找到答案。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5230" y="1316679"/>
            <a:ext cx="757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原 文：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女娃游于东海，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溺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而不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为精卫，常衔西山之木石，以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堙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于东海。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7579" y="3184182"/>
            <a:ext cx="757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</a:rPr>
              <a:t>意 思：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女娃去东海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游玩，溺水身亡，再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也不能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回来，因此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她化为精卫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鸟，它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经常叼着西山上的树枝和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石块，用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它们来填塞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东海。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5473541" y="548656"/>
            <a:ext cx="1440160" cy="562707"/>
          </a:xfrm>
          <a:prstGeom prst="cloudCallout">
            <a:avLst>
              <a:gd name="adj1" fmla="val -26778"/>
              <a:gd name="adj2" fmla="val 929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</a:rPr>
              <a:t>返回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云形标注 11"/>
          <p:cNvSpPr/>
          <p:nvPr/>
        </p:nvSpPr>
        <p:spPr>
          <a:xfrm>
            <a:off x="3916676" y="548656"/>
            <a:ext cx="1237007" cy="574062"/>
          </a:xfrm>
          <a:prstGeom prst="cloudCallout">
            <a:avLst>
              <a:gd name="adj1" fmla="val 6962"/>
              <a:gd name="adj2" fmla="val 7372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</a:rPr>
              <a:t>溺水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6202377" y="2127414"/>
            <a:ext cx="1368152" cy="507119"/>
          </a:xfrm>
          <a:prstGeom prst="cloudCallout">
            <a:avLst>
              <a:gd name="adj1" fmla="val -22641"/>
              <a:gd name="adj2" fmla="val -99129"/>
            </a:avLst>
          </a:prstGeom>
          <a:grpFill/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因此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云形标注 4"/>
          <p:cNvSpPr/>
          <p:nvPr/>
        </p:nvSpPr>
        <p:spPr>
          <a:xfrm>
            <a:off x="3697776" y="2561798"/>
            <a:ext cx="1512168" cy="432048"/>
          </a:xfrm>
          <a:prstGeom prst="cloudCallout">
            <a:avLst>
              <a:gd name="adj1" fmla="val -17436"/>
              <a:gd name="adj2" fmla="val -94449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填塞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056787" y="1793732"/>
            <a:ext cx="20162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  <p:bldP spid="12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4" y="1122759"/>
            <a:ext cx="595227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女娃去东海游玩时，被淹死了。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25442"/>
            <a:ext cx="12858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74" y="2139700"/>
            <a:ext cx="11811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806068" y="3037402"/>
            <a:ext cx="607316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她失去了年轻的生命，很愤怒。不想让大海再夺去其他人的生命。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91890" y="404008"/>
            <a:ext cx="1705077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  因</a:t>
            </a:r>
            <a:endParaRPr lang="zh-CN" altLang="en-US" sz="32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tt.kidblog.cn/xm/201312/9/1696488_1386597898s4s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5"/>
          <a:stretch>
            <a:fillRect/>
          </a:stretch>
        </p:blipFill>
        <p:spPr bwMode="auto">
          <a:xfrm>
            <a:off x="27136" y="411510"/>
            <a:ext cx="9116864" cy="45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云形标注 2"/>
          <p:cNvSpPr/>
          <p:nvPr/>
        </p:nvSpPr>
        <p:spPr>
          <a:xfrm>
            <a:off x="3851920" y="3363838"/>
            <a:ext cx="2514081" cy="1421865"/>
          </a:xfrm>
          <a:prstGeom prst="cloudCallout">
            <a:avLst>
              <a:gd name="adj1" fmla="val 79668"/>
              <a:gd name="adj2" fmla="val -2508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你夺走我的生命，太可恶了！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3203848" y="915566"/>
            <a:ext cx="2016224" cy="917809"/>
          </a:xfrm>
          <a:prstGeom prst="cloudCallout">
            <a:avLst>
              <a:gd name="adj1" fmla="val -107982"/>
              <a:gd name="adj2" fmla="val 16284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我要把你填平。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803907" y="542085"/>
            <a:ext cx="1705077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 过</a:t>
            </a:r>
            <a:endParaRPr lang="zh-CN" altLang="en-US" sz="32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1680" y="1485139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常衔西山之木石，以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堙于</a:t>
            </a: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东海。</a:t>
            </a:r>
          </a:p>
        </p:txBody>
      </p:sp>
      <p:sp>
        <p:nvSpPr>
          <p:cNvPr id="3" name="矩形 2"/>
          <p:cNvSpPr/>
          <p:nvPr/>
        </p:nvSpPr>
        <p:spPr>
          <a:xfrm>
            <a:off x="467544" y="54208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品析句子</a:t>
            </a:r>
            <a:endParaRPr lang="zh-CN" altLang="en-US" sz="3600" dirty="0">
              <a:solidFill>
                <a:schemeClr val="accent3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91680" y="1485139"/>
            <a:ext cx="576064" cy="646331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83568" y="2427734"/>
            <a:ext cx="2592288" cy="7816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经常。说明精卫坚持不懈。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67944" y="1485139"/>
            <a:ext cx="936104" cy="646331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825528" y="2427734"/>
            <a:ext cx="1826592" cy="7816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填海的工具很小。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804248" y="1485139"/>
            <a:ext cx="1080120" cy="646331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431012" y="2427734"/>
            <a:ext cx="1826592" cy="7816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浩瀚无边。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5256076" y="1360386"/>
            <a:ext cx="3096344" cy="2664296"/>
          </a:xfrm>
          <a:prstGeom prst="flowChartAlternateProces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用东海的浩瀚与精卫的渺小形成对比，突出了精卫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勇敢、坚定、持之以恒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的精神。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Picture 2" descr="http://www.da-quan.net/uppic/http%3A%2F%2Fcdn103.img.lizhi.fm%2Faudio_cover%2F2016%2F08%2F11%2F30590996928063751_320x320.jpg.jpg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" y="459105"/>
            <a:ext cx="4723130" cy="4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59832" y="1113719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/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齐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</a:t>
            </a:r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第二句话，看到精卫不顾一切地填海。此时此刻你想到哪些词语？</a:t>
            </a:r>
            <a:endParaRPr lang="zh-CN" altLang="en-US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467544" y="1113719"/>
            <a:ext cx="2322259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203848" y="2787774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</a:rPr>
              <a:t>锲而不舍、不惧困难、</a:t>
            </a:r>
            <a:r>
              <a:rPr lang="zh-CN" altLang="en-US" sz="2800" dirty="0">
                <a:solidFill>
                  <a:srgbClr val="FF0000"/>
                </a:solidFill>
              </a:rPr>
              <a:t>坚持不懈、</a:t>
            </a:r>
            <a:r>
              <a:rPr lang="zh-CN" altLang="en-US" sz="2800" dirty="0" smtClean="0">
                <a:solidFill>
                  <a:srgbClr val="FF0000"/>
                </a:solidFill>
              </a:rPr>
              <a:t>矢志不渝</a:t>
            </a:r>
            <a:r>
              <a:rPr lang="zh-CN" altLang="en-US" sz="2800" dirty="0">
                <a:solidFill>
                  <a:srgbClr val="FF0000"/>
                </a:solidFill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</a:rPr>
              <a:t>百折不挠、勇往直前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95736" y="993361"/>
            <a:ext cx="64807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山海经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是中国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先秦古籍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。一般认为主要记述的是古代神话、地理、物产、巫术、宗教、古史、医药、民俗、民族等方面的内容</a:t>
            </a:r>
            <a:r>
              <a:rPr lang="zh-CN" altLang="en-US" sz="24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山海经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共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卷，分为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山经</a:t>
            </a:r>
            <a:r>
              <a:rPr lang="en-US" altLang="zh-CN" sz="24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海经</a:t>
            </a:r>
            <a:r>
              <a:rPr lang="en-US" altLang="zh-CN" sz="24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荒经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记载了我国古代山川、各地民俗、物产资源以及大量神异鬼怪的传说</a:t>
            </a:r>
            <a:r>
              <a:rPr lang="zh-CN" altLang="en-US" sz="24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effectLst>
                <a:outerShdw blurRad="50800" dist="50800" dir="5400000" sx="1000" sy="1000" algn="ctr" rotWithShape="0">
                  <a:srgbClr val="000000">
                    <a:alpha val="99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647700"/>
            <a:r>
              <a:rPr lang="en-US" altLang="zh-CN" sz="24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山海经</a:t>
            </a:r>
            <a:r>
              <a:rPr lang="en-US" altLang="zh-CN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是一部旅游、地理知识方面的百科全书，实际上也是我国记载神话最多的一部古书。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755576" y="744865"/>
            <a:ext cx="1646494" cy="496991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山海经</a:t>
            </a:r>
            <a:endParaRPr lang="en-US" altLang="zh-CN" sz="2800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0" y="1707654"/>
            <a:ext cx="1714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99" y="2781888"/>
            <a:ext cx="973527" cy="16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6" y="771550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/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想一想，人们通常会在什么情况下赞扬精卫填海的精神呢？和同学交流。</a:t>
            </a:r>
            <a:endParaRPr lang="zh-CN" altLang="en-US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5766"/>
            <a:ext cx="10763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云形标注 3"/>
          <p:cNvSpPr/>
          <p:nvPr/>
        </p:nvSpPr>
        <p:spPr>
          <a:xfrm>
            <a:off x="2051720" y="1802674"/>
            <a:ext cx="2880320" cy="1826183"/>
          </a:xfrm>
          <a:prstGeom prst="cloudCallout">
            <a:avLst>
              <a:gd name="adj1" fmla="val -70957"/>
              <a:gd name="adj2" fmla="val 1866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一个人对待一件事坚持不懈，不放弃的时候。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5178896" y="2211710"/>
            <a:ext cx="2772308" cy="1970199"/>
          </a:xfrm>
          <a:prstGeom prst="cloudCallout">
            <a:avLst>
              <a:gd name="adj1" fmla="val 56560"/>
              <a:gd name="adj2" fmla="val 6853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一件事情很难办成，却依然坚持去办的情况下。</a:t>
            </a:r>
          </a:p>
        </p:txBody>
      </p:sp>
      <p:sp>
        <p:nvSpPr>
          <p:cNvPr id="7" name="矩形 6"/>
          <p:cNvSpPr/>
          <p:nvPr/>
        </p:nvSpPr>
        <p:spPr>
          <a:xfrm>
            <a:off x="6565050" y="1325547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课后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第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三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题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5" grpId="0" bldLvl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45875"/>
            <a:ext cx="7344817" cy="283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1331640" y="1563638"/>
            <a:ext cx="6280221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/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背诵这篇课文，需要在理解的基础上，熟读成诵。课文共有两句，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第一句告诉我们炎帝的女儿的名字叫女娃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第二句告诉我们精卫填海的原因和经过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。特别是“衔木石”语速放缓，声音低沉，感受精卫填海的艰辛。</a:t>
            </a:r>
            <a:endParaRPr lang="zh-CN" altLang="en-US" sz="2400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7" y="433316"/>
            <a:ext cx="850943" cy="697101"/>
          </a:xfrm>
          <a:prstGeom prst="rect">
            <a:avLst/>
          </a:prstGeom>
        </p:spPr>
      </p:pic>
      <p:sp>
        <p:nvSpPr>
          <p:cNvPr id="18" name="文本框 10"/>
          <p:cNvSpPr txBox="1"/>
          <p:nvPr/>
        </p:nvSpPr>
        <p:spPr>
          <a:xfrm>
            <a:off x="1399878" y="614680"/>
            <a:ext cx="3578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背诵指导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1394163"/>
            <a:ext cx="1224136" cy="175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4490" y="1582420"/>
            <a:ext cx="6841490" cy="1053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结合下面的视频，用自己的话讲一讲精卫填海的故事。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</a:t>
            </a:r>
            <a:r>
              <a:rPr lang="zh-CN" altLang="en-US" sz="32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第二题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709553"/>
            <a:ext cx="59046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炎帝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有一个女儿，名字叫女娃。女娃聪明伶俐，性格开朗活泼，炎帝十分喜欢她。 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有一天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，女娃驾着一条小船到东海去游玩。忽然刮起了大风，浪花像小山一样向女娃的小船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扑过来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，小船立刻被打翻了。可怜的小女娃掉进大海，被海水淹死了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http://p3.so.qhimgs1.com/sdr/400__/t01ae7bd80f5f73fb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3638"/>
            <a:ext cx="27843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312" y="1206708"/>
            <a:ext cx="5113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女娃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非常痛恨东海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吞没了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她的生命，同时，她又怕别人和她一样被大海吞没，于是她的魂灵就变成了一只小鸟，化名叫精卫，精卫发誓：一定要填平东海。</a:t>
            </a:r>
          </a:p>
        </p:txBody>
      </p:sp>
      <p:pic>
        <p:nvPicPr>
          <p:cNvPr id="6146" name="Picture 2" descr="http://p0.qhimgs4.com/t017e488cec4b161dc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b="10111"/>
          <a:stretch>
            <a:fillRect/>
          </a:stretch>
        </p:blipFill>
        <p:spPr bwMode="auto">
          <a:xfrm>
            <a:off x="5408799" y="1238830"/>
            <a:ext cx="3610646" cy="27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76056" y="1082204"/>
            <a:ext cx="38159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于是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精卫鸟每天飞到西山去衔一根小树枝或一颗小石子投到东海里面。无论是寒冬还是酷署，从不休息，一直到今天，她还在做着这种工作。</a:t>
            </a:r>
          </a:p>
        </p:txBody>
      </p:sp>
      <p:pic>
        <p:nvPicPr>
          <p:cNvPr id="7170" name="Picture 2" descr="http://photocdn.sohu.com/20150504/mp13548103_1430717365259_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4"/>
          <a:stretch>
            <a:fillRect/>
          </a:stretch>
        </p:blipFill>
        <p:spPr bwMode="auto">
          <a:xfrm>
            <a:off x="233760" y="1320124"/>
            <a:ext cx="4572000" cy="28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330" y="1299845"/>
            <a:ext cx="7462520" cy="1360805"/>
          </a:xfrm>
          <a:prstGeom prst="rect">
            <a:avLst/>
          </a:prstGeom>
          <a:solidFill>
            <a:schemeClr val="bg2">
              <a:lumMod val="75000"/>
              <a:alpha val="38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通过今天的学习，我们看到了一个勇敢的、坚定的、顽强的、不畏艰险的精卫。想一想具有精卫填海精神的人还有哪些？</a:t>
            </a:r>
            <a:endParaRPr lang="zh-CN" altLang="en-US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1" y="1212553"/>
            <a:ext cx="1224136" cy="1754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509221" y="1513135"/>
            <a:ext cx="2912830" cy="2376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夸父追日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愚公移山 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孙敬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悬梁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苏秦刺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08" y="2702654"/>
            <a:ext cx="1830512" cy="1240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778" y="2593361"/>
            <a:ext cx="2016224" cy="1296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307" y="1076076"/>
            <a:ext cx="2035113" cy="129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469" y="1129109"/>
            <a:ext cx="2304256" cy="1295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671" y="451731"/>
            <a:ext cx="3092179" cy="619821"/>
            <a:chOff x="192083" y="479078"/>
            <a:chExt cx="2742982" cy="456338"/>
          </a:xfrm>
        </p:grpSpPr>
        <p:sp>
          <p:nvSpPr>
            <p:cNvPr id="3" name="文本框 14"/>
            <p:cNvSpPr txBox="1"/>
            <p:nvPr/>
          </p:nvSpPr>
          <p:spPr>
            <a:xfrm>
              <a:off x="715685" y="490403"/>
              <a:ext cx="2219380" cy="4248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496740" y="1944593"/>
            <a:ext cx="447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精卫填海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2115415" y="1968797"/>
            <a:ext cx="214314" cy="142876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58056" y="185641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名字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8055" y="25036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原因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8056" y="30688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经过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193" y="182381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女   娃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5321" y="226750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百折不挠</a:t>
            </a:r>
            <a:endParaRPr lang="en-US" altLang="zh-CN" sz="24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矢志不渝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72705" y="249891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溺而不返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85940" y="3077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衔木石</a:t>
            </a:r>
          </a:p>
        </p:txBody>
      </p:sp>
      <p:sp>
        <p:nvSpPr>
          <p:cNvPr id="16" name="左大括号 15"/>
          <p:cNvSpPr/>
          <p:nvPr/>
        </p:nvSpPr>
        <p:spPr>
          <a:xfrm flipH="1">
            <a:off x="5213350" y="1944370"/>
            <a:ext cx="228600" cy="145415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  <p:bldP spid="13" grpId="0"/>
      <p:bldP spid="14" grpId="0"/>
      <p:bldP spid="15" grpId="0"/>
      <p:bldP spid="20" grpId="0"/>
      <p:bldP spid="24" grpId="0"/>
      <p:bldP spid="27" grpId="0"/>
      <p:bldP spid="28" grpId="0"/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17985"/>
            <a:ext cx="7969462" cy="2468880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本文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描写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了（     ）的小女儿因为游玩时（       ），化为精卫鸟衔来（          ）填海，表现了精卫（                     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）的精神。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0239" y="365630"/>
            <a:ext cx="2553592" cy="586482"/>
            <a:chOff x="247340" y="403567"/>
            <a:chExt cx="2413844" cy="495472"/>
          </a:xfrm>
        </p:grpSpPr>
        <p:sp>
          <p:nvSpPr>
            <p:cNvPr id="4" name="文本框 14"/>
            <p:cNvSpPr txBox="1"/>
            <p:nvPr/>
          </p:nvSpPr>
          <p:spPr>
            <a:xfrm>
              <a:off x="624427" y="411510"/>
              <a:ext cx="2036757" cy="4875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40" y="403567"/>
              <a:ext cx="366860" cy="45633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3428990" y="1635646"/>
            <a:ext cx="957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炎帝</a:t>
            </a:r>
            <a:endParaRPr lang="zh-CN" altLang="en-US" sz="3000" dirty="0"/>
          </a:p>
        </p:txBody>
      </p:sp>
      <p:sp>
        <p:nvSpPr>
          <p:cNvPr id="7" name="矩形 6"/>
          <p:cNvSpPr/>
          <p:nvPr/>
        </p:nvSpPr>
        <p:spPr>
          <a:xfrm>
            <a:off x="854818" y="2283718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溺水而亡</a:t>
            </a:r>
            <a:endParaRPr lang="zh-CN" altLang="en-US" sz="3000" dirty="0"/>
          </a:p>
        </p:txBody>
      </p:sp>
      <p:sp>
        <p:nvSpPr>
          <p:cNvPr id="8" name="矩形 7"/>
          <p:cNvSpPr/>
          <p:nvPr/>
        </p:nvSpPr>
        <p:spPr>
          <a:xfrm>
            <a:off x="6156176" y="2283718"/>
            <a:ext cx="21162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树枝和石子</a:t>
            </a:r>
            <a:endParaRPr lang="zh-CN" altLang="en-US" sz="3000" dirty="0"/>
          </a:p>
        </p:txBody>
      </p:sp>
      <p:sp>
        <p:nvSpPr>
          <p:cNvPr id="9" name="矩形 8"/>
          <p:cNvSpPr/>
          <p:nvPr/>
        </p:nvSpPr>
        <p:spPr>
          <a:xfrm>
            <a:off x="4150747" y="2837041"/>
            <a:ext cx="40479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坚持不懈、矢志不渝</a:t>
            </a:r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endParaRPr lang="en-US" altLang="zh-CN" sz="3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4881" y="3391138"/>
            <a:ext cx="1729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宁死不屈</a:t>
            </a:r>
            <a:endParaRPr lang="zh-CN" altLang="en-US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1635646"/>
            <a:ext cx="4896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神话中鸟的名字。形状像乌鸦，头上有花纹，白色的嘴，红色的脚，传说中是炎帝小女儿溺水身亡后的化身。</a:t>
            </a:r>
            <a:endParaRPr lang="zh-CN" altLang="en-US" sz="3200" b="1" dirty="0">
              <a:effectLst>
                <a:outerShdw blurRad="50800" dist="50800" dir="5400000" sx="1000" sy="1000" algn="ctr" rotWithShape="0">
                  <a:srgbClr val="000000">
                    <a:alpha val="99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55576" y="744865"/>
            <a:ext cx="1646494" cy="496991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/>
              <a:t>精卫</a:t>
            </a:r>
            <a:endParaRPr lang="en-US" altLang="zh-CN" sz="2800" dirty="0" smtClean="0"/>
          </a:p>
        </p:txBody>
      </p:sp>
      <p:pic>
        <p:nvPicPr>
          <p:cNvPr id="1026" name="Picture 2" descr="https://p3.ssl.cdn.btime.com/t01c80a64a5b96613e0.jpg?size=500x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27973"/>
            <a:ext cx="3133360" cy="27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634" y="379002"/>
            <a:ext cx="2669276" cy="594263"/>
            <a:chOff x="179512" y="411510"/>
            <a:chExt cx="2376264" cy="509015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49429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198262" y="1635646"/>
            <a:ext cx="576064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逮至尧之时，十日并出。 焦禾稼，杀草木，而民无所食。 猰貐（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yà yǔ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）、凿齿、九婴、大风、封豨（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）、修蛇皆为民害。 尧乃使羿诛凿齿于畴华之野，杀九婴于凶水之上，缴大风于青邱之泽，上射十日，而下杀猰貐，断修蛇于洞庭，擒封豨于桑林。 万民皆喜，置尧以为天子。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淮南子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本经训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059832" y="1008497"/>
            <a:ext cx="1584176" cy="432048"/>
          </a:xfrm>
          <a:prstGeom prst="roundRect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后羿射日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" y="1882140"/>
            <a:ext cx="2925445" cy="2553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714612" y="1148480"/>
            <a:ext cx="72782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dì</a:t>
            </a:r>
          </a:p>
        </p:txBody>
      </p:sp>
      <p:sp>
        <p:nvSpPr>
          <p:cNvPr id="23" name="矩形 22"/>
          <p:cNvSpPr/>
          <p:nvPr/>
        </p:nvSpPr>
        <p:spPr>
          <a:xfrm>
            <a:off x="4214810" y="1082632"/>
            <a:ext cx="112625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shào</a:t>
            </a:r>
          </a:p>
        </p:txBody>
      </p:sp>
      <p:sp>
        <p:nvSpPr>
          <p:cNvPr id="24" name="矩形 23"/>
          <p:cNvSpPr/>
          <p:nvPr/>
        </p:nvSpPr>
        <p:spPr>
          <a:xfrm>
            <a:off x="6921021" y="1120733"/>
            <a:ext cx="857368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yuē</a:t>
            </a:r>
          </a:p>
        </p:txBody>
      </p:sp>
      <p:sp>
        <p:nvSpPr>
          <p:cNvPr id="25" name="矩形 24"/>
          <p:cNvSpPr/>
          <p:nvPr/>
        </p:nvSpPr>
        <p:spPr>
          <a:xfrm>
            <a:off x="2239540" y="2624053"/>
            <a:ext cx="726732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nì</a:t>
            </a:r>
          </a:p>
        </p:txBody>
      </p:sp>
      <p:sp>
        <p:nvSpPr>
          <p:cNvPr id="26" name="矩形 25"/>
          <p:cNvSpPr/>
          <p:nvPr/>
        </p:nvSpPr>
        <p:spPr>
          <a:xfrm>
            <a:off x="3893892" y="2625328"/>
            <a:ext cx="116142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fǎn</a:t>
            </a:r>
            <a:r>
              <a:rPr lang="en-US" sz="3000" b="1" dirty="0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  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505294" y="1510576"/>
            <a:ext cx="11214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我会认</a:t>
            </a:r>
          </a:p>
        </p:txBody>
      </p:sp>
      <p:sp>
        <p:nvSpPr>
          <p:cNvPr id="51" name="矩形 50"/>
          <p:cNvSpPr/>
          <p:nvPr/>
        </p:nvSpPr>
        <p:spPr>
          <a:xfrm>
            <a:off x="1524285" y="1582624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52" name="矩形 51"/>
          <p:cNvSpPr/>
          <p:nvPr/>
        </p:nvSpPr>
        <p:spPr>
          <a:xfrm>
            <a:off x="525663" y="1582624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88489" y="1500180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帝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00232" y="1500180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7686" y="1506674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57752" y="1506674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女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2955" y="1552681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86886" y="1580293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子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43108" y="3143254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溺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14612" y="3143254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43372" y="3149748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返</a:t>
            </a:r>
          </a:p>
        </p:txBody>
      </p:sp>
      <p:sp>
        <p:nvSpPr>
          <p:cNvPr id="27" name="TextBox 47"/>
          <p:cNvSpPr txBox="1"/>
          <p:nvPr/>
        </p:nvSpPr>
        <p:spPr>
          <a:xfrm>
            <a:off x="4714876" y="3111846"/>
            <a:ext cx="6934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回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42" grpId="0"/>
      <p:bldP spid="44" grpId="0"/>
      <p:bldP spid="46" grpId="0"/>
      <p:bldP spid="48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3752862" y="526257"/>
            <a:ext cx="410581" cy="377666"/>
            <a:chOff x="631825" y="5181600"/>
            <a:chExt cx="1554163" cy="1552575"/>
          </a:xfrm>
        </p:grpSpPr>
        <p:sp>
          <p:nvSpPr>
            <p:cNvPr id="30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4162967" y="431959"/>
            <a:ext cx="1564685" cy="5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5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526646" y="2355726"/>
            <a:ext cx="608040" cy="810101"/>
            <a:chOff x="919017" y="1201103"/>
            <a:chExt cx="608040" cy="810101"/>
          </a:xfrm>
        </p:grpSpPr>
        <p:sp>
          <p:nvSpPr>
            <p:cNvPr id="82" name="椭圆 81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 w="25400" cap="flat" cmpd="sng" algn="ctr">
              <a:solidFill>
                <a:srgbClr val="1F497D"/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Rectangle 2"/>
            <p:cNvSpPr>
              <a:spLocks noChangeArrowheads="1"/>
            </p:cNvSpPr>
            <p:nvPr/>
          </p:nvSpPr>
          <p:spPr bwMode="auto">
            <a:xfrm>
              <a:off x="919017" y="1238142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100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少</a:t>
              </a:r>
              <a:endParaRPr kumimoji="0" lang="zh-CN" altLang="en-US" sz="41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1297940" y="3402965"/>
            <a:ext cx="4672965" cy="560705"/>
          </a:xfrm>
          <a:prstGeom prst="rect">
            <a:avLst/>
          </a:prstGeom>
          <a:solidFill>
            <a:srgbClr val="FDFEC3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冬天，出海捕鱼的人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少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了。</a:t>
            </a:r>
          </a:p>
        </p:txBody>
      </p:sp>
      <p:sp>
        <p:nvSpPr>
          <p:cNvPr id="85" name="矩形 84"/>
          <p:cNvSpPr/>
          <p:nvPr/>
        </p:nvSpPr>
        <p:spPr>
          <a:xfrm>
            <a:off x="2339752" y="1342664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shào</a:t>
            </a:r>
            <a:endParaRPr lang="zh-CN" altLang="en-US" sz="3200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4638796" y="2818154"/>
            <a:ext cx="1101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汉语拼音" panose="020B0604020202020204" pitchFamily="34" charset="0"/>
                <a:cs typeface="汉语拼音" panose="020B0604020202020204" pitchFamily="34" charset="0"/>
              </a:rPr>
              <a:t>shǎo</a:t>
            </a:r>
            <a:endParaRPr lang="zh-CN" altLang="en-US" sz="3200" dirty="0">
              <a:solidFill>
                <a:srgbClr val="FF0000"/>
              </a:solidFill>
              <a:latin typeface="汉语拼音" panose="020B0604020202020204" pitchFamily="34" charset="0"/>
              <a:cs typeface="汉语拼音" panose="020B0604020202020204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297940" y="1915795"/>
            <a:ext cx="4525645" cy="560705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炎帝之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少</a:t>
            </a:r>
            <a: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女，名曰女娃。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961" y="1271481"/>
            <a:ext cx="2078687" cy="138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6452180" y="2920176"/>
            <a:ext cx="2232248" cy="1257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ldLvl="0" animBg="1"/>
      <p:bldP spid="85" grpId="0"/>
      <p:bldP spid="86" grpId="0"/>
      <p:bldP spid="8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9" y="589345"/>
            <a:ext cx="2506038" cy="696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3612" y="1393023"/>
            <a:ext cx="5098507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1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精卫填海：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比喻仇恨极深，立志报复。后比喻意志坚决，不畏艰难。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指精卫衔来木石，决心填平大海。</a:t>
            </a:r>
            <a:endParaRPr lang="zh-CN" altLang="en-US" sz="21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6696" y="2805847"/>
            <a:ext cx="4891408" cy="15234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FF0000"/>
                </a:solidFill>
                <a:latin typeface="+mn-ea"/>
              </a:rPr>
              <a:t>造句：</a:t>
            </a:r>
            <a:r>
              <a:rPr lang="zh-CN" altLang="en-US" sz="2100" dirty="0">
                <a:latin typeface="+mn-ea"/>
              </a:rPr>
              <a:t>在重重的困难下</a:t>
            </a:r>
            <a:r>
              <a:rPr lang="en-US" altLang="zh-CN" sz="2100" dirty="0" smtClean="0">
                <a:latin typeface="+mn-ea"/>
              </a:rPr>
              <a:t>,</a:t>
            </a:r>
            <a:r>
              <a:rPr lang="zh-CN" altLang="en-US" sz="2100" dirty="0" smtClean="0">
                <a:latin typeface="+mn-ea"/>
              </a:rPr>
              <a:t>科技人员凭着</a:t>
            </a:r>
            <a:r>
              <a:rPr lang="zh-CN" altLang="en-US" sz="2100" dirty="0">
                <a:solidFill>
                  <a:srgbClr val="FF0000"/>
                </a:solidFill>
                <a:latin typeface="+mn-ea"/>
              </a:rPr>
              <a:t>精卫填海</a:t>
            </a:r>
            <a:r>
              <a:rPr lang="zh-CN" altLang="en-US" sz="2100" dirty="0">
                <a:latin typeface="+mn-ea"/>
              </a:rPr>
              <a:t>的</a:t>
            </a:r>
            <a:r>
              <a:rPr lang="zh-CN" altLang="en-US" sz="2100" dirty="0" smtClean="0">
                <a:latin typeface="+mn-ea"/>
              </a:rPr>
              <a:t>精神，终于把“嫦娥四号”送上月球。</a:t>
            </a:r>
            <a:endParaRPr lang="zh-CN" altLang="en-US" sz="2100" dirty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5652119" y="1662847"/>
            <a:ext cx="3168352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52128" y="2226320"/>
            <a:ext cx="7575200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炎帝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之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少女，名曰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女娃。女娃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游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于东海，溺而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不返，故为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精卫，常衔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西山之木石，以堙于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东海。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023" y="945173"/>
            <a:ext cx="7990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按照下面的节奏划分，试着读一读课文。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课后第一题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447" y="185167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B0604020202020204" pitchFamily="34" charset="0"/>
              </a:rPr>
              <a:t>dì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3683" y="178753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B0604020202020204" pitchFamily="34" charset="0"/>
              </a:rPr>
              <a:t>shào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1345" y="185166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B0604020202020204" pitchFamily="34" charset="0"/>
              </a:rPr>
              <a:t>yuē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482" y="271347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B0604020202020204" pitchFamily="34" charset="0"/>
              </a:rPr>
              <a:t>nì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6990" y="3625071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B0604020202020204" pitchFamily="34" charset="0"/>
              </a:rPr>
              <a:t>yīn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1478" y="828571"/>
            <a:ext cx="7269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想一想：课文主要讲了一件什么事</a:t>
            </a:r>
            <a:r>
              <a:rPr lang="en-US" altLang="zh-CN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</a:p>
        </p:txBody>
      </p:sp>
      <p:sp>
        <p:nvSpPr>
          <p:cNvPr id="10" name="矩形 9"/>
          <p:cNvSpPr/>
          <p:nvPr/>
        </p:nvSpPr>
        <p:spPr>
          <a:xfrm>
            <a:off x="681280" y="2002944"/>
            <a:ext cx="7762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炎帝的女儿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游玩溺水死亡，化为精卫鸟，常年衔树枝和石子填塞东海。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579862"/>
            <a:ext cx="1311983" cy="106598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27432" y="2002944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女娃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4087" y="1994233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东海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500034" y="1928808"/>
            <a:ext cx="7929618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课文先写（                 ），再写（              ），最后写（           ），表现了精卫坚持不懈、不屈不挠的精神。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5616" y="268286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填海的原因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80112" y="2712228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填海的经过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5576" y="808056"/>
            <a:ext cx="753006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再想一下，课文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先写什么，再写什么，最后写什么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048530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炎帝的女儿的名字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3" grpId="0"/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Microsoft Office PowerPoint</Application>
  <PresentationFormat>全屏显示(16:9)</PresentationFormat>
  <Paragraphs>249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宋体</vt:lpstr>
      <vt:lpstr>楷体</vt:lpstr>
      <vt:lpstr>Calibri</vt:lpstr>
      <vt:lpstr>Calibri Light</vt:lpstr>
      <vt:lpstr>幼圆</vt:lpstr>
      <vt:lpstr>黑体</vt:lpstr>
      <vt:lpstr>汉语拼音</vt:lpstr>
      <vt:lpstr>Arial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2019-07-06T14:49:00Z</dcterms:created>
  <dcterms:modified xsi:type="dcterms:W3CDTF">2019-10-08T03:22:26Z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