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D1C5-324F-4DF5-8157-079E41AC8B24}" type="datetimeFigureOut">
              <a:rPr lang="zh-CN" altLang="en-US" smtClean="0"/>
              <a:t>2014-05-25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0308-34F5-4724-AF50-DDB5B8BCB8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254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D1C5-324F-4DF5-8157-079E41AC8B24}" type="datetimeFigureOut">
              <a:rPr lang="zh-CN" altLang="en-US" smtClean="0"/>
              <a:t>2014-05-25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0308-34F5-4724-AF50-DDB5B8BCB8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308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D1C5-324F-4DF5-8157-079E41AC8B24}" type="datetimeFigureOut">
              <a:rPr lang="zh-CN" altLang="en-US" smtClean="0"/>
              <a:t>2014-05-25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0308-34F5-4724-AF50-DDB5B8BCB8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488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D1C5-324F-4DF5-8157-079E41AC8B24}" type="datetimeFigureOut">
              <a:rPr lang="zh-CN" altLang="en-US" smtClean="0"/>
              <a:t>2014-05-25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0308-34F5-4724-AF50-DDB5B8BCB8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34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D1C5-324F-4DF5-8157-079E41AC8B24}" type="datetimeFigureOut">
              <a:rPr lang="zh-CN" altLang="en-US" smtClean="0"/>
              <a:t>2014-05-25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0308-34F5-4724-AF50-DDB5B8BCB8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681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D1C5-324F-4DF5-8157-079E41AC8B24}" type="datetimeFigureOut">
              <a:rPr lang="zh-CN" altLang="en-US" smtClean="0"/>
              <a:t>2014-05-25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0308-34F5-4724-AF50-DDB5B8BCB8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06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D1C5-324F-4DF5-8157-079E41AC8B24}" type="datetimeFigureOut">
              <a:rPr lang="zh-CN" altLang="en-US" smtClean="0"/>
              <a:t>2014-05-25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0308-34F5-4724-AF50-DDB5B8BCB8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40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D1C5-324F-4DF5-8157-079E41AC8B24}" type="datetimeFigureOut">
              <a:rPr lang="zh-CN" altLang="en-US" smtClean="0"/>
              <a:t>2014-05-25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0308-34F5-4724-AF50-DDB5B8BCB8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15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D1C5-324F-4DF5-8157-079E41AC8B24}" type="datetimeFigureOut">
              <a:rPr lang="zh-CN" altLang="en-US" smtClean="0"/>
              <a:t>2014-05-25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0308-34F5-4724-AF50-DDB5B8BCB8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025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D1C5-324F-4DF5-8157-079E41AC8B24}" type="datetimeFigureOut">
              <a:rPr lang="zh-CN" altLang="en-US" smtClean="0"/>
              <a:t>2014-05-25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0308-34F5-4724-AF50-DDB5B8BCB8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11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D1C5-324F-4DF5-8157-079E41AC8B24}" type="datetimeFigureOut">
              <a:rPr lang="zh-CN" altLang="en-US" smtClean="0"/>
              <a:t>2014-05-25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0308-34F5-4724-AF50-DDB5B8BCB8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948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1D1C5-324F-4DF5-8157-079E41AC8B24}" type="datetimeFigureOut">
              <a:rPr lang="zh-CN" altLang="en-US" smtClean="0"/>
              <a:t>2014-05-25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D0308-34F5-4724-AF50-DDB5B8BCB8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96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pic_2546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6191250" cy="652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8401051" y="620714"/>
            <a:ext cx="1223963" cy="626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8000" b="1">
                <a:solidFill>
                  <a:srgbClr val="000099"/>
                </a:solidFill>
              </a:rPr>
              <a:t>纪昌学射</a:t>
            </a:r>
            <a:r>
              <a:rPr lang="zh-CN" altLang="en-US" sz="5400" b="1">
                <a:solidFill>
                  <a:srgbClr val="ED7D31"/>
                </a:solidFill>
              </a:rPr>
              <a:t>       </a:t>
            </a:r>
          </a:p>
          <a:p>
            <a:pPr>
              <a:spcBef>
                <a:spcPct val="50000"/>
              </a:spcBef>
            </a:pPr>
            <a:endParaRPr lang="en-US" altLang="zh-CN" sz="5400" b="1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07768" y="836712"/>
            <a:ext cx="8540750" cy="1143000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accent1">
                    <a:lumMod val="10000"/>
                  </a:schemeClr>
                </a:solidFill>
              </a:rPr>
              <a:t>愚公移山</a:t>
            </a:r>
            <a:endParaRPr lang="zh-CN" altLang="en-US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69" y="332656"/>
            <a:ext cx="4788024" cy="6022270"/>
          </a:xfrm>
        </p:spPr>
      </p:pic>
    </p:spTree>
    <p:extLst>
      <p:ext uri="{BB962C8B-B14F-4D97-AF65-F5344CB8AC3E}">
        <p14:creationId xmlns:p14="http://schemas.microsoft.com/office/powerpoint/2010/main" val="194294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7400"/>
              <a:t>寓言</a:t>
            </a:r>
          </a:p>
        </p:txBody>
      </p:sp>
      <p:sp>
        <p:nvSpPr>
          <p:cNvPr id="136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919288" y="1628776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5000" b="1"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zh-CN" altLang="en-US" sz="5000" b="1">
                <a:latin typeface="楷体_GB2312" pitchFamily="49" charset="-122"/>
                <a:ea typeface="楷体_GB2312" pitchFamily="49" charset="-122"/>
              </a:rPr>
              <a:t>寓言是文学作品的一种体裁，常带有</a:t>
            </a:r>
            <a:r>
              <a:rPr lang="zh-CN" altLang="en-US" sz="50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讽刺</a:t>
            </a:r>
            <a:r>
              <a:rPr lang="zh-CN" altLang="en-US" sz="5000" b="1">
                <a:latin typeface="楷体_GB2312" pitchFamily="49" charset="-122"/>
                <a:ea typeface="楷体_GB2312" pitchFamily="49" charset="-122"/>
              </a:rPr>
              <a:t>或</a:t>
            </a:r>
            <a:r>
              <a:rPr lang="zh-CN" altLang="en-US" sz="50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劝戒</a:t>
            </a:r>
            <a:r>
              <a:rPr lang="zh-CN" altLang="en-US" sz="5000" b="1">
                <a:latin typeface="楷体_GB2312" pitchFamily="49" charset="-122"/>
                <a:ea typeface="楷体_GB2312" pitchFamily="49" charset="-122"/>
              </a:rPr>
              <a:t>的性质，用假托的故事或拟人手法</a:t>
            </a:r>
            <a:r>
              <a:rPr lang="zh-CN" altLang="en-US" sz="50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说明某个道理或教训</a:t>
            </a:r>
            <a:r>
              <a:rPr lang="zh-CN" altLang="en-US" sz="5000" b="1">
                <a:latin typeface="楷体_GB2312" pitchFamily="49" charset="-122"/>
                <a:ea typeface="楷体_GB2312" pitchFamily="49" charset="-122"/>
              </a:rPr>
              <a:t>。</a:t>
            </a:r>
            <a:r>
              <a:rPr lang="zh-CN" altLang="en-US" sz="5000" b="1">
                <a:solidFill>
                  <a:srgbClr val="FF0000"/>
                </a:solidFill>
                <a:ea typeface="楷体_GB2312" pitchFamily="49" charset="-122"/>
              </a:rPr>
              <a:t>“</a:t>
            </a:r>
            <a:r>
              <a:rPr lang="zh-CN" altLang="en-US" sz="50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寓</a:t>
            </a:r>
            <a:r>
              <a:rPr lang="zh-CN" altLang="en-US" sz="5000" b="1">
                <a:solidFill>
                  <a:srgbClr val="FF0000"/>
                </a:solidFill>
                <a:ea typeface="楷体_GB2312" pitchFamily="49" charset="-122"/>
              </a:rPr>
              <a:t>”</a:t>
            </a:r>
            <a:r>
              <a:rPr lang="zh-CN" altLang="en-US" sz="5000" b="1">
                <a:latin typeface="楷体_GB2312" pitchFamily="49" charset="-122"/>
                <a:ea typeface="楷体_GB2312" pitchFamily="49" charset="-122"/>
              </a:rPr>
              <a:t>有</a:t>
            </a:r>
            <a:r>
              <a:rPr lang="zh-CN" altLang="en-US" sz="5000" b="1">
                <a:solidFill>
                  <a:srgbClr val="FF0000"/>
                </a:solidFill>
                <a:ea typeface="楷体_GB2312" pitchFamily="49" charset="-122"/>
              </a:rPr>
              <a:t>“</a:t>
            </a:r>
            <a:r>
              <a:rPr lang="zh-CN" altLang="en-US" sz="50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寄托</a:t>
            </a:r>
            <a:r>
              <a:rPr lang="zh-CN" altLang="en-US" sz="5000" b="1">
                <a:solidFill>
                  <a:srgbClr val="FF0000"/>
                </a:solidFill>
                <a:ea typeface="楷体_GB2312" pitchFamily="49" charset="-122"/>
              </a:rPr>
              <a:t>”</a:t>
            </a:r>
            <a:r>
              <a:rPr lang="zh-CN" altLang="en-US" sz="5000" b="1">
                <a:latin typeface="楷体_GB2312" pitchFamily="49" charset="-122"/>
                <a:ea typeface="楷体_GB2312" pitchFamily="49" charset="-122"/>
              </a:rPr>
              <a:t>的意思 </a:t>
            </a:r>
          </a:p>
        </p:txBody>
      </p:sp>
    </p:spTree>
    <p:extLst>
      <p:ext uri="{BB962C8B-B14F-4D97-AF65-F5344CB8AC3E}">
        <p14:creationId xmlns:p14="http://schemas.microsoft.com/office/powerpoint/2010/main" val="47254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063552" y="1628801"/>
            <a:ext cx="882015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昌      妻      刺     绑   </a:t>
            </a:r>
          </a:p>
          <a:p>
            <a:pPr>
              <a:spcBef>
                <a:spcPct val="50000"/>
              </a:spcBef>
            </a:pPr>
            <a:endParaRPr lang="zh-CN" altLang="en-US" sz="4400" b="1" dirty="0">
              <a:solidFill>
                <a:srgbClr val="0000CC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endParaRPr lang="zh-CN" altLang="en-US" sz="4400" b="1" dirty="0">
              <a:solidFill>
                <a:srgbClr val="0000CC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703388" y="2276476"/>
            <a:ext cx="18732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33CC"/>
                </a:solidFill>
                <a:ea typeface="楷体_GB2312" pitchFamily="49" charset="-122"/>
              </a:rPr>
              <a:t>（昌盛）</a:t>
            </a:r>
          </a:p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33CC"/>
                </a:solidFill>
                <a:ea typeface="楷体_GB2312" pitchFamily="49" charset="-122"/>
              </a:rPr>
              <a:t>  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575050" y="2276476"/>
            <a:ext cx="18732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33CC"/>
                </a:solidFill>
                <a:ea typeface="楷体_GB2312" pitchFamily="49" charset="-122"/>
              </a:rPr>
              <a:t>（妻子）</a:t>
            </a:r>
          </a:p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33CC"/>
                </a:solidFill>
                <a:ea typeface="楷体_GB2312" pitchFamily="49" charset="-122"/>
              </a:rPr>
              <a:t>（夫妻）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880100" y="2276476"/>
            <a:ext cx="18732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33CC"/>
                </a:solidFill>
                <a:ea typeface="楷体_GB2312" pitchFamily="49" charset="-122"/>
              </a:rPr>
              <a:t>（刺刀）</a:t>
            </a:r>
          </a:p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33CC"/>
                </a:solidFill>
                <a:ea typeface="楷体_GB2312" pitchFamily="49" charset="-122"/>
              </a:rPr>
              <a:t>（刺客）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967663" y="2276476"/>
            <a:ext cx="18732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33CC"/>
                </a:solidFill>
                <a:ea typeface="楷体_GB2312" pitchFamily="49" charset="-122"/>
              </a:rPr>
              <a:t>（绑住）</a:t>
            </a:r>
          </a:p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33CC"/>
                </a:solidFill>
                <a:ea typeface="楷体_GB2312" pitchFamily="49" charset="-122"/>
              </a:rPr>
              <a:t>（捆绑）</a:t>
            </a:r>
          </a:p>
        </p:txBody>
      </p:sp>
      <p:sp>
        <p:nvSpPr>
          <p:cNvPr id="2" name="矩形 1"/>
          <p:cNvSpPr/>
          <p:nvPr/>
        </p:nvSpPr>
        <p:spPr>
          <a:xfrm>
            <a:off x="1892872" y="906655"/>
            <a:ext cx="18197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chān</a:t>
            </a:r>
            <a:r>
              <a:rPr lang="en-US" altLang="zh-CN" sz="4400" b="1" dirty="0" err="1">
                <a:solidFill>
                  <a:srgbClr val="FF0066"/>
                </a:solidFill>
              </a:rPr>
              <a:t>ɡ</a:t>
            </a:r>
            <a:r>
              <a:rPr lang="en-US" altLang="zh-CN" sz="4000" b="1" dirty="0">
                <a:solidFill>
                  <a:srgbClr val="FF0000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 </a:t>
            </a:r>
            <a:endParaRPr lang="zh-CN" altLang="en-US" sz="4000" dirty="0">
              <a:solidFill>
                <a:srgbClr val="007A77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08992" y="1002042"/>
            <a:ext cx="9589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qī</a:t>
            </a:r>
            <a:r>
              <a:rPr lang="en-US" altLang="zh-CN" sz="4000" b="1" dirty="0">
                <a:solidFill>
                  <a:srgbClr val="FF0000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 </a:t>
            </a:r>
            <a:endParaRPr lang="zh-CN" altLang="en-US" sz="4000" dirty="0">
              <a:solidFill>
                <a:srgbClr val="007A77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76994" y="1080715"/>
            <a:ext cx="700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cì</a:t>
            </a:r>
            <a:endParaRPr lang="zh-CN" altLang="en-US" sz="4000" dirty="0">
              <a:solidFill>
                <a:srgbClr val="007A77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72264" y="1002042"/>
            <a:ext cx="1217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 err="1">
                <a:solidFill>
                  <a:srgbClr val="FF0000"/>
                </a:solidFill>
                <a:latin typeface="宋体" panose="02010600030101010101" pitchFamily="2" charset="-122"/>
              </a:rPr>
              <a:t>bǎnɡ</a:t>
            </a:r>
            <a:endParaRPr lang="en-US" altLang="zh-CN" sz="4000" b="1" dirty="0">
              <a:solidFill>
                <a:srgbClr val="FF0000"/>
              </a:solidFill>
              <a:latin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45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6389" grpId="0"/>
      <p:bldP spid="16390" grpId="0"/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2208213" y="908050"/>
            <a:ext cx="7632700" cy="396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8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纪</a:t>
            </a:r>
          </a:p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1.</a:t>
            </a:r>
            <a:r>
              <a:rPr lang="en-US" altLang="zh-CN" sz="36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j</a:t>
            </a:r>
            <a:r>
              <a:rPr lang="en-US" altLang="zh-CN" sz="3600" b="1">
                <a:solidFill>
                  <a:srgbClr val="FF0000"/>
                </a:solidFill>
                <a:ea typeface="楷体_GB2312" pitchFamily="49" charset="-122"/>
              </a:rPr>
              <a:t>ì</a:t>
            </a:r>
            <a:r>
              <a:rPr lang="en-US" altLang="zh-CN" sz="36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:①</a:t>
            </a:r>
            <a:r>
              <a:rPr lang="zh-CN" altLang="en-US" sz="36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纪律②世纪③同</a:t>
            </a:r>
            <a:r>
              <a:rPr lang="zh-CN" altLang="en-US" sz="3600" b="1">
                <a:solidFill>
                  <a:srgbClr val="000000"/>
                </a:solidFill>
                <a:ea typeface="楷体_GB2312" pitchFamily="49" charset="-122"/>
              </a:rPr>
              <a:t>“</a:t>
            </a:r>
            <a:r>
              <a:rPr lang="zh-CN" altLang="en-US" sz="36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记</a:t>
            </a:r>
            <a:r>
              <a:rPr lang="zh-CN" altLang="en-US" sz="3600" b="1">
                <a:solidFill>
                  <a:srgbClr val="000000"/>
                </a:solidFill>
                <a:ea typeface="楷体_GB2312" pitchFamily="49" charset="-122"/>
              </a:rPr>
              <a:t>”</a:t>
            </a:r>
            <a:r>
              <a:rPr lang="zh-CN" altLang="en-US" sz="36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：纪念   </a:t>
            </a:r>
          </a:p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④表示地质年代：侏罗纪 </a:t>
            </a:r>
          </a:p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en-US" altLang="zh-CN" sz="36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jǐ</a:t>
            </a:r>
            <a:r>
              <a:rPr lang="en-US" altLang="zh-CN" sz="36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36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姓。</a:t>
            </a:r>
            <a:r>
              <a:rPr lang="zh-CN" altLang="en-US" sz="36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244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6"/>
          <p:cNvSpPr>
            <a:spLocks noGrp="1" noChangeArrowheads="1"/>
          </p:cNvSpPr>
          <p:nvPr>
            <p:ph idx="4294967295"/>
          </p:nvPr>
        </p:nvSpPr>
        <p:spPr>
          <a:xfrm>
            <a:off x="1415480" y="-21016"/>
            <a:ext cx="9505056" cy="6858001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古时候有一个人，名叫纪昌，是一名非常出色的猎人。当时天下最好的射手是飞卫</a:t>
            </a:r>
            <a:r>
              <a:rPr lang="en-US" altLang="zh-CN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4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纪昌决定和他比试一下箭法。纪昌先射中了空中一只鸟，飞卫大笑。纪昌又射了一箭，射中了水中一条鱼。飞卫还是笑着摇头。只见飞卫提起弓，不经意地射了一箭，射穿了一片正在飘落的树叶。那片树叶却没有改变它飘落的轨迹，只是在空中停了一秒钟，仿佛犹豫了一下，然后又慢慢落下来，纪昌的心中一阵刺痛。这一射朴实无华，然而却让纪昌彻底折服了，他决定向飞卫学习射术。</a:t>
            </a:r>
            <a:r>
              <a:rPr lang="zh-CN" altLang="en-US" sz="3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7909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无标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7" b="29216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3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063750" y="1412875"/>
            <a:ext cx="813593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5400" b="1" dirty="0">
                <a:solidFill>
                  <a:srgbClr val="DC59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5400" b="1" dirty="0">
                <a:solidFill>
                  <a:srgbClr val="DC59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读了</a:t>
            </a:r>
            <a:r>
              <a:rPr lang="en-US" altLang="zh-CN" sz="5400" b="1" dirty="0">
                <a:solidFill>
                  <a:srgbClr val="DC59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5400" b="1" dirty="0">
                <a:solidFill>
                  <a:srgbClr val="DC59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5400" b="1" dirty="0">
                <a:solidFill>
                  <a:srgbClr val="DC59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5400" b="1" dirty="0">
                <a:solidFill>
                  <a:srgbClr val="DC59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自然段，想想，这两段都是先写什么，再写什么，最后写什么。</a:t>
            </a:r>
          </a:p>
          <a:p>
            <a:endParaRPr lang="en-US" altLang="zh-CN" sz="5400" b="1" dirty="0">
              <a:solidFill>
                <a:srgbClr val="3366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063750" y="192088"/>
            <a:ext cx="3600450" cy="93345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5400" b="1">
                <a:solidFill>
                  <a:srgbClr val="FF33CC"/>
                </a:solidFill>
                <a:ea typeface="楷体_GB2312" pitchFamily="49" charset="-122"/>
              </a:rPr>
              <a:t> </a:t>
            </a:r>
            <a:r>
              <a:rPr lang="zh-CN" altLang="en-US" sz="5400" b="1">
                <a:solidFill>
                  <a:srgbClr val="FF33CC"/>
                </a:solidFill>
                <a:ea typeface="楷体_GB2312" pitchFamily="49" charset="-122"/>
              </a:rPr>
              <a:t>自读自悟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2424114" y="1052513"/>
            <a:ext cx="2663825" cy="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7A77"/>
              </a:solidFill>
            </a:endParaRPr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2424114" y="1196975"/>
            <a:ext cx="26638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7A77"/>
              </a:solidFill>
            </a:endParaRP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2424114" y="1341438"/>
            <a:ext cx="26638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7A77"/>
              </a:solidFill>
            </a:endParaRPr>
          </a:p>
        </p:txBody>
      </p:sp>
      <p:pic>
        <p:nvPicPr>
          <p:cNvPr id="44039" name="Picture 7" descr="动画星星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6" y="404813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 descr="line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23038"/>
            <a:ext cx="91440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424114" y="4076700"/>
            <a:ext cx="77755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 b="1">
                <a:solidFill>
                  <a:srgbClr val="FF3300"/>
                </a:solidFill>
              </a:rPr>
              <a:t>要求  过程  结果</a:t>
            </a:r>
            <a:endParaRPr lang="zh-CN" altLang="en-US" sz="5400" b="1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5400" b="1">
              <a:solidFill>
                <a:srgbClr val="3366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7638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063750" y="1844676"/>
            <a:ext cx="8135938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5400">
                <a:solidFill>
                  <a:srgbClr val="3366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</a:t>
            </a:r>
            <a:r>
              <a:rPr lang="en-US" altLang="zh-CN" sz="5400">
                <a:solidFill>
                  <a:srgbClr val="3366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5400">
                <a:solidFill>
                  <a:srgbClr val="3366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5400">
                <a:solidFill>
                  <a:srgbClr val="3366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5400">
                <a:solidFill>
                  <a:srgbClr val="3366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自然段，思考：</a:t>
            </a:r>
          </a:p>
          <a:p>
            <a:r>
              <a:rPr lang="zh-CN" altLang="en-US" sz="5400">
                <a:solidFill>
                  <a:srgbClr val="3366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飞卫让纪昌分哪两步练习眼力呢？</a:t>
            </a:r>
          </a:p>
          <a:p>
            <a:r>
              <a:rPr lang="zh-CN" altLang="en-US" sz="5400">
                <a:solidFill>
                  <a:srgbClr val="3366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</a:t>
            </a:r>
            <a:r>
              <a:rPr lang="zh-CN" altLang="en-US" sz="5400">
                <a:solidFill>
                  <a:srgbClr val="3366FF"/>
                </a:solidFill>
                <a:ea typeface="黑体" panose="02010609060101010101" pitchFamily="49" charset="-122"/>
              </a:rPr>
              <a:t>“</a:t>
            </a:r>
            <a:r>
              <a:rPr lang="en-US" altLang="zh-CN" sz="5400">
                <a:solidFill>
                  <a:srgbClr val="3366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_______</a:t>
            </a:r>
            <a:r>
              <a:rPr lang="en-US" altLang="zh-CN" sz="5400">
                <a:solidFill>
                  <a:srgbClr val="3366FF"/>
                </a:solidFill>
                <a:ea typeface="黑体" panose="02010609060101010101" pitchFamily="49" charset="-122"/>
              </a:rPr>
              <a:t>”</a:t>
            </a:r>
            <a:r>
              <a:rPr lang="zh-CN" altLang="en-US" sz="5400">
                <a:solidFill>
                  <a:srgbClr val="3366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画出相关句子。</a:t>
            </a:r>
          </a:p>
          <a:p>
            <a:endParaRPr lang="en-US" altLang="zh-CN" sz="5400" b="1">
              <a:solidFill>
                <a:srgbClr val="3366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063750" y="192088"/>
            <a:ext cx="3600450" cy="93345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>
                <a:solidFill>
                  <a:srgbClr val="FF33CC"/>
                </a:solidFill>
                <a:ea typeface="楷体_GB2312" pitchFamily="49" charset="-122"/>
              </a:rPr>
              <a:t> </a:t>
            </a:r>
            <a:r>
              <a:rPr lang="zh-CN" altLang="en-US" sz="5400" b="1">
                <a:solidFill>
                  <a:srgbClr val="FF33CC"/>
                </a:solidFill>
                <a:ea typeface="楷体_GB2312" pitchFamily="49" charset="-122"/>
              </a:rPr>
              <a:t>自读自悟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2424114" y="1052513"/>
            <a:ext cx="2663825" cy="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2424114" y="1196975"/>
            <a:ext cx="26638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2424114" y="1341438"/>
            <a:ext cx="26638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9703" name="Picture 7" descr="动画星星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260351"/>
            <a:ext cx="1008063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line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08726"/>
            <a:ext cx="9144000" cy="3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72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动画星星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260351"/>
            <a:ext cx="1008063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line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08726"/>
            <a:ext cx="9144000" cy="3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992313" y="981075"/>
            <a:ext cx="8064500" cy="383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第一步： 应该下功夫</a:t>
            </a:r>
            <a:r>
              <a:rPr lang="zh-CN" alt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练眼力</a:t>
            </a:r>
            <a:r>
              <a:rPr lang="zh-CN" altLang="en-US" sz="54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。眼睛要牢牢地盯住一个目标，不能眨一眨。</a:t>
            </a:r>
          </a:p>
          <a:p>
            <a:pPr>
              <a:spcBef>
                <a:spcPct val="50000"/>
              </a:spcBef>
            </a:pPr>
            <a:endParaRPr lang="en-US" altLang="zh-CN" sz="5400" b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063750" y="4005263"/>
            <a:ext cx="824388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第二步： 把</a:t>
            </a:r>
            <a:r>
              <a:rPr lang="zh-CN" alt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极小</a:t>
            </a:r>
            <a:r>
              <a:rPr lang="zh-CN" altLang="en-US" sz="54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的东西，</a:t>
            </a:r>
            <a:r>
              <a:rPr lang="zh-CN" alt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看成</a:t>
            </a:r>
            <a:r>
              <a:rPr lang="zh-CN" altLang="en-US" sz="54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一件</a:t>
            </a:r>
            <a:r>
              <a:rPr lang="zh-CN" alt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很大很大</a:t>
            </a:r>
            <a:r>
              <a:rPr lang="zh-CN" altLang="en-US" sz="54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的东西</a:t>
            </a:r>
          </a:p>
        </p:txBody>
      </p:sp>
    </p:spTree>
    <p:extLst>
      <p:ext uri="{BB962C8B-B14F-4D97-AF65-F5344CB8AC3E}">
        <p14:creationId xmlns:p14="http://schemas.microsoft.com/office/powerpoint/2010/main" val="382810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4583808" y="2890555"/>
            <a:ext cx="1871663" cy="93345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5400" b="1">
                <a:solidFill>
                  <a:srgbClr val="FF33CC"/>
                </a:solidFill>
                <a:ea typeface="楷体_GB2312" pitchFamily="49" charset="-122"/>
              </a:rPr>
              <a:t> </a:t>
            </a:r>
            <a:r>
              <a:rPr lang="zh-CN" altLang="en-US" sz="5400" b="1">
                <a:solidFill>
                  <a:srgbClr val="FF33CC"/>
                </a:solidFill>
                <a:ea typeface="楷体_GB2312" pitchFamily="49" charset="-122"/>
              </a:rPr>
              <a:t>要求</a:t>
            </a: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4944171" y="3750980"/>
            <a:ext cx="2663825" cy="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7A77"/>
              </a:solidFill>
            </a:endParaRP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4944171" y="3895442"/>
            <a:ext cx="26638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7A77"/>
              </a:solidFill>
            </a:endParaRP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4944171" y="4039905"/>
            <a:ext cx="26638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7A77"/>
              </a:solidFill>
            </a:endParaRPr>
          </a:p>
        </p:txBody>
      </p:sp>
      <p:pic>
        <p:nvPicPr>
          <p:cNvPr id="45063" name="Picture 7" descr="动画星星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6" y="404813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8" descr="line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23038"/>
            <a:ext cx="91440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384033" y="2887380"/>
            <a:ext cx="2016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 b="1">
                <a:solidFill>
                  <a:srgbClr val="007A77"/>
                </a:solidFill>
                <a:ea typeface="楷体_GB2312" pitchFamily="49" charset="-122"/>
              </a:rPr>
              <a:t>严格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651216" y="1779072"/>
            <a:ext cx="7366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007A77"/>
                </a:solidFill>
              </a:rPr>
              <a:t>用一个词来形容一下飞卫的要求</a:t>
            </a:r>
          </a:p>
        </p:txBody>
      </p:sp>
    </p:spTree>
    <p:extLst>
      <p:ext uri="{BB962C8B-B14F-4D97-AF65-F5344CB8AC3E}">
        <p14:creationId xmlns:p14="http://schemas.microsoft.com/office/powerpoint/2010/main" val="2382714851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50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_201005082140153L3Z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819150"/>
            <a:ext cx="9144000" cy="788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351088" y="908051"/>
            <a:ext cx="7273304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幼圆" panose="02010509060101010101" pitchFamily="49" charset="-122"/>
              </a:rPr>
              <a:t>还记得下面这些寓言故事吗？</a:t>
            </a:r>
          </a:p>
          <a:p>
            <a:endParaRPr lang="en-US" altLang="zh-CN" sz="6600" dirty="0"/>
          </a:p>
        </p:txBody>
      </p:sp>
    </p:spTree>
    <p:extLst>
      <p:ext uri="{BB962C8B-B14F-4D97-AF65-F5344CB8AC3E}">
        <p14:creationId xmlns:p14="http://schemas.microsoft.com/office/powerpoint/2010/main" val="175397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063750" y="192088"/>
            <a:ext cx="3600450" cy="93345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>
                <a:solidFill>
                  <a:srgbClr val="FF33CC"/>
                </a:solidFill>
                <a:ea typeface="楷体_GB2312" pitchFamily="49" charset="-122"/>
              </a:rPr>
              <a:t> </a:t>
            </a:r>
          </a:p>
        </p:txBody>
      </p:sp>
      <p:pic>
        <p:nvPicPr>
          <p:cNvPr id="31747" name="Picture 3" descr="动画星星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260351"/>
            <a:ext cx="1008063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line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08726"/>
            <a:ext cx="9144000" cy="3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063751" y="1268414"/>
            <a:ext cx="8208963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0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听完飞卫的两步建议后，纪昌有什么行动？</a:t>
            </a:r>
          </a:p>
          <a:p>
            <a:pPr>
              <a:spcBef>
                <a:spcPct val="50000"/>
              </a:spcBef>
            </a:pPr>
            <a:r>
              <a:rPr lang="zh-CN" altLang="en-US" sz="60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用                  画出来。</a:t>
            </a:r>
          </a:p>
        </p:txBody>
      </p:sp>
      <p:sp>
        <p:nvSpPr>
          <p:cNvPr id="31750" name="Freeform 6"/>
          <p:cNvSpPr>
            <a:spLocks/>
          </p:cNvSpPr>
          <p:nvPr/>
        </p:nvSpPr>
        <p:spPr bwMode="auto">
          <a:xfrm>
            <a:off x="3359151" y="3860800"/>
            <a:ext cx="3097213" cy="349250"/>
          </a:xfrm>
          <a:custGeom>
            <a:avLst/>
            <a:gdLst>
              <a:gd name="T0" fmla="*/ 0 w 1270"/>
              <a:gd name="T1" fmla="*/ 23 h 220"/>
              <a:gd name="T2" fmla="*/ 91 w 1270"/>
              <a:gd name="T3" fmla="*/ 205 h 220"/>
              <a:gd name="T4" fmla="*/ 227 w 1270"/>
              <a:gd name="T5" fmla="*/ 114 h 220"/>
              <a:gd name="T6" fmla="*/ 272 w 1270"/>
              <a:gd name="T7" fmla="*/ 23 h 220"/>
              <a:gd name="T8" fmla="*/ 454 w 1270"/>
              <a:gd name="T9" fmla="*/ 205 h 220"/>
              <a:gd name="T10" fmla="*/ 635 w 1270"/>
              <a:gd name="T11" fmla="*/ 23 h 220"/>
              <a:gd name="T12" fmla="*/ 771 w 1270"/>
              <a:gd name="T13" fmla="*/ 69 h 220"/>
              <a:gd name="T14" fmla="*/ 817 w 1270"/>
              <a:gd name="T15" fmla="*/ 159 h 220"/>
              <a:gd name="T16" fmla="*/ 998 w 1270"/>
              <a:gd name="T17" fmla="*/ 23 h 220"/>
              <a:gd name="T18" fmla="*/ 1270 w 1270"/>
              <a:gd name="T19" fmla="*/ 159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0" h="220">
                <a:moveTo>
                  <a:pt x="0" y="23"/>
                </a:moveTo>
                <a:cubicBezTo>
                  <a:pt x="26" y="106"/>
                  <a:pt x="53" y="190"/>
                  <a:pt x="91" y="205"/>
                </a:cubicBezTo>
                <a:cubicBezTo>
                  <a:pt x="129" y="220"/>
                  <a:pt x="197" y="144"/>
                  <a:pt x="227" y="114"/>
                </a:cubicBezTo>
                <a:cubicBezTo>
                  <a:pt x="257" y="84"/>
                  <a:pt x="234" y="8"/>
                  <a:pt x="272" y="23"/>
                </a:cubicBezTo>
                <a:cubicBezTo>
                  <a:pt x="310" y="38"/>
                  <a:pt x="394" y="205"/>
                  <a:pt x="454" y="205"/>
                </a:cubicBezTo>
                <a:cubicBezTo>
                  <a:pt x="514" y="205"/>
                  <a:pt x="582" y="46"/>
                  <a:pt x="635" y="23"/>
                </a:cubicBezTo>
                <a:cubicBezTo>
                  <a:pt x="688" y="0"/>
                  <a:pt x="741" y="46"/>
                  <a:pt x="771" y="69"/>
                </a:cubicBezTo>
                <a:cubicBezTo>
                  <a:pt x="801" y="92"/>
                  <a:pt x="779" y="167"/>
                  <a:pt x="817" y="159"/>
                </a:cubicBezTo>
                <a:cubicBezTo>
                  <a:pt x="855" y="151"/>
                  <a:pt x="923" y="23"/>
                  <a:pt x="998" y="23"/>
                </a:cubicBezTo>
                <a:cubicBezTo>
                  <a:pt x="1073" y="23"/>
                  <a:pt x="1225" y="136"/>
                  <a:pt x="1270" y="159"/>
                </a:cubicBezTo>
              </a:path>
            </a:pathLst>
          </a:custGeom>
          <a:noFill/>
          <a:ln w="793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96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992313" y="260350"/>
            <a:ext cx="3600450" cy="93345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>
                <a:solidFill>
                  <a:srgbClr val="FF33CC"/>
                </a:solidFill>
                <a:ea typeface="楷体_GB2312" pitchFamily="49" charset="-122"/>
              </a:rPr>
              <a:t> </a:t>
            </a:r>
          </a:p>
        </p:txBody>
      </p:sp>
      <p:pic>
        <p:nvPicPr>
          <p:cNvPr id="40963" name="Picture 3" descr="动画星星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404813"/>
            <a:ext cx="1008062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line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08726"/>
            <a:ext cx="9144000" cy="3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135188" y="1196975"/>
            <a:ext cx="756126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</a:t>
            </a:r>
            <a:r>
              <a:rPr lang="zh-CN" altLang="en-US" sz="54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纪昌回家后，</a:t>
            </a:r>
            <a:r>
              <a:rPr lang="zh-CN" alt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就</a:t>
            </a:r>
            <a:r>
              <a:rPr lang="zh-CN" altLang="en-US" sz="54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开始练习起来。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208214" y="3284538"/>
            <a:ext cx="727233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体会到纪昌练习眼力的决心、毅力和恒心。</a:t>
            </a:r>
          </a:p>
        </p:txBody>
      </p:sp>
    </p:spTree>
    <p:extLst>
      <p:ext uri="{BB962C8B-B14F-4D97-AF65-F5344CB8AC3E}">
        <p14:creationId xmlns:p14="http://schemas.microsoft.com/office/powerpoint/2010/main" val="372501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096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063750" y="620713"/>
            <a:ext cx="8281988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3366FF"/>
                </a:solidFill>
                <a:latin typeface="楷体_GB2312" pitchFamily="49" charset="-122"/>
                <a:ea typeface="楷体_GB2312" pitchFamily="49" charset="-122"/>
              </a:rPr>
              <a:t>妻子织布的时候，他躺在织布机下面，睁大眼睛，注视着梭子来回穿梭。</a:t>
            </a:r>
            <a:r>
              <a:rPr lang="zh-CN" altLang="en-US" sz="4400" b="1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两年</a:t>
            </a:r>
            <a:r>
              <a:rPr lang="zh-CN" altLang="en-US" sz="4400" b="1">
                <a:solidFill>
                  <a:srgbClr val="3366FF"/>
                </a:solidFill>
                <a:latin typeface="楷体_GB2312" pitchFamily="49" charset="-122"/>
                <a:ea typeface="楷体_GB2312" pitchFamily="49" charset="-122"/>
              </a:rPr>
              <a:t>以后，纪昌的本领练得相当到家了</a:t>
            </a:r>
            <a:r>
              <a:rPr lang="en-US" altLang="zh-CN" sz="4400" b="1">
                <a:solidFill>
                  <a:srgbClr val="3366FF"/>
                </a:solidFill>
                <a:ea typeface="楷体_GB2312" pitchFamily="49" charset="-122"/>
              </a:rPr>
              <a:t>——</a:t>
            </a:r>
            <a:r>
              <a:rPr lang="zh-CN" altLang="en-US" sz="4400" b="1">
                <a:solidFill>
                  <a:srgbClr val="3366FF"/>
                </a:solidFill>
                <a:latin typeface="楷体_GB2312" pitchFamily="49" charset="-122"/>
                <a:ea typeface="楷体_GB2312" pitchFamily="49" charset="-122"/>
              </a:rPr>
              <a:t>就是有人用针刺他的眼皮，他的眼睛也不会眨一下。</a:t>
            </a:r>
            <a:r>
              <a:rPr lang="zh-CN" altLang="en-US" sz="4000" b="1">
                <a:solidFill>
                  <a:srgbClr val="3366FF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919288" y="4868864"/>
            <a:ext cx="84248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你觉得纪昌是一个</a:t>
            </a:r>
            <a:r>
              <a:rPr lang="zh-CN" altLang="en-US" sz="4000" b="1" u="sng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          </a:t>
            </a:r>
            <a:r>
              <a:rPr lang="zh-CN" altLang="en-US" sz="4000" b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的人！</a:t>
            </a:r>
            <a:br>
              <a:rPr lang="zh-CN" altLang="en-US" sz="4000" b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</a:br>
            <a:endParaRPr lang="zh-CN" altLang="en-US" sz="4000" b="1">
              <a:solidFill>
                <a:srgbClr val="FF0066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951538" y="4797426"/>
            <a:ext cx="3168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有耐心、有毅力</a:t>
            </a:r>
          </a:p>
        </p:txBody>
      </p:sp>
      <p:pic>
        <p:nvPicPr>
          <p:cNvPr id="32773" name="Picture 5" descr="line2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08726"/>
            <a:ext cx="9144000" cy="3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52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/>
      <p:bldP spid="3277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992313" y="260350"/>
            <a:ext cx="3600450" cy="93345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>
                <a:solidFill>
                  <a:srgbClr val="FF33CC"/>
                </a:solidFill>
                <a:ea typeface="楷体_GB2312" pitchFamily="49" charset="-122"/>
              </a:rPr>
              <a:t> </a:t>
            </a:r>
          </a:p>
        </p:txBody>
      </p:sp>
      <p:pic>
        <p:nvPicPr>
          <p:cNvPr id="33795" name="Picture 3" descr="动画星星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549276"/>
            <a:ext cx="1008062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line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08726"/>
            <a:ext cx="9144000" cy="3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063751" y="476251"/>
            <a:ext cx="7561263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</a:t>
            </a:r>
            <a:r>
              <a:rPr lang="zh-CN" altLang="en-US" sz="5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纪昌记住了飞卫的话。回到家里，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又</a:t>
            </a:r>
            <a:r>
              <a:rPr lang="zh-CN" altLang="en-US" sz="5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开始练习起来。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919289" y="2997201"/>
            <a:ext cx="8281987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体会到纪昌学习态度的虚心和认真。他虚心听从老师指导，并按老师的要求去做，一点也不犹豫。</a:t>
            </a:r>
          </a:p>
        </p:txBody>
      </p:sp>
    </p:spTree>
    <p:extLst>
      <p:ext uri="{BB962C8B-B14F-4D97-AF65-F5344CB8AC3E}">
        <p14:creationId xmlns:p14="http://schemas.microsoft.com/office/powerpoint/2010/main" val="320273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79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774826" y="260351"/>
            <a:ext cx="9001125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3366FF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4400" b="1">
                <a:solidFill>
                  <a:srgbClr val="3366FF"/>
                </a:solidFill>
                <a:latin typeface="楷体_GB2312" pitchFamily="49" charset="-122"/>
                <a:ea typeface="楷体_GB2312" pitchFamily="49" charset="-122"/>
              </a:rPr>
              <a:t>他用一根长头发，</a:t>
            </a:r>
            <a:r>
              <a:rPr lang="zh-CN" altLang="en-US" sz="4400" b="1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绑</a:t>
            </a:r>
            <a:r>
              <a:rPr lang="zh-CN" altLang="en-US" sz="4400" b="1">
                <a:solidFill>
                  <a:srgbClr val="3366FF"/>
                </a:solidFill>
                <a:latin typeface="楷体_GB2312" pitchFamily="49" charset="-122"/>
                <a:ea typeface="楷体_GB2312" pitchFamily="49" charset="-122"/>
              </a:rPr>
              <a:t>住一只虱子，把它</a:t>
            </a:r>
            <a:r>
              <a:rPr lang="zh-CN" altLang="en-US" sz="4400" b="1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吊</a:t>
            </a:r>
            <a:r>
              <a:rPr lang="zh-CN" altLang="en-US" sz="4400" b="1">
                <a:solidFill>
                  <a:srgbClr val="3366FF"/>
                </a:solidFill>
                <a:latin typeface="楷体_GB2312" pitchFamily="49" charset="-122"/>
                <a:ea typeface="楷体_GB2312" pitchFamily="49" charset="-122"/>
              </a:rPr>
              <a:t>在窗口。然后每天</a:t>
            </a:r>
            <a:r>
              <a:rPr lang="zh-CN" altLang="en-US" sz="4400" b="1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站</a:t>
            </a:r>
            <a:r>
              <a:rPr lang="zh-CN" altLang="en-US" sz="4400" b="1">
                <a:solidFill>
                  <a:srgbClr val="3366FF"/>
                </a:solidFill>
                <a:latin typeface="楷体_GB2312" pitchFamily="49" charset="-122"/>
                <a:ea typeface="楷体_GB2312" pitchFamily="49" charset="-122"/>
              </a:rPr>
              <a:t>在虱子旁边，聚精会神地</a:t>
            </a:r>
            <a:r>
              <a:rPr lang="zh-CN" altLang="en-US" sz="4400" b="1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盯</a:t>
            </a:r>
            <a:r>
              <a:rPr lang="zh-CN" altLang="en-US" sz="4400" b="1">
                <a:solidFill>
                  <a:srgbClr val="3366FF"/>
                </a:solidFill>
                <a:latin typeface="楷体_GB2312" pitchFamily="49" charset="-122"/>
                <a:ea typeface="楷体_GB2312" pitchFamily="49" charset="-122"/>
              </a:rPr>
              <a:t>着它。那只小虱子，在纪昌的眼里一天天大起来，练到后来，</a:t>
            </a:r>
            <a:r>
              <a:rPr lang="zh-CN" altLang="en-US" sz="4400" b="1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大得竟然像车轮一样。 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279651" y="5013326"/>
            <a:ext cx="65516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66"/>
                </a:solidFill>
              </a:rPr>
              <a:t>纪昌是个 </a:t>
            </a:r>
            <a:r>
              <a:rPr lang="en-US" altLang="zh-CN" sz="4000" b="1">
                <a:solidFill>
                  <a:srgbClr val="FF0066"/>
                </a:solidFill>
              </a:rPr>
              <a:t>_____     </a:t>
            </a:r>
            <a:r>
              <a:rPr lang="zh-CN" altLang="en-US" sz="4000" b="1">
                <a:solidFill>
                  <a:srgbClr val="FF0066"/>
                </a:solidFill>
              </a:rPr>
              <a:t>的人！ 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11675" y="4941888"/>
            <a:ext cx="23764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肯付出努力</a:t>
            </a:r>
          </a:p>
        </p:txBody>
      </p:sp>
      <p:pic>
        <p:nvPicPr>
          <p:cNvPr id="34821" name="Picture 5" descr="line2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08726"/>
            <a:ext cx="9144000" cy="3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28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/>
      <p:bldP spid="348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567609" y="4077072"/>
            <a:ext cx="1871663" cy="93345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5400" b="1">
                <a:solidFill>
                  <a:srgbClr val="FF33CC"/>
                </a:solidFill>
                <a:ea typeface="楷体_GB2312" pitchFamily="49" charset="-122"/>
              </a:rPr>
              <a:t>过程</a:t>
            </a: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2927972" y="4937497"/>
            <a:ext cx="2663825" cy="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7A77"/>
              </a:solidFill>
            </a:endParaRP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2927972" y="5081959"/>
            <a:ext cx="26638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7A77"/>
              </a:solidFill>
            </a:endParaRP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2927972" y="5226422"/>
            <a:ext cx="26638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7A77"/>
              </a:solidFill>
            </a:endParaRPr>
          </a:p>
        </p:txBody>
      </p:sp>
      <p:pic>
        <p:nvPicPr>
          <p:cNvPr id="47111" name="Picture 7" descr="动画星星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784" y="4289797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8" descr="line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23038"/>
            <a:ext cx="91440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367833" y="4073897"/>
            <a:ext cx="4464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 b="1">
                <a:solidFill>
                  <a:srgbClr val="007A77"/>
                </a:solidFill>
                <a:ea typeface="楷体_GB2312" pitchFamily="49" charset="-122"/>
              </a:rPr>
              <a:t>勤奋认真刻苦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19536" y="2539157"/>
            <a:ext cx="8986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/>
              <a:t>纪昌学习时的过程可以用什么词语来形容？</a:t>
            </a:r>
          </a:p>
        </p:txBody>
      </p:sp>
    </p:spTree>
    <p:extLst>
      <p:ext uri="{BB962C8B-B14F-4D97-AF65-F5344CB8AC3E}">
        <p14:creationId xmlns:p14="http://schemas.microsoft.com/office/powerpoint/2010/main" val="2563866648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1524000" y="2349501"/>
            <a:ext cx="91440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6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纪昌是一个</a:t>
            </a:r>
            <a:r>
              <a:rPr kumimoji="1" lang="zh-CN" altLang="en-US" sz="6000" b="1" u="sng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勤奋而一丝不苟，有毅力和恒心，对事业执著追求</a:t>
            </a:r>
            <a:r>
              <a:rPr kumimoji="1" lang="zh-CN" altLang="en-US" sz="6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的人。</a:t>
            </a: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1524000" y="549276"/>
            <a:ext cx="9144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6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kumimoji="1" lang="zh-CN" altLang="en-US" sz="6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你认为纪昌是一个怎样的人？</a:t>
            </a:r>
          </a:p>
        </p:txBody>
      </p:sp>
    </p:spTree>
    <p:extLst>
      <p:ext uri="{BB962C8B-B14F-4D97-AF65-F5344CB8AC3E}">
        <p14:creationId xmlns:p14="http://schemas.microsoft.com/office/powerpoint/2010/main" val="1292568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/>
      <p:bldP spid="16998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015563" y="3861048"/>
            <a:ext cx="1871663" cy="93345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5400" b="1" dirty="0">
                <a:solidFill>
                  <a:srgbClr val="FF33CC"/>
                </a:solidFill>
                <a:ea typeface="楷体_GB2312" pitchFamily="49" charset="-122"/>
              </a:rPr>
              <a:t>结果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2015563" y="5010398"/>
            <a:ext cx="2663825" cy="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7A77"/>
              </a:solidFill>
            </a:endParaRPr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2015563" y="5226298"/>
            <a:ext cx="26638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7A77"/>
              </a:solidFill>
            </a:endParaRPr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2015563" y="5369173"/>
            <a:ext cx="26638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7A77"/>
              </a:solidFill>
            </a:endParaRPr>
          </a:p>
        </p:txBody>
      </p:sp>
      <p:pic>
        <p:nvPicPr>
          <p:cNvPr id="50183" name="Picture 8" descr="line2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23038"/>
            <a:ext cx="91440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665865" y="3632448"/>
            <a:ext cx="44640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 b="1">
                <a:solidFill>
                  <a:srgbClr val="007A77"/>
                </a:solidFill>
                <a:ea typeface="楷体_GB2312" pitchFamily="49" charset="-122"/>
              </a:rPr>
              <a:t>百发百中的射箭能手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028031" y="1070769"/>
            <a:ext cx="813593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b="1" dirty="0">
                <a:solidFill>
                  <a:srgbClr val="007A77"/>
                </a:solidFill>
              </a:rPr>
              <a:t>      </a:t>
            </a:r>
            <a:r>
              <a:rPr lang="zh-CN" altLang="en-US" sz="4400" b="1" dirty="0">
                <a:solidFill>
                  <a:srgbClr val="0066FF"/>
                </a:solidFill>
              </a:rPr>
              <a:t>纪昌在练习的过程中是如此的刻苦，如此的聚精会神，那么他练习结果怎样呢？</a:t>
            </a:r>
            <a:r>
              <a:rPr lang="zh-CN" altLang="en-US" dirty="0">
                <a:solidFill>
                  <a:srgbClr val="0066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1599666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line2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6092826"/>
            <a:ext cx="9144001" cy="3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3" descr="2007241831473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844676"/>
            <a:ext cx="3694113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208213" y="188913"/>
            <a:ext cx="72009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b="1">
                <a:solidFill>
                  <a:srgbClr val="FF3300"/>
                </a:solidFill>
                <a:ea typeface="隶书" panose="02010509060101010101" pitchFamily="49" charset="-122"/>
              </a:rPr>
              <a:t>你认为纪昌取得成功的原因是什么？</a:t>
            </a:r>
          </a:p>
        </p:txBody>
      </p:sp>
      <p:pic>
        <p:nvPicPr>
          <p:cNvPr id="37893" name="Picture 5" descr="动画星星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1" y="404813"/>
            <a:ext cx="1008063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024563" y="35004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5519738" y="1844675"/>
            <a:ext cx="446405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1.</a:t>
            </a:r>
            <a:r>
              <a:rPr lang="zh-CN" altLang="en-US" sz="36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练好扎实的基本功</a:t>
            </a:r>
          </a:p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2.</a:t>
            </a:r>
            <a:r>
              <a:rPr lang="zh-CN" altLang="en-US" sz="36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要有认真虚心的学习态度及决心、毅力和恒心</a:t>
            </a:r>
          </a:p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3.</a:t>
            </a:r>
            <a:r>
              <a:rPr lang="zh-CN" altLang="en-US" sz="36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名师指点对学习结果有重要作用</a:t>
            </a:r>
          </a:p>
        </p:txBody>
      </p:sp>
    </p:spTree>
    <p:extLst>
      <p:ext uri="{BB962C8B-B14F-4D97-AF65-F5344CB8AC3E}">
        <p14:creationId xmlns:p14="http://schemas.microsoft.com/office/powerpoint/2010/main" val="288727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line2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6237288"/>
            <a:ext cx="914400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847850" y="260350"/>
            <a:ext cx="82804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飞卫为什么先要纪昌练习眼力？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992313" y="2133601"/>
            <a:ext cx="8424862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000" dirty="0">
                <a:solidFill>
                  <a:srgbClr val="008000"/>
                </a:solidFill>
                <a:ea typeface="华文新魏" panose="02010800040101010101" pitchFamily="2" charset="-122"/>
              </a:rPr>
              <a:t>眼力是射箭的基础，只有练到看准目标不眨眼和把大目标看成小目标看大，才能百发百中。</a:t>
            </a:r>
          </a:p>
        </p:txBody>
      </p:sp>
      <p:pic>
        <p:nvPicPr>
          <p:cNvPr id="36869" name="Picture 5" descr="动画星星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6" y="1196976"/>
            <a:ext cx="1008063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30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368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20080501154910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333375"/>
            <a:ext cx="4751388" cy="623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7175500" y="4221164"/>
            <a:ext cx="32448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>
                <a:solidFill>
                  <a:srgbClr val="000000"/>
                </a:solidFill>
                <a:ea typeface="楷体_GB2312" pitchFamily="49" charset="-122"/>
              </a:rPr>
              <a:t>守株待兔</a:t>
            </a:r>
          </a:p>
        </p:txBody>
      </p:sp>
    </p:spTree>
    <p:extLst>
      <p:ext uri="{BB962C8B-B14F-4D97-AF65-F5344CB8AC3E}">
        <p14:creationId xmlns:p14="http://schemas.microsoft.com/office/powerpoint/2010/main" val="255390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1847850" y="836614"/>
            <a:ext cx="83518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000" b="1">
                <a:ea typeface="幼圆" panose="02010509060101010101" pitchFamily="49" charset="-122"/>
              </a:rPr>
              <a:t>        </a:t>
            </a:r>
            <a:r>
              <a:rPr kumimoji="1" lang="zh-CN" altLang="en-US" sz="4000" b="1">
                <a:solidFill>
                  <a:schemeClr val="accent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读了这个故事，你懂得了什么道理？</a:t>
            </a:r>
            <a:r>
              <a:rPr kumimoji="1" lang="zh-CN" altLang="en-US" sz="4000">
                <a:solidFill>
                  <a:schemeClr val="accent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2207568" y="2213769"/>
            <a:ext cx="8280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 sz="3600" dirty="0">
                <a:ea typeface="华文中宋" panose="02010600040101010101" pitchFamily="2" charset="-122"/>
              </a:rPr>
              <a:t>       </a:t>
            </a:r>
            <a:r>
              <a:rPr lang="zh-CN" altLang="en-US" sz="3600" dirty="0">
                <a:solidFill>
                  <a:srgbClr val="FF7C80"/>
                </a:solidFill>
                <a:ea typeface="华文中宋" panose="02010600040101010101" pitchFamily="2" charset="-122"/>
              </a:rPr>
              <a:t>纪昌学射的故事，告诉我们学任何一项本领，都要有扎实的基本功。如本文中要想掌握射箭本领，就要先练眼力。</a:t>
            </a:r>
          </a:p>
        </p:txBody>
      </p:sp>
      <p:sp>
        <p:nvSpPr>
          <p:cNvPr id="95236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774826" y="4019550"/>
            <a:ext cx="8424863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dirty="0">
                <a:ea typeface="华文中宋" panose="02010600040101010101" pitchFamily="2" charset="-122"/>
              </a:rPr>
              <a:t>       </a:t>
            </a:r>
            <a:r>
              <a:rPr lang="zh-CN" altLang="en-US" sz="3600" dirty="0">
                <a:solidFill>
                  <a:srgbClr val="0099FF"/>
                </a:solidFill>
                <a:ea typeface="华文中宋" panose="02010600040101010101" pitchFamily="2" charset="-122"/>
              </a:rPr>
              <a:t>要想掌握骑车本领，就要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先学会保持平衡</a:t>
            </a:r>
            <a:r>
              <a:rPr lang="zh-CN" altLang="en-US" sz="3600" dirty="0">
                <a:solidFill>
                  <a:srgbClr val="0099FF"/>
                </a:solidFill>
                <a:ea typeface="华文中宋" panose="02010600040101010101" pitchFamily="2" charset="-122"/>
              </a:rPr>
              <a:t>；要想掌握滑冰本领，就要</a:t>
            </a:r>
            <a:r>
              <a:rPr lang="en-US" altLang="zh-CN" sz="3600" dirty="0">
                <a:solidFill>
                  <a:srgbClr val="0099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……</a:t>
            </a:r>
            <a:r>
              <a:rPr lang="zh-CN" altLang="en-US" sz="3600" dirty="0">
                <a:solidFill>
                  <a:srgbClr val="0099FF"/>
                </a:solidFill>
                <a:ea typeface="华文中宋" panose="02010600040101010101" pitchFamily="2" charset="-122"/>
              </a:rPr>
              <a:t>；要想掌握操作电脑本领，就要</a:t>
            </a:r>
            <a:r>
              <a:rPr lang="en-US" altLang="zh-CN" sz="3600" dirty="0">
                <a:solidFill>
                  <a:srgbClr val="0099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……</a:t>
            </a:r>
            <a:r>
              <a:rPr lang="zh-CN" altLang="en-US" sz="3600" dirty="0">
                <a:solidFill>
                  <a:srgbClr val="0099FF"/>
                </a:solidFill>
                <a:ea typeface="华文中宋" panose="02010600040101010101" pitchFamily="2" charset="-122"/>
              </a:rPr>
              <a:t>；要想掌握</a:t>
            </a:r>
            <a:r>
              <a:rPr lang="en-US" altLang="zh-CN" sz="3600" dirty="0">
                <a:solidFill>
                  <a:srgbClr val="0099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……</a:t>
            </a:r>
            <a:r>
              <a:rPr lang="zh-CN" altLang="en-US" sz="3600" dirty="0">
                <a:solidFill>
                  <a:srgbClr val="0099FF"/>
                </a:solidFill>
                <a:ea typeface="华文中宋" panose="02010600040101010101" pitchFamily="2" charset="-122"/>
              </a:rPr>
              <a:t>，就要</a:t>
            </a:r>
            <a:r>
              <a:rPr lang="en-US" altLang="zh-CN" sz="3600" dirty="0">
                <a:solidFill>
                  <a:srgbClr val="0099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……</a:t>
            </a:r>
            <a:r>
              <a:rPr lang="zh-CN" altLang="en-US" sz="3600" dirty="0">
                <a:solidFill>
                  <a:srgbClr val="0099FF"/>
                </a:solidFill>
                <a:ea typeface="华文中宋" panose="02010600040101010101" pitchFamily="2" charset="-122"/>
              </a:rPr>
              <a:t>。你能举例说一说吗？</a:t>
            </a:r>
            <a:br>
              <a:rPr lang="zh-CN" altLang="en-US" sz="3600" dirty="0">
                <a:solidFill>
                  <a:srgbClr val="0099FF"/>
                </a:solidFill>
                <a:ea typeface="华文中宋" panose="02010600040101010101" pitchFamily="2" charset="-122"/>
              </a:rPr>
            </a:br>
            <a:endParaRPr lang="zh-CN" altLang="en-US" sz="3600" dirty="0">
              <a:solidFill>
                <a:srgbClr val="0099FF"/>
              </a:solidFill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731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/>
      <p:bldP spid="952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1774825" y="1196975"/>
            <a:ext cx="7850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1524000" y="1"/>
            <a:ext cx="925195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这篇</a:t>
            </a:r>
            <a:r>
              <a:rPr kumimoji="1" lang="zh-CN" altLang="en-US" sz="60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寓言</a:t>
            </a:r>
            <a:r>
              <a:rPr kumimoji="1" lang="en-US" altLang="zh-CN" sz="6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kumimoji="1" lang="zh-CN" alt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运用了</a:t>
            </a:r>
            <a:r>
              <a:rPr kumimoji="1" lang="zh-CN" altLang="en-US" sz="60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夸张</a:t>
            </a:r>
            <a:r>
              <a:rPr kumimoji="1" lang="zh-CN" alt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和</a:t>
            </a:r>
            <a:r>
              <a:rPr kumimoji="1" lang="zh-CN" altLang="en-US" sz="60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借事说理</a:t>
            </a:r>
            <a:r>
              <a:rPr kumimoji="1" lang="zh-CN" alt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的手法。阐明了无论要学一种技艺</a:t>
            </a:r>
            <a:r>
              <a:rPr kumimoji="1" lang="en-US" altLang="zh-CN" sz="6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kumimoji="1" lang="zh-CN" alt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没有什么捷径可走。都要从学习这门技艺的基本功入手</a:t>
            </a:r>
            <a:r>
              <a:rPr kumimoji="1" lang="en-US" altLang="zh-CN" sz="6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kumimoji="1" lang="zh-CN" alt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扎扎实实、锲而不舍地进行基本功的训练的道理。</a:t>
            </a:r>
          </a:p>
        </p:txBody>
      </p:sp>
    </p:spTree>
    <p:extLst>
      <p:ext uri="{BB962C8B-B14F-4D97-AF65-F5344CB8AC3E}">
        <p14:creationId xmlns:p14="http://schemas.microsoft.com/office/powerpoint/2010/main" val="4041509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351088" y="2205039"/>
            <a:ext cx="3529012" cy="1603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贵在坚持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6003925" y="3381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53252" name="WordArt 4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311901" y="2276476"/>
            <a:ext cx="3529013" cy="1603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持之以恒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311900" y="620713"/>
            <a:ext cx="2808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0472666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  <p:bldP spid="5325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背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2209800" y="2438400"/>
            <a:ext cx="7772400" cy="4419600"/>
          </a:xfrm>
        </p:spPr>
        <p:txBody>
          <a:bodyPr/>
          <a:lstStyle/>
          <a:p>
            <a:r>
              <a:rPr lang="en-US" altLang="zh-CN" sz="4000" b="1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4000" b="1">
                <a:latin typeface="楷体_GB2312" pitchFamily="49" charset="-122"/>
                <a:ea typeface="楷体_GB2312" pitchFamily="49" charset="-122"/>
              </a:rPr>
              <a:t>、你怎样评价飞卫、纪昌两人的行为？ </a:t>
            </a:r>
            <a:br>
              <a:rPr lang="zh-CN" altLang="en-US" sz="4000" b="1"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4000" b="1">
                <a:latin typeface="楷体_GB2312" pitchFamily="49" charset="-122"/>
                <a:ea typeface="楷体_GB2312" pitchFamily="49" charset="-122"/>
              </a:rPr>
              <a:t/>
            </a:r>
            <a:br>
              <a:rPr lang="zh-CN" altLang="en-US" sz="4000" b="1">
                <a:latin typeface="楷体_GB2312" pitchFamily="49" charset="-122"/>
                <a:ea typeface="楷体_GB2312" pitchFamily="49" charset="-122"/>
              </a:rPr>
            </a:br>
            <a:r>
              <a:rPr lang="en-US" altLang="zh-CN" sz="4000" b="1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4000" b="1">
                <a:latin typeface="楷体_GB2312" pitchFamily="49" charset="-122"/>
                <a:ea typeface="楷体_GB2312" pitchFamily="49" charset="-122"/>
              </a:rPr>
              <a:t>、你认为当前的学习生活中最重要的是什么？ </a:t>
            </a:r>
            <a:br>
              <a:rPr lang="zh-CN" altLang="en-US" sz="4000" b="1"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4000" b="1">
                <a:latin typeface="楷体_GB2312" pitchFamily="49" charset="-122"/>
                <a:ea typeface="楷体_GB2312" pitchFamily="49" charset="-122"/>
              </a:rPr>
              <a:t/>
            </a:r>
            <a:br>
              <a:rPr lang="zh-CN" altLang="en-US" sz="4000" b="1">
                <a:latin typeface="楷体_GB2312" pitchFamily="49" charset="-122"/>
                <a:ea typeface="楷体_GB2312" pitchFamily="49" charset="-122"/>
              </a:rPr>
            </a:br>
            <a:endParaRPr lang="zh-CN" altLang="en-US" sz="40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209800" y="914401"/>
            <a:ext cx="4114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6000" b="1">
                <a:solidFill>
                  <a:srgbClr val="FF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扩展　迁移</a:t>
            </a:r>
          </a:p>
        </p:txBody>
      </p:sp>
    </p:spTree>
    <p:extLst>
      <p:ext uri="{BB962C8B-B14F-4D97-AF65-F5344CB8AC3E}">
        <p14:creationId xmlns:p14="http://schemas.microsoft.com/office/powerpoint/2010/main" val="18145200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063751" y="1341438"/>
            <a:ext cx="8208963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400" b="1"/>
              <a:t>成功等于百分之九十九的汗水加百分之一的灵感。</a:t>
            </a:r>
          </a:p>
          <a:p>
            <a:r>
              <a:rPr lang="zh-CN" altLang="en-US" sz="4400" b="1"/>
              <a:t>成功来自于恒心、毅力，来自于扎实的基本功。</a:t>
            </a:r>
          </a:p>
          <a:p>
            <a:r>
              <a:rPr lang="zh-CN" altLang="en-US" sz="4400" b="1"/>
              <a:t>宝剑锋从磨砺出，梅花香自苦寒来。</a:t>
            </a:r>
          </a:p>
        </p:txBody>
      </p:sp>
    </p:spTree>
    <p:extLst>
      <p:ext uri="{BB962C8B-B14F-4D97-AF65-F5344CB8AC3E}">
        <p14:creationId xmlns:p14="http://schemas.microsoft.com/office/powerpoint/2010/main" val="109104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962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96260" name="Picture 4" descr="2008113001240617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1919288" y="325438"/>
            <a:ext cx="35496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6600" b="1">
                <a:solidFill>
                  <a:srgbClr val="FF00FF"/>
                </a:solidFill>
                <a:latin typeface="Times New Roman" panose="02020603050405020304" pitchFamily="18" charset="0"/>
              </a:rPr>
              <a:t>拓展延伸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2279651" y="2276475"/>
            <a:ext cx="777716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540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kumimoji="1" lang="zh-CN" altLang="en-US" sz="5400">
                <a:solidFill>
                  <a:srgbClr val="000000"/>
                </a:solidFill>
                <a:latin typeface="Times New Roman" panose="02020603050405020304" pitchFamily="18" charset="0"/>
              </a:rPr>
              <a:t>寻找生活中的“纪昌”与“飞卫”</a:t>
            </a:r>
          </a:p>
        </p:txBody>
      </p:sp>
    </p:spTree>
    <p:extLst>
      <p:ext uri="{BB962C8B-B14F-4D97-AF65-F5344CB8AC3E}">
        <p14:creationId xmlns:p14="http://schemas.microsoft.com/office/powerpoint/2010/main" val="372633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972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97284" name="Picture 4" descr="10006_20070419_2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0"/>
            <a:ext cx="5545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5" name="Picture 5" descr="2008104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0"/>
            <a:ext cx="3779837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6" name="Picture 6" descr="50CB0C40027EDB76444E0DCF87D9B1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3267076"/>
            <a:ext cx="3779837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10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983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98308" name="Picture 4" descr="2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4932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09" name="Picture 5" descr="200810081634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0"/>
            <a:ext cx="4211637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0" name="Picture 6" descr="xin_29030223101878626297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2997200"/>
            <a:ext cx="4211637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06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5016500" y="5373689"/>
            <a:ext cx="32448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>
                <a:solidFill>
                  <a:srgbClr val="000000"/>
                </a:solidFill>
                <a:ea typeface="楷体_GB2312" pitchFamily="49" charset="-122"/>
              </a:rPr>
              <a:t>揠苗助长</a:t>
            </a:r>
          </a:p>
        </p:txBody>
      </p:sp>
      <p:pic>
        <p:nvPicPr>
          <p:cNvPr id="122883" name="Picture 3" descr="7224352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765175"/>
            <a:ext cx="5903913" cy="442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59064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4583113" y="5373689"/>
            <a:ext cx="32448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>
                <a:solidFill>
                  <a:srgbClr val="000000"/>
                </a:solidFill>
                <a:ea typeface="楷体_GB2312" pitchFamily="49" charset="-122"/>
              </a:rPr>
              <a:t>亡羊补牢</a:t>
            </a:r>
          </a:p>
        </p:txBody>
      </p:sp>
      <p:pic>
        <p:nvPicPr>
          <p:cNvPr id="123907" name="Picture 3" descr="10088301_9840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12"/>
          <a:stretch>
            <a:fillRect/>
          </a:stretch>
        </p:blipFill>
        <p:spPr bwMode="auto">
          <a:xfrm>
            <a:off x="1847850" y="333375"/>
            <a:ext cx="8459788" cy="474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06581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4440238" y="5373689"/>
            <a:ext cx="32448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000000"/>
                </a:solidFill>
                <a:ea typeface="楷体_GB2312" pitchFamily="49" charset="-122"/>
              </a:rPr>
              <a:t>南辕北辙</a:t>
            </a:r>
          </a:p>
        </p:txBody>
      </p:sp>
      <p:pic>
        <p:nvPicPr>
          <p:cNvPr id="124931" name="Picture 3" descr="a44c3530bb2d7e7fac4b5f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188913"/>
            <a:ext cx="7272337" cy="528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60426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92144" y="609600"/>
            <a:ext cx="2974231" cy="1143000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accent1">
                    <a:lumMod val="10000"/>
                  </a:schemeClr>
                </a:solidFill>
              </a:rPr>
              <a:t>刻舟求剑</a:t>
            </a:r>
            <a:endParaRPr lang="zh-CN" altLang="en-US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332656"/>
            <a:ext cx="5472608" cy="566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3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9656" y="630289"/>
            <a:ext cx="6408712" cy="4913346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458372" y="5661249"/>
            <a:ext cx="327525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000000"/>
                </a:solidFill>
                <a:ea typeface="楷体_GB2312" pitchFamily="49" charset="-122"/>
              </a:rPr>
              <a:t>画蛇添足</a:t>
            </a:r>
          </a:p>
        </p:txBody>
      </p:sp>
    </p:spTree>
    <p:extLst>
      <p:ext uri="{BB962C8B-B14F-4D97-AF65-F5344CB8AC3E}">
        <p14:creationId xmlns:p14="http://schemas.microsoft.com/office/powerpoint/2010/main" val="370814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accent1">
                    <a:lumMod val="10000"/>
                  </a:schemeClr>
                </a:solidFill>
              </a:rPr>
              <a:t>掩耳盗铃</a:t>
            </a:r>
            <a:endParaRPr lang="zh-CN" altLang="en-US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650" y="1988840"/>
            <a:ext cx="5262679" cy="4776894"/>
          </a:xfrm>
        </p:spPr>
      </p:pic>
    </p:spTree>
    <p:extLst>
      <p:ext uri="{BB962C8B-B14F-4D97-AF65-F5344CB8AC3E}">
        <p14:creationId xmlns:p14="http://schemas.microsoft.com/office/powerpoint/2010/main" val="129824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945</Words>
  <Application>Microsoft Office PowerPoint</Application>
  <PresentationFormat>宽屏</PresentationFormat>
  <Paragraphs>86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0" baseType="lpstr">
      <vt:lpstr>黑体</vt:lpstr>
      <vt:lpstr>华文新魏</vt:lpstr>
      <vt:lpstr>华文中宋</vt:lpstr>
      <vt:lpstr>楷体_GB2312</vt:lpstr>
      <vt:lpstr>隶书</vt:lpstr>
      <vt:lpstr>宋体</vt:lpstr>
      <vt:lpstr>幼圆</vt:lpstr>
      <vt:lpstr>Arial</vt:lpstr>
      <vt:lpstr>Calibri</vt:lpstr>
      <vt:lpstr>Calibri Light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刻舟求剑</vt:lpstr>
      <vt:lpstr>PowerPoint 演示文稿</vt:lpstr>
      <vt:lpstr>掩耳盗铃</vt:lpstr>
      <vt:lpstr>愚公移山</vt:lpstr>
      <vt:lpstr>寓言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1、你怎样评价飞卫、纪昌两人的行为？   2、你认为当前的学习生活中最重要的是什么？   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Anelace Hu</dc:creator>
  <cp:lastModifiedBy>Anelace Hu</cp:lastModifiedBy>
  <cp:revision>1</cp:revision>
  <dcterms:created xsi:type="dcterms:W3CDTF">2014-05-25T08:59:49Z</dcterms:created>
  <dcterms:modified xsi:type="dcterms:W3CDTF">2014-05-25T09:01:00Z</dcterms:modified>
</cp:coreProperties>
</file>