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绿色圃中小学教育网" initials="绿" lastIdx="2" clrIdx="0"/>
  <p:cmAuthor id="2" name="作者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60" d="100"/>
          <a:sy n="60" d="100"/>
        </p:scale>
        <p:origin x="956" y="2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2019/12/4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03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02404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endParaRPr lang="zh-CN" altLang="zh-CN" sz="1200" b="0" dirty="0">
              <a:solidFill>
                <a:srgbClr val="000000"/>
              </a:solidFill>
            </a:endParaRPr>
          </a:p>
        </p:txBody>
      </p:sp>
      <p:sp>
        <p:nvSpPr>
          <p:cNvPr id="102405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2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445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044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b="0" dirty="0">
                <a:solidFill>
                  <a:srgbClr val="000000"/>
                </a:solidFill>
              </a:rPr>
              <a:t>2</a:t>
            </a:fld>
            <a:endParaRPr lang="zh-CN" altLang="en-US" sz="12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75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2A6B13-73A1-4A29-9E00-6E1DD5152E5C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90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902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A6C3E-A90D-4D48-A194-08907DE0A00A}" type="slidenum">
              <a:rPr lang="zh-CN" altLang="en-US"/>
              <a:t>39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3AE71-2997-4C73-A860-1BDA382CF9A0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967"/>
            <a:ext cx="3048000" cy="26040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9156" y="522115"/>
            <a:ext cx="1070517" cy="62818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967"/>
            <a:ext cx="3048000" cy="260403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967"/>
            <a:ext cx="3048000" cy="26040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3"/>
          <a:stretch>
            <a:fillRect/>
          </a:stretch>
        </p:blipFill>
        <p:spPr>
          <a:xfrm flipH="1">
            <a:off x="10669156" y="522115"/>
            <a:ext cx="1070517" cy="628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spd="slow">
    <p:random/>
  </p:transition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2085" indent="-170815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985" indent="-170815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885" indent="-170815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785" indent="-170815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685" indent="-170815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6585" indent="-170815" algn="l" defTabSz="68580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29983;&#23383;&#35270;&#39057;-&#20154;&#22235;&#19978;-26.&#35199;&#38376;&#35961;&#27835;&#37050;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1"/>
          <p:cNvSpPr/>
          <p:nvPr/>
        </p:nvSpPr>
        <p:spPr>
          <a:xfrm>
            <a:off x="2745740" y="1595967"/>
            <a:ext cx="6907107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13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</a:t>
            </a: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  <a:cs typeface="楷体-简" panose="02010600040101010101" charset="-122"/>
                <a:sym typeface="+mn-ea"/>
              </a:rPr>
              <a:t>26  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  <a:cs typeface="楷体-简" panose="02010600040101010101" charset="-122"/>
                <a:sym typeface="+mn-ea"/>
              </a:rPr>
              <a:t>西门豹治邺</a:t>
            </a:r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  <a:cs typeface="楷体-简" panose="02010600040101010101" charset="-122"/>
            </a:endParaRPr>
          </a:p>
          <a:p>
            <a:endParaRPr lang="zh-CN" altLang="en-US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78851" name="直线连接符 21"/>
          <p:cNvSpPr/>
          <p:nvPr/>
        </p:nvSpPr>
        <p:spPr>
          <a:xfrm>
            <a:off x="3432175" y="2456499"/>
            <a:ext cx="4679951" cy="0"/>
          </a:xfrm>
          <a:prstGeom prst="line">
            <a:avLst/>
          </a:prstGeom>
          <a:ln w="38100" cap="flat" cmpd="sng">
            <a:solidFill>
              <a:srgbClr val="93B3D7"/>
            </a:solidFill>
            <a:prstDash val="dash"/>
            <a:miter/>
            <a:headEnd type="none" w="med" len="med"/>
            <a:tailEnd type="none" w="med" len="med"/>
          </a:ln>
        </p:spPr>
      </p:sp>
      <p:sp>
        <p:nvSpPr>
          <p:cNvPr id="78852" name="Rectangle 8"/>
          <p:cNvSpPr/>
          <p:nvPr/>
        </p:nvSpPr>
        <p:spPr>
          <a:xfrm>
            <a:off x="1919288" y="6453188"/>
            <a:ext cx="789305" cy="1123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Tx/>
            </a:pPr>
            <a:r>
              <a:rPr lang="zh-CN" altLang="en-US" sz="135" b="0" dirty="0">
                <a:solidFill>
                  <a:srgbClr val="FFFFFF"/>
                </a:solidFill>
                <a:latin typeface="Calibri" panose="020F0502020204030204" charset="0"/>
              </a:rPr>
              <a:t>绿色圃中小学教育网</a:t>
            </a:r>
            <a:r>
              <a:rPr lang="en-US" altLang="zh-CN" sz="135" b="0" dirty="0">
                <a:solidFill>
                  <a:srgbClr val="FFFFFF"/>
                </a:solidFill>
                <a:latin typeface="Calibri" panose="020F0502020204030204" charset="0"/>
              </a:rPr>
              <a:t>http://www.lspjy.com  </a:t>
            </a:r>
            <a:r>
              <a:rPr lang="zh-CN" altLang="en-US" sz="135" b="0" dirty="0">
                <a:solidFill>
                  <a:srgbClr val="FFFFFF"/>
                </a:solidFill>
                <a:latin typeface="Calibri" panose="020F0502020204030204" charset="0"/>
              </a:rPr>
              <a:t>绿色圃中学资源网</a:t>
            </a:r>
            <a:r>
              <a:rPr lang="en-US" altLang="zh-CN" sz="135" b="0" dirty="0">
                <a:solidFill>
                  <a:srgbClr val="FFFFFF"/>
                </a:solidFill>
                <a:latin typeface="Calibri" panose="020F0502020204030204" charset="0"/>
              </a:rPr>
              <a:t>http://cz.lspjy.com</a:t>
            </a:r>
            <a:endParaRPr lang="en-US" altLang="zh-CN" sz="1400" b="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3" name="对角圆角矩形 2"/>
          <p:cNvSpPr/>
          <p:nvPr/>
        </p:nvSpPr>
        <p:spPr>
          <a:xfrm>
            <a:off x="472440" y="671407"/>
            <a:ext cx="4357793" cy="448733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部编版四年级语文上册</a:t>
            </a:r>
          </a:p>
        </p:txBody>
      </p:sp>
      <p:pic>
        <p:nvPicPr>
          <p:cNvPr id="12" name="图片 11" descr="301_8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5300" y="2736800"/>
            <a:ext cx="5663353" cy="318600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28459" y="2756925"/>
            <a:ext cx="3360373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（    ）稀少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8175" y="2756925"/>
            <a:ext cx="1728192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人烟</a:t>
            </a:r>
          </a:p>
        </p:txBody>
      </p:sp>
      <p:sp>
        <p:nvSpPr>
          <p:cNvPr id="4" name="矩形 20"/>
          <p:cNvSpPr>
            <a:spLocks noChangeArrowheads="1"/>
          </p:cNvSpPr>
          <p:nvPr/>
        </p:nvSpPr>
        <p:spPr bwMode="auto">
          <a:xfrm>
            <a:off x="1238216" y="1619237"/>
            <a:ext cx="6899848" cy="7816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3735" dirty="0">
                <a:latin typeface="黑体" panose="02010609060101010101" pitchFamily="49" charset="-122"/>
                <a:ea typeface="黑体" panose="02010609060101010101" pitchFamily="49" charset="-122"/>
              </a:rPr>
              <a:t>一、在括号里填上恰当的词语。</a:t>
            </a:r>
            <a:endParaRPr lang="zh-CN" altLang="en-US" sz="3735" dirty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</p:txBody>
      </p:sp>
      <p:sp>
        <p:nvSpPr>
          <p:cNvPr id="84994" name="文本框 14"/>
          <p:cNvSpPr txBox="1">
            <a:spLocks noChangeArrowheads="1"/>
          </p:cNvSpPr>
          <p:nvPr/>
        </p:nvSpPr>
        <p:spPr bwMode="auto">
          <a:xfrm>
            <a:off x="831851" y="548217"/>
            <a:ext cx="2671233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265" b="1" dirty="0">
                <a:solidFill>
                  <a:srgbClr val="875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课堂演练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3244" y="2762245"/>
            <a:ext cx="3043419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spc="-100" dirty="0">
                <a:latin typeface="楷体" panose="02010609060101010101" pitchFamily="49" charset="-122"/>
                <a:ea typeface="楷体" panose="02010609060101010101" pitchFamily="49" charset="-122"/>
              </a:rPr>
              <a:t>（    ）荒芜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3613" y="2767565"/>
            <a:ext cx="142876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田地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6419" y="2756925"/>
            <a:ext cx="3607365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提（  ）吊（  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7188" y="2762245"/>
            <a:ext cx="659765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26913" y="2755472"/>
            <a:ext cx="659765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45099" y="4101075"/>
            <a:ext cx="2784309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面如（    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7399" y="4095755"/>
            <a:ext cx="113665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土色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6491" y="4101075"/>
            <a:ext cx="3264363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磕头（    ）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0671" y="4095755"/>
            <a:ext cx="113665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求饶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9459" y="4101075"/>
            <a:ext cx="293757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满脸（    ）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63441" y="4095755"/>
            <a:ext cx="113665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泪水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4" grpId="0"/>
      <p:bldP spid="6" grpId="0"/>
      <p:bldP spid="7" grpId="0"/>
      <p:bldP spid="12" grpId="0"/>
      <p:bldP spid="13" grpId="0"/>
      <p:bldP spid="14" grpId="0"/>
      <p:bldP spid="16" grpId="0"/>
      <p:bldP spid="17" grpId="0"/>
      <p:bldP spid="20" grpId="0"/>
      <p:bldP spid="21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/>
          <p:cNvSpPr>
            <a:spLocks noChangeArrowheads="1"/>
          </p:cNvSpPr>
          <p:nvPr/>
        </p:nvSpPr>
        <p:spPr bwMode="auto">
          <a:xfrm>
            <a:off x="1044787" y="923713"/>
            <a:ext cx="9915313" cy="35439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dirty="0">
                <a:latin typeface="黑体" panose="02010609060101010101" pitchFamily="49" charset="-122"/>
                <a:ea typeface="黑体" panose="02010609060101010101" pitchFamily="49" charset="-122"/>
                <a:cs typeface="宋体-简" panose="02010800040101010101" charset="-122"/>
              </a:rPr>
              <a:t>二、选字组词。 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观   官                  逼   副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    )看  做(    )        一(    )   (    )迫 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催   摧                  旱   早 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    )毁  (    )促        (    )上   (    )灾 </a:t>
            </a:r>
          </a:p>
        </p:txBody>
      </p:sp>
      <p:sp>
        <p:nvSpPr>
          <p:cNvPr id="3" name="矩形 20"/>
          <p:cNvSpPr>
            <a:spLocks noChangeArrowheads="1"/>
          </p:cNvSpPr>
          <p:nvPr/>
        </p:nvSpPr>
        <p:spPr bwMode="auto">
          <a:xfrm>
            <a:off x="1378373" y="2301240"/>
            <a:ext cx="897467" cy="7816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-简" panose="02010600040101010101" charset="-122"/>
              </a:rPr>
              <a:t>观</a:t>
            </a:r>
          </a:p>
        </p:txBody>
      </p:sp>
      <p:sp>
        <p:nvSpPr>
          <p:cNvPr id="4" name="矩形 20"/>
          <p:cNvSpPr>
            <a:spLocks noChangeArrowheads="1"/>
          </p:cNvSpPr>
          <p:nvPr/>
        </p:nvSpPr>
        <p:spPr bwMode="auto">
          <a:xfrm>
            <a:off x="3437384" y="3666776"/>
            <a:ext cx="923713" cy="7816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-简" panose="02010600040101010101" charset="-122"/>
              </a:rPr>
              <a:t>催</a:t>
            </a:r>
          </a:p>
        </p:txBody>
      </p:sp>
      <p:sp>
        <p:nvSpPr>
          <p:cNvPr id="5" name="矩形 20"/>
          <p:cNvSpPr>
            <a:spLocks noChangeArrowheads="1"/>
          </p:cNvSpPr>
          <p:nvPr/>
        </p:nvSpPr>
        <p:spPr bwMode="auto">
          <a:xfrm>
            <a:off x="1420707" y="3666913"/>
            <a:ext cx="800947" cy="7816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-简" panose="02010600040101010101" charset="-122"/>
              </a:rPr>
              <a:t>摧</a:t>
            </a:r>
          </a:p>
        </p:txBody>
      </p:sp>
      <p:sp>
        <p:nvSpPr>
          <p:cNvPr id="6" name="矩形 20"/>
          <p:cNvSpPr>
            <a:spLocks noChangeArrowheads="1"/>
          </p:cNvSpPr>
          <p:nvPr/>
        </p:nvSpPr>
        <p:spPr bwMode="auto">
          <a:xfrm>
            <a:off x="3976793" y="2301240"/>
            <a:ext cx="734060" cy="7816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-简" panose="02010600040101010101" charset="-122"/>
              </a:rPr>
              <a:t>官</a:t>
            </a:r>
          </a:p>
        </p:txBody>
      </p:sp>
      <p:sp>
        <p:nvSpPr>
          <p:cNvPr id="7" name="矩形 20"/>
          <p:cNvSpPr>
            <a:spLocks noChangeArrowheads="1"/>
          </p:cNvSpPr>
          <p:nvPr/>
        </p:nvSpPr>
        <p:spPr bwMode="auto">
          <a:xfrm>
            <a:off x="7236883" y="2286079"/>
            <a:ext cx="789940" cy="7816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-简" panose="02010600040101010101" charset="-122"/>
              </a:rPr>
              <a:t>副</a:t>
            </a:r>
          </a:p>
        </p:txBody>
      </p:sp>
      <p:sp>
        <p:nvSpPr>
          <p:cNvPr id="8" name="矩形 20"/>
          <p:cNvSpPr>
            <a:spLocks noChangeArrowheads="1"/>
          </p:cNvSpPr>
          <p:nvPr/>
        </p:nvSpPr>
        <p:spPr bwMode="auto">
          <a:xfrm>
            <a:off x="9067267" y="2286079"/>
            <a:ext cx="817033" cy="7816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-简" panose="02010600040101010101" charset="-122"/>
              </a:rPr>
              <a:t>逼</a:t>
            </a:r>
          </a:p>
        </p:txBody>
      </p:sp>
      <p:sp>
        <p:nvSpPr>
          <p:cNvPr id="9" name="矩形 20"/>
          <p:cNvSpPr>
            <a:spLocks noChangeArrowheads="1"/>
          </p:cNvSpPr>
          <p:nvPr/>
        </p:nvSpPr>
        <p:spPr bwMode="auto">
          <a:xfrm>
            <a:off x="6775025" y="3648444"/>
            <a:ext cx="923713" cy="7816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-简" panose="02010600040101010101" charset="-122"/>
              </a:rPr>
              <a:t>早</a:t>
            </a:r>
          </a:p>
        </p:txBody>
      </p:sp>
      <p:sp>
        <p:nvSpPr>
          <p:cNvPr id="12" name="矩形 20"/>
          <p:cNvSpPr>
            <a:spLocks noChangeArrowheads="1"/>
          </p:cNvSpPr>
          <p:nvPr/>
        </p:nvSpPr>
        <p:spPr bwMode="auto">
          <a:xfrm>
            <a:off x="9013925" y="3666913"/>
            <a:ext cx="923713" cy="7816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-简" panose="02010600040101010101" charset="-122"/>
              </a:rPr>
              <a:t>旱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0"/>
          <p:cNvSpPr>
            <a:spLocks noChangeArrowheads="1"/>
          </p:cNvSpPr>
          <p:nvPr/>
        </p:nvSpPr>
        <p:spPr bwMode="auto">
          <a:xfrm>
            <a:off x="1237827" y="905087"/>
            <a:ext cx="10026227" cy="1472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3735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735" dirty="0">
                <a:latin typeface="黑体" panose="02010609060101010101" pitchFamily="49" charset="-122"/>
                <a:ea typeface="黑体" panose="02010609060101010101" pitchFamily="49" charset="-122"/>
              </a:rPr>
              <a:t>三、课文主要介绍了西门豹做了一件什么事?这一件事对百姓有何好处? </a:t>
            </a:r>
            <a:endParaRPr lang="zh-CN" altLang="en-US" sz="3735" dirty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236980" y="2616200"/>
            <a:ext cx="10027073" cy="2392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4800"/>
            <a:r>
              <a:rPr lang="en-US" altLang="zh-CN" sz="3735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sz="3735" b="1">
                <a:latin typeface="楷体" panose="02010609060101010101" pitchFamily="49" charset="-122"/>
                <a:ea typeface="楷体" panose="02010609060101010101" pitchFamily="49" charset="-122"/>
              </a:rPr>
              <a:t>这篇课文讲的是战国时候，西门豹管理</a:t>
            </a:r>
            <a:r>
              <a:rPr lang="zh-CN" sz="3735" b="1" u="sng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sz="3735" b="1" u="sng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sz="3735" b="1">
                <a:latin typeface="楷体" panose="02010609060101010101" pitchFamily="49" charset="-122"/>
                <a:ea typeface="楷体" panose="02010609060101010101" pitchFamily="49" charset="-122"/>
              </a:rPr>
              <a:t>时，通过调查，了解到那里的豪绅和</a:t>
            </a:r>
            <a:r>
              <a:rPr lang="zh-CN" sz="3735" b="1" u="sng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sz="3735" b="1">
                <a:latin typeface="楷体" panose="02010609060101010101" pitchFamily="49" charset="-122"/>
                <a:ea typeface="楷体" panose="02010609060101010101" pitchFamily="49" charset="-122"/>
              </a:rPr>
              <a:t>勾结在一起危害百姓，便设计</a:t>
            </a:r>
            <a:r>
              <a:rPr lang="zh-CN" sz="3735" b="1" u="sng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sz="3735" b="1">
                <a:latin typeface="楷体" panose="02010609060101010101" pitchFamily="49" charset="-122"/>
                <a:ea typeface="楷体" panose="02010609060101010101" pitchFamily="49" charset="-122"/>
              </a:rPr>
              <a:t>，并大力</a:t>
            </a:r>
            <a:r>
              <a:rPr lang="zh-CN" sz="3735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兴修</a:t>
            </a:r>
            <a:r>
              <a:rPr lang="zh-CN" sz="3735" b="1" u="sng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sz="3735" b="1">
                <a:latin typeface="楷体" panose="02010609060101010101" pitchFamily="49" charset="-122"/>
                <a:ea typeface="楷体" panose="02010609060101010101" pitchFamily="49" charset="-122"/>
              </a:rPr>
              <a:t>，使这里重又繁荣起来。</a:t>
            </a:r>
            <a:endParaRPr lang="zh-CN" altLang="en-US" sz="3735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80980" y="2616200"/>
            <a:ext cx="659765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73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邺</a:t>
            </a:r>
            <a:endParaRPr lang="zh-CN" altLang="en-US" sz="3735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28100" y="3148753"/>
            <a:ext cx="113665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73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巫婆</a:t>
            </a:r>
            <a:endParaRPr lang="zh-CN" altLang="en-US" sz="3735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99860" y="3723640"/>
            <a:ext cx="209042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73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破除迷信</a:t>
            </a:r>
            <a:endParaRPr lang="zh-CN" altLang="en-US" sz="3735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50813" y="4326467"/>
            <a:ext cx="113665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73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水利</a:t>
            </a:r>
            <a:endParaRPr lang="zh-CN" altLang="en-US" sz="3735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0" grpId="0"/>
      <p:bldP spid="2" grpId="0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35000" y="756920"/>
            <a:ext cx="2084209" cy="583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理解</a:t>
            </a:r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课文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72063" y="1553144"/>
            <a:ext cx="34958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</a:rPr>
              <a:t>讲读课文第一段：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99819" y="2168313"/>
            <a:ext cx="10374207" cy="501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2665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下面让我们看看西门豹他刚来到邺这个地方看到了什么</a:t>
            </a:r>
            <a:r>
              <a:rPr sz="2665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?  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307252" y="2897293"/>
            <a:ext cx="9959340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665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1.读第一自然段，其他同学在课文里画出相关的重点词语。 </a:t>
            </a:r>
            <a:endParaRPr lang="zh-CN" altLang="en-US" sz="2665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66976" y="3429000"/>
            <a:ext cx="5296747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665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田地荒芜、人烟稀少</a:t>
            </a:r>
            <a:endParaRPr lang="zh-CN" altLang="en-US" sz="2665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2460" y="4106577"/>
            <a:ext cx="11308927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665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665" b="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en-US" altLang="zh-CN" sz="2665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zh-CN" sz="2665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西门豹为了解原因，摸清底细，找来了当地的一位老大爷来问话，下面就请座位两个同学合作读一读西门豹和老大爷的四问四答，了解那里田地荒芜、人烟稀少的原因吧?</a:t>
            </a:r>
            <a:endParaRPr lang="zh-CN" altLang="en-US" sz="2665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5000" y="5681603"/>
            <a:ext cx="9774767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sz="2665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巫婆、官绅给河神取媳妇</a:t>
            </a:r>
            <a:r>
              <a:rPr lang="en-US" sz="2665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sz="2665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人烟稀少</a:t>
            </a:r>
            <a:r>
              <a:rPr lang="en-US" sz="2665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sz="2665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年年闹旱灾</a:t>
            </a:r>
            <a:endParaRPr lang="zh-CN" altLang="en-US" sz="2665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5" grpId="0"/>
      <p:bldP spid="100" grpId="0"/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标注 7"/>
          <p:cNvSpPr/>
          <p:nvPr/>
        </p:nvSpPr>
        <p:spPr>
          <a:xfrm>
            <a:off x="6480387" y="211667"/>
            <a:ext cx="5714153" cy="3931073"/>
          </a:xfrm>
          <a:prstGeom prst="cloudCallout">
            <a:avLst>
              <a:gd name="adj1" fmla="val -32145"/>
              <a:gd name="adj2" fmla="val 512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按事情发展的顺序记叙的。西门豹先进行调查研究，接着将计就计惩治巫婆、官绅，最后兴修水利。</a:t>
            </a:r>
          </a:p>
        </p:txBody>
      </p:sp>
      <p:pic>
        <p:nvPicPr>
          <p:cNvPr id="5" name="Picture 6" descr="https://i03piccdn.sogoucdn.com/a694448029c93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68" y="1333485"/>
            <a:ext cx="4956075" cy="29679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10143" y="1539187"/>
            <a:ext cx="457203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课文是按照怎样的顺序记叙的？西门豹先做了什么，接着做了什么，最后又做了什么？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2" descr="http://img.mp.sohu.com/q_mini,c_zoom,w_640/upload/20170728/4a009d804bbe47d1a0a324daa89e6a37_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3" y="4286256"/>
            <a:ext cx="1614701" cy="153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7" y="2008644"/>
            <a:ext cx="1569611" cy="229285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11424" y="452669"/>
            <a:ext cx="2688299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265" b="1" dirty="0">
                <a:solidFill>
                  <a:srgbClr val="875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互动课堂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76767" y="792480"/>
            <a:ext cx="11519747" cy="8712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来到漳河边上的邺，西门豹看到了怎样的景象？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1032087" y="1843193"/>
            <a:ext cx="4956387" cy="371348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576907" y="4069927"/>
            <a:ext cx="3736340" cy="1184487"/>
            <a:chOff x="8100392" y="1962696"/>
            <a:chExt cx="1043608" cy="549508"/>
          </a:xfrm>
        </p:grpSpPr>
        <p:sp>
          <p:nvSpPr>
            <p:cNvPr id="77" name="云形 76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232832" y="2027111"/>
              <a:ext cx="803425" cy="38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人烟稀少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76907" y="2461260"/>
            <a:ext cx="3736340" cy="1184487"/>
            <a:chOff x="8100392" y="1962696"/>
            <a:chExt cx="1043608" cy="549508"/>
          </a:xfrm>
        </p:grpSpPr>
        <p:sp>
          <p:nvSpPr>
            <p:cNvPr id="6" name="云形 5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TextBox 75"/>
            <p:cNvSpPr txBox="1"/>
            <p:nvPr/>
          </p:nvSpPr>
          <p:spPr>
            <a:xfrm>
              <a:off x="8236616" y="2027111"/>
              <a:ext cx="803425" cy="38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田地荒芜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277" y="623552"/>
            <a:ext cx="2208245" cy="6661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735" dirty="0">
                <a:latin typeface="黑体" panose="02010609060101010101" pitchFamily="49" charset="-122"/>
                <a:ea typeface="黑体" panose="02010609060101010101" pitchFamily="49" charset="-122"/>
              </a:rPr>
              <a:t>摸清底细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2133600" y="1479127"/>
            <a:ext cx="8627533" cy="9110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西门豹向老大爷问了几个问题？</a:t>
            </a:r>
          </a:p>
        </p:txBody>
      </p:sp>
      <p:sp>
        <p:nvSpPr>
          <p:cNvPr id="52" name="矩形 51"/>
          <p:cNvSpPr/>
          <p:nvPr/>
        </p:nvSpPr>
        <p:spPr>
          <a:xfrm>
            <a:off x="1204807" y="2711873"/>
            <a:ext cx="10271760" cy="748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这里田地荒芜，人烟稀少，是怎么回事？</a:t>
            </a:r>
          </a:p>
        </p:txBody>
      </p:sp>
      <p:sp>
        <p:nvSpPr>
          <p:cNvPr id="3" name="矩形 2"/>
          <p:cNvSpPr/>
          <p:nvPr/>
        </p:nvSpPr>
        <p:spPr>
          <a:xfrm>
            <a:off x="1209887" y="3646593"/>
            <a:ext cx="4594860" cy="748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这话是谁说的？</a:t>
            </a:r>
          </a:p>
        </p:txBody>
      </p:sp>
      <p:sp>
        <p:nvSpPr>
          <p:cNvPr id="5" name="矩形 4"/>
          <p:cNvSpPr/>
          <p:nvPr/>
        </p:nvSpPr>
        <p:spPr>
          <a:xfrm>
            <a:off x="6449907" y="3624580"/>
            <a:ext cx="5027507" cy="748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新娘是哪儿来的？</a:t>
            </a:r>
          </a:p>
        </p:txBody>
      </p:sp>
      <p:sp>
        <p:nvSpPr>
          <p:cNvPr id="10" name="矩形 9"/>
          <p:cNvSpPr/>
          <p:nvPr/>
        </p:nvSpPr>
        <p:spPr>
          <a:xfrm>
            <a:off x="1182793" y="4603327"/>
            <a:ext cx="7379547" cy="748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那么漳河发过大水没有呢？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5" grpId="0" bldLvl="0" animBg="1"/>
      <p:bldP spid="52" grpId="0"/>
      <p:bldP spid="3" grpId="0"/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云形标注 13"/>
          <p:cNvSpPr/>
          <p:nvPr/>
        </p:nvSpPr>
        <p:spPr>
          <a:xfrm>
            <a:off x="9048771" y="2095491"/>
            <a:ext cx="2857520" cy="1524011"/>
          </a:xfrm>
          <a:prstGeom prst="cloudCallout">
            <a:avLst>
              <a:gd name="adj1" fmla="val -44665"/>
              <a:gd name="adj2" fmla="val 7518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云形标注 12"/>
          <p:cNvSpPr/>
          <p:nvPr/>
        </p:nvSpPr>
        <p:spPr>
          <a:xfrm>
            <a:off x="7715261" y="857232"/>
            <a:ext cx="2667019" cy="1419640"/>
          </a:xfrm>
          <a:prstGeom prst="cloudCallout">
            <a:avLst>
              <a:gd name="adj1" fmla="val -25977"/>
              <a:gd name="adj2" fmla="val 94044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9810776" y="3905253"/>
            <a:ext cx="1727432" cy="1056117"/>
          </a:xfrm>
          <a:prstGeom prst="wedgeRoundRectCallout">
            <a:avLst>
              <a:gd name="adj1" fmla="val -85415"/>
              <a:gd name="adj2" fmla="val 5158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096000" y="2190741"/>
            <a:ext cx="2112235" cy="1238259"/>
          </a:xfrm>
          <a:prstGeom prst="wedgeRoundRectCallout">
            <a:avLst>
              <a:gd name="adj1" fmla="val -31204"/>
              <a:gd name="adj2" fmla="val 8418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4" descr="http://gs.cnr.cn/gsxw/tpxw/201205/W02012050331553561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905499" y="3905253"/>
            <a:ext cx="3264363" cy="1995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91251" y="2190741"/>
            <a:ext cx="191717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河伯娶媳妇闹的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5763" y="1047733"/>
            <a:ext cx="238126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首恶是巫婆和官绅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4523" y="2285992"/>
            <a:ext cx="238126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媳妇都是穷人家的孩子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27" y="3905253"/>
            <a:ext cx="152401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年年闹旱灾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569769" y="1429587"/>
            <a:ext cx="4953035" cy="28575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从老大爷的回答中，西门豹了解到了什么呢？读一读老大爷的回答。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3" grpId="0" bldLvl="0" animBg="1"/>
      <p:bldP spid="12" grpId="0" bldLvl="0" animBg="1"/>
      <p:bldP spid="11" grpId="0" bldLvl="0" animBg="1"/>
      <p:bldP spid="4" grpId="0"/>
      <p:bldP spid="6" grpId="0"/>
      <p:bldP spid="7" grpId="0"/>
      <p:bldP spid="8" grpId="0"/>
      <p:bldP spid="1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01240" y="667173"/>
            <a:ext cx="752856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4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田地荒芜、人烟稀少的原因</a:t>
            </a:r>
            <a:endParaRPr lang="zh-CN" altLang="en-US" sz="4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1005336" y="2306823"/>
            <a:ext cx="6916420" cy="8299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4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巫婆、官绅给河伯娶媳妇</a:t>
            </a:r>
          </a:p>
        </p:txBody>
      </p:sp>
      <p:sp>
        <p:nvSpPr>
          <p:cNvPr id="3" name="TextBox 29"/>
          <p:cNvSpPr txBox="1"/>
          <p:nvPr/>
        </p:nvSpPr>
        <p:spPr bwMode="auto">
          <a:xfrm>
            <a:off x="2491236" y="3829976"/>
            <a:ext cx="3243580" cy="8299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4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年年闹旱灾</a:t>
            </a:r>
          </a:p>
        </p:txBody>
      </p:sp>
      <p:sp>
        <p:nvSpPr>
          <p:cNvPr id="15" name="爆炸形 1 14"/>
          <p:cNvSpPr/>
          <p:nvPr/>
        </p:nvSpPr>
        <p:spPr>
          <a:xfrm>
            <a:off x="6183207" y="3476413"/>
            <a:ext cx="3441700" cy="2010833"/>
          </a:xfrm>
          <a:prstGeom prst="irregularSeal1">
            <a:avLst/>
          </a:prstGeom>
          <a:solidFill>
            <a:srgbClr val="FF0000">
              <a:alpha val="64000"/>
            </a:srgb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335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天灾</a:t>
            </a:r>
          </a:p>
        </p:txBody>
      </p:sp>
      <p:sp>
        <p:nvSpPr>
          <p:cNvPr id="4" name="爆炸形 1 3"/>
          <p:cNvSpPr/>
          <p:nvPr/>
        </p:nvSpPr>
        <p:spPr>
          <a:xfrm>
            <a:off x="8074660" y="1732280"/>
            <a:ext cx="3441700" cy="2010833"/>
          </a:xfrm>
          <a:prstGeom prst="irregularSeal1">
            <a:avLst/>
          </a:prstGeom>
          <a:solidFill>
            <a:srgbClr val="FF0000">
              <a:alpha val="64000"/>
            </a:srgb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335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人祸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" grpId="0" bldLvl="0" animBg="1"/>
      <p:bldP spid="15" grpId="0" bldLvl="0" animBg="1"/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矩形 10"/>
          <p:cNvSpPr>
            <a:spLocks noChangeArrowheads="1"/>
          </p:cNvSpPr>
          <p:nvPr/>
        </p:nvSpPr>
        <p:spPr bwMode="auto">
          <a:xfrm>
            <a:off x="1047327" y="1996440"/>
            <a:ext cx="10560473" cy="14046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26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这样说来，河伯还真灵啊。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下一回他娶媳妇，告诉我一声，我也去送送新娘。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1506188" y="4844213"/>
            <a:ext cx="9936923" cy="688895"/>
          </a:xfrm>
          <a:prstGeom prst="round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引出下文，为他设计借神除魔、救民于水火作了铺垫。</a:t>
            </a:r>
          </a:p>
        </p:txBody>
      </p:sp>
      <p:sp>
        <p:nvSpPr>
          <p:cNvPr id="24" name="流程图: 资料带 23"/>
          <p:cNvSpPr/>
          <p:nvPr/>
        </p:nvSpPr>
        <p:spPr bwMode="auto">
          <a:xfrm>
            <a:off x="5410620" y="3462021"/>
            <a:ext cx="5238787" cy="104775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/>
          </a:p>
        </p:txBody>
      </p:sp>
      <p:sp>
        <p:nvSpPr>
          <p:cNvPr id="18" name="Freeform 24"/>
          <p:cNvSpPr/>
          <p:nvPr/>
        </p:nvSpPr>
        <p:spPr bwMode="gray">
          <a:xfrm rot="9542627" flipH="1">
            <a:off x="4070229" y="2973487"/>
            <a:ext cx="897333" cy="1242469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latin typeface="+mn-lt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5502829" y="3636936"/>
            <a:ext cx="4951730" cy="6661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73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话中有话，话外有意。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047327" y="765387"/>
            <a:ext cx="10560473" cy="9110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听完老大爷的话，西门豹是怎么说的？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23" grpId="0" bldLvl="0" animBg="1"/>
      <p:bldP spid="24" grpId="0" bldLvl="0" animBg="1"/>
      <p:bldP spid="18" grpId="0" bldLvl="0" animBg="1"/>
      <p:bldP spid="30" grpId="0" bldLvl="0" animBg="1"/>
      <p:bldP spid="1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43075" y="924984"/>
            <a:ext cx="8420100" cy="568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1743287" y="1322605"/>
            <a:ext cx="4706620" cy="5187951"/>
            <a:chOff x="626990" y="1188113"/>
            <a:chExt cx="6611625" cy="4680520"/>
          </a:xfrm>
        </p:grpSpPr>
        <p:sp>
          <p:nvSpPr>
            <p:cNvPr id="4" name="矩形 3"/>
            <p:cNvSpPr/>
            <p:nvPr/>
          </p:nvSpPr>
          <p:spPr>
            <a:xfrm>
              <a:off x="626990" y="1188113"/>
              <a:ext cx="6611625" cy="4680520"/>
            </a:xfrm>
            <a:prstGeom prst="rect">
              <a:avLst/>
            </a:prstGeom>
            <a:solidFill>
              <a:srgbClr val="FFFF00">
                <a:alpha val="45098"/>
              </a:srgb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903" name="Rectangle 7"/>
            <p:cNvSpPr/>
            <p:nvPr/>
          </p:nvSpPr>
          <p:spPr>
            <a:xfrm>
              <a:off x="883280" y="1453069"/>
              <a:ext cx="6336703" cy="415460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665" b="1" u="sng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西门豹</a:t>
              </a:r>
              <a:r>
                <a:rPr lang="zh-CN" altLang="en-US" sz="2665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</a:t>
              </a:r>
              <a:endParaRPr lang="en-US" altLang="zh-CN" sz="266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spcBef>
                  <a:spcPct val="0"/>
                </a:spcBef>
              </a:pPr>
              <a:r>
                <a:rPr lang="zh-CN" altLang="en-US" sz="2665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</a:t>
              </a:r>
              <a:r>
                <a:rPr lang="zh-CN" altLang="en-US" sz="2665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西门豹</a:t>
              </a:r>
              <a:r>
                <a:rPr lang="zh-CN" altLang="en-US" sz="2665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，复姓“</a:t>
              </a:r>
              <a:r>
                <a:rPr lang="zh-CN" altLang="en-US" sz="2665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西门</a:t>
              </a:r>
              <a:r>
                <a:rPr lang="zh-CN" altLang="en-US" sz="2665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”，叫“</a:t>
              </a:r>
              <a:r>
                <a:rPr lang="zh-CN" altLang="en-US" sz="2665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豹</a:t>
              </a:r>
              <a:r>
                <a:rPr lang="zh-CN" altLang="en-US" sz="2665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”，是</a:t>
              </a:r>
              <a:r>
                <a:rPr lang="zh-CN" altLang="en-US" sz="2665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战国时期魏国人</a:t>
              </a:r>
              <a:r>
                <a:rPr lang="zh-CN" altLang="en-US" sz="2665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。他是历史上著名的</a:t>
              </a:r>
              <a:r>
                <a:rPr lang="zh-CN" altLang="en-US" sz="2665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政治家、军事家</a:t>
              </a:r>
              <a:r>
                <a:rPr lang="zh-CN" altLang="en-US" sz="2665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，曾立下赫赫战功。他到邺这个地方后，经过细致调查，发现了此地人烟稀少，田地荒芜的根本原因，于是他兴利除弊，很快使此地民富兵强，深受百姓爱戴。</a:t>
              </a:r>
              <a:endParaRPr lang="zh-CN" altLang="zh-CN" sz="2665" b="1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</p:grpSp>
      <p:pic>
        <p:nvPicPr>
          <p:cNvPr id="8090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85788"/>
            <a:ext cx="1782763" cy="6286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u=2856514469,3991691103&amp;fm=26&amp;gp=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32880" y="1322493"/>
            <a:ext cx="4053840" cy="46558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561167" y="2020147"/>
            <a:ext cx="8555567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altLang="zh-CN" sz="4800" b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sz="4800" b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默读课文第</a:t>
            </a:r>
            <a:r>
              <a:rPr lang="en-US" altLang="zh-CN" sz="4800" b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10-15</a:t>
            </a:r>
            <a:r>
              <a:rPr lang="zh-CN" altLang="en-US" sz="4800" b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自然段</a:t>
            </a:r>
            <a:r>
              <a:rPr lang="zh-CN" sz="4800" b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，画出能体现西门豹</a:t>
            </a:r>
            <a:r>
              <a:rPr lang="zh-CN" sz="4800" b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巧妙地为民除害</a:t>
            </a:r>
            <a:r>
              <a:rPr lang="zh-CN" sz="4800" b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的词句。</a:t>
            </a:r>
            <a:endParaRPr lang="zh-CN" altLang="en-US" sz="4800" b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" y="2020147"/>
            <a:ext cx="1624753" cy="2292773"/>
          </a:xfrm>
          <a:prstGeom prst="rect">
            <a:avLst/>
          </a:prstGeom>
        </p:spPr>
      </p:pic>
      <p:sp>
        <p:nvSpPr>
          <p:cNvPr id="2" name="TextBox 10"/>
          <p:cNvSpPr txBox="1"/>
          <p:nvPr/>
        </p:nvSpPr>
        <p:spPr>
          <a:xfrm>
            <a:off x="571461" y="761981"/>
            <a:ext cx="3619525" cy="6661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735" dirty="0">
                <a:latin typeface="黑体" panose="02010609060101010101" pitchFamily="49" charset="-122"/>
                <a:ea typeface="黑体" panose="02010609060101010101" pitchFamily="49" charset="-122"/>
              </a:rPr>
              <a:t>惩治巫婆和官绅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01picsos.sogoucdn.com/00a56e839736fff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499" y="3717032"/>
            <a:ext cx="2667019" cy="209323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chemeClr val="bg1"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圆角矩形标注 8"/>
          <p:cNvSpPr/>
          <p:nvPr/>
        </p:nvSpPr>
        <p:spPr>
          <a:xfrm>
            <a:off x="9261312" y="1333485"/>
            <a:ext cx="2454477" cy="1619261"/>
          </a:xfrm>
          <a:prstGeom prst="wedgeRoundRectCallout">
            <a:avLst>
              <a:gd name="adj1" fmla="val -73478"/>
              <a:gd name="adj2" fmla="val 6259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5619748" y="1132399"/>
            <a:ext cx="3333773" cy="1915653"/>
          </a:xfrm>
          <a:prstGeom prst="cloudCallout">
            <a:avLst>
              <a:gd name="adj1" fmla="val -11714"/>
              <a:gd name="adj2" fmla="val 8411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云形标注 6"/>
          <p:cNvSpPr/>
          <p:nvPr/>
        </p:nvSpPr>
        <p:spPr>
          <a:xfrm>
            <a:off x="8477267" y="3047997"/>
            <a:ext cx="3473104" cy="2098555"/>
          </a:xfrm>
          <a:prstGeom prst="cloudCallout">
            <a:avLst>
              <a:gd name="adj1" fmla="val -45004"/>
              <a:gd name="adj2" fmla="val 4579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9773" y="1333485"/>
            <a:ext cx="21907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以其人之道，还治其人之身。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8473" y="1249663"/>
            <a:ext cx="28575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既救了新娘，又惩治了巫婆，一举两得。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19" y="3336789"/>
            <a:ext cx="295277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表面客气，实则智慧，这就叫不动声色！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47887" y="601980"/>
            <a:ext cx="5143500" cy="51807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他回过头来对巫婆说：“不行，这个姑娘不漂亮，河伯不会满意的。麻烦你去跟河伯说一声，说我要选个漂亮的，过几天就送去。”说完，他叫卫士抱起巫婆，把她投进了漳河。</a:t>
            </a: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2398607" y="1672167"/>
            <a:ext cx="2806700" cy="270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861907" y="2248747"/>
            <a:ext cx="4343400" cy="541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861907" y="2824480"/>
            <a:ext cx="4343400" cy="25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861907" y="3401060"/>
            <a:ext cx="4343400" cy="127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861907" y="3976793"/>
            <a:ext cx="4246880" cy="389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88247" y="4552527"/>
            <a:ext cx="230462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8845973" y="13547"/>
            <a:ext cx="3104727" cy="1048173"/>
            <a:chOff x="8100392" y="1962696"/>
            <a:chExt cx="1043608" cy="549508"/>
          </a:xfrm>
        </p:grpSpPr>
        <p:sp>
          <p:nvSpPr>
            <p:cNvPr id="77" name="云形 76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285798" y="1995686"/>
              <a:ext cx="803425" cy="43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巧妙一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8" grpId="0" bldLvl="0" animBg="1"/>
      <p:bldP spid="7" grpId="0" bldLvl="0" animBg="1"/>
      <p:bldP spid="3" grpId="0"/>
      <p:bldP spid="4" grpId="0"/>
      <p:bldP spid="5" grpId="0"/>
      <p:bldP spid="1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207" y="740833"/>
            <a:ext cx="6230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想一想，填一填。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968" y="2285992"/>
            <a:ext cx="9429816" cy="181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    西门豹说</a:t>
            </a:r>
            <a:r>
              <a:rPr lang="en-US" altLang="zh-CN" sz="3735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是假，</a:t>
            </a:r>
            <a:r>
              <a:rPr lang="en-US" altLang="zh-CN" sz="3735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735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3735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735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才是真。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6739" y="2381243"/>
            <a:ext cx="285752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新娘不漂亮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219" y="3524251"/>
            <a:ext cx="2190765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惩治巫婆</a:t>
            </a:r>
          </a:p>
        </p:txBody>
      </p:sp>
      <p:pic>
        <p:nvPicPr>
          <p:cNvPr id="13314" name="Picture 2" descr="https://i03picsos.sogoucdn.com/0478c96603aaf5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07" y="644313"/>
            <a:ext cx="940647" cy="83566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8572517" y="2381243"/>
            <a:ext cx="2090420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救下姑娘</a:t>
            </a:r>
            <a:endParaRPr lang="zh-CN" altLang="en-US" sz="3735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图片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1548" y="3651232"/>
            <a:ext cx="1134533" cy="92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矩形 15"/>
          <p:cNvSpPr>
            <a:spLocks noChangeArrowheads="1"/>
          </p:cNvSpPr>
          <p:nvPr/>
        </p:nvSpPr>
        <p:spPr bwMode="auto">
          <a:xfrm>
            <a:off x="790787" y="4016587"/>
            <a:ext cx="10753513" cy="1322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4265" dirty="0">
                <a:solidFill>
                  <a:srgbClr val="0070C0"/>
                </a:solidFill>
                <a:ea typeface="楷体" panose="02010609060101010101" pitchFamily="49" charset="-122"/>
              </a:rPr>
              <a:t>          </a:t>
            </a:r>
            <a:r>
              <a:rPr lang="zh-CN" altLang="en-US" sz="373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要把三个“不”读得</a:t>
            </a:r>
            <a:r>
              <a:rPr lang="zh-CN" altLang="en-US" sz="3735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特别坚决</a:t>
            </a:r>
            <a:r>
              <a:rPr lang="zh-CN" altLang="en-US" sz="373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，“麻烦”“漂亮 ”要读出</a:t>
            </a:r>
            <a:r>
              <a:rPr lang="zh-CN" altLang="en-US" sz="3735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客气而又含有命令</a:t>
            </a:r>
            <a:r>
              <a:rPr lang="zh-CN" altLang="en-US" sz="373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的语气。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47887" y="1463040"/>
            <a:ext cx="11438467" cy="19185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他回过头来对巫婆说：“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行，这个姑娘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漂亮，河伯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会满意的。</a:t>
            </a:r>
            <a:r>
              <a:rPr lang="zh-CN" altLang="en-US" sz="373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麻烦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你去跟河伯说一声，说我要选个</a:t>
            </a:r>
            <a:r>
              <a:rPr lang="zh-CN" altLang="en-US" sz="373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漂亮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的，过几天就送去。”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5207" y="547793"/>
            <a:ext cx="80543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我们一起来读读西门豹的话。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2" grpId="0" bldLvl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标注 7"/>
          <p:cNvSpPr/>
          <p:nvPr/>
        </p:nvSpPr>
        <p:spPr>
          <a:xfrm>
            <a:off x="2285973" y="3524251"/>
            <a:ext cx="2571768" cy="1143008"/>
          </a:xfrm>
          <a:prstGeom prst="wedgeRoundRectCallout">
            <a:avLst>
              <a:gd name="adj1" fmla="val 78542"/>
              <a:gd name="adj2" fmla="val 4800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假戏真做</a:t>
            </a:r>
          </a:p>
        </p:txBody>
      </p:sp>
      <p:sp>
        <p:nvSpPr>
          <p:cNvPr id="7" name="云形标注 6"/>
          <p:cNvSpPr/>
          <p:nvPr/>
        </p:nvSpPr>
        <p:spPr>
          <a:xfrm>
            <a:off x="7905763" y="2762245"/>
            <a:ext cx="3319056" cy="1524011"/>
          </a:xfrm>
          <a:prstGeom prst="cloudCallout">
            <a:avLst>
              <a:gd name="adj1" fmla="val -63087"/>
              <a:gd name="adj2" fmla="val 65364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为民除害</a:t>
            </a:r>
          </a:p>
        </p:txBody>
      </p:sp>
      <p:sp>
        <p:nvSpPr>
          <p:cNvPr id="3" name="矩形 2"/>
          <p:cNvSpPr/>
          <p:nvPr/>
        </p:nvSpPr>
        <p:spPr>
          <a:xfrm>
            <a:off x="604520" y="670560"/>
            <a:ext cx="10620587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等了一会儿，西门豹对官绅的头子说：“巫婆怎么还不回来，麻烦你去催一催吧。”说完，又叫卫士把官绅的头子投进了漳河。</a:t>
            </a:r>
          </a:p>
        </p:txBody>
      </p:sp>
      <p:pic>
        <p:nvPicPr>
          <p:cNvPr id="6" name="Picture 8" descr="http://p2.so.qhimgs1.com/bdr/_240_/t019ad9733753e6de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45" y="3905253"/>
            <a:ext cx="2095513" cy="1922493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 flipV="1">
            <a:off x="1085427" y="1988820"/>
            <a:ext cx="9811173" cy="118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8325273" y="4667673"/>
            <a:ext cx="3104727" cy="1048173"/>
            <a:chOff x="8100392" y="1962696"/>
            <a:chExt cx="1043608" cy="549508"/>
          </a:xfrm>
        </p:grpSpPr>
        <p:sp>
          <p:nvSpPr>
            <p:cNvPr id="77" name="云形 76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285798" y="1995686"/>
              <a:ext cx="803425" cy="43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巧妙二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ldLvl="0" animBg="1"/>
      <p:bldP spid="7" grpId="0" bldLvl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93513" y="568960"/>
            <a:ext cx="11004973" cy="3542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西门豹面对着漳河站了很久。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那些官绅都提心吊胆，连气也不敢出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，西门豹回过头来，看着他们说：</a:t>
            </a: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怎么还不回来，请你们去催催吧！</a:t>
            </a: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说着又要叫卫士把他们扔下漳河去。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官绅一个个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吓得面如土色，跪下来磕头求饶，把头都磕破了，直淌血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pic>
        <p:nvPicPr>
          <p:cNvPr id="20482" name="Picture 2" descr="http://p0.so.qhmsg.com/bdr/_240_/t01c6101e513c704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840" y="4005064"/>
            <a:ext cx="2784309" cy="1920213"/>
          </a:xfrm>
          <a:prstGeom prst="rect">
            <a:avLst/>
          </a:prstGeom>
          <a:noFill/>
        </p:spPr>
      </p:pic>
      <p:sp>
        <p:nvSpPr>
          <p:cNvPr id="7" name="圆角矩形标注 6"/>
          <p:cNvSpPr/>
          <p:nvPr/>
        </p:nvSpPr>
        <p:spPr>
          <a:xfrm>
            <a:off x="1227059" y="4137316"/>
            <a:ext cx="2688299" cy="1440160"/>
          </a:xfrm>
          <a:prstGeom prst="wedgeRoundRectCallout">
            <a:avLst>
              <a:gd name="adj1" fmla="val 84637"/>
              <a:gd name="adj2" fmla="val -345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惩治首恶收到了成效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7797436" y="3826596"/>
            <a:ext cx="3264363" cy="1440160"/>
          </a:xfrm>
          <a:prstGeom prst="wedgeRoundRectCallout">
            <a:avLst>
              <a:gd name="adj1" fmla="val -69233"/>
              <a:gd name="adj2" fmla="val 2092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为后面教育官绅和百姓做准备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957820" y="5577840"/>
            <a:ext cx="3104727" cy="1048173"/>
            <a:chOff x="8100392" y="1962696"/>
            <a:chExt cx="1043608" cy="549508"/>
          </a:xfrm>
        </p:grpSpPr>
        <p:sp>
          <p:nvSpPr>
            <p:cNvPr id="77" name="云形 76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285798" y="1995686"/>
              <a:ext cx="803425" cy="43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巧妙三</a:t>
              </a: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1787313" y="2274993"/>
            <a:ext cx="7669107" cy="16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3092873" y="1124373"/>
            <a:ext cx="451273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8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333465" y="1317189"/>
            <a:ext cx="8698231" cy="2783884"/>
            <a:chOff x="1000099" y="987892"/>
            <a:chExt cx="6523673" cy="2087913"/>
          </a:xfrm>
        </p:grpSpPr>
        <p:grpSp>
          <p:nvGrpSpPr>
            <p:cNvPr id="3" name="组合 10"/>
            <p:cNvGrpSpPr/>
            <p:nvPr/>
          </p:nvGrpSpPr>
          <p:grpSpPr>
            <a:xfrm>
              <a:off x="1000099" y="987892"/>
              <a:ext cx="6523673" cy="2087913"/>
              <a:chOff x="682267" y="1189281"/>
              <a:chExt cx="7365407" cy="2446486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4943511" y="495851"/>
                <a:ext cx="2410733" cy="3797592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1296412" y="681736"/>
                <a:ext cx="2339886" cy="3568176"/>
              </a:xfrm>
              <a:prstGeom prst="rect">
                <a:avLst/>
              </a:prstGeom>
            </p:spPr>
          </p:pic>
          <p:sp>
            <p:nvSpPr>
              <p:cNvPr id="48" name="椭圆 47"/>
              <p:cNvSpPr/>
              <p:nvPr/>
            </p:nvSpPr>
            <p:spPr>
              <a:xfrm>
                <a:off x="3796439" y="1759552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491260" y="1759552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0" name="空心弧 49"/>
              <p:cNvSpPr/>
              <p:nvPr/>
            </p:nvSpPr>
            <p:spPr>
              <a:xfrm>
                <a:off x="3860375" y="1649338"/>
                <a:ext cx="780143" cy="437700"/>
              </a:xfrm>
              <a:prstGeom prst="blockArc">
                <a:avLst>
                  <a:gd name="adj1" fmla="val 10568588"/>
                  <a:gd name="adj2" fmla="val 0"/>
                  <a:gd name="adj3" fmla="val 20563"/>
                </a:avLst>
              </a:prstGeom>
              <a:solidFill>
                <a:srgbClr val="CDBA85"/>
              </a:solidFill>
              <a:ln>
                <a:solidFill>
                  <a:srgbClr val="CDBA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782845" y="2272201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4477666" y="2272201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3" name="空心弧 52"/>
              <p:cNvSpPr/>
              <p:nvPr/>
            </p:nvSpPr>
            <p:spPr>
              <a:xfrm>
                <a:off x="3846781" y="2161987"/>
                <a:ext cx="780143" cy="437700"/>
              </a:xfrm>
              <a:prstGeom prst="blockArc">
                <a:avLst>
                  <a:gd name="adj1" fmla="val 10568588"/>
                  <a:gd name="adj2" fmla="val 0"/>
                  <a:gd name="adj3" fmla="val 20563"/>
                </a:avLst>
              </a:prstGeom>
              <a:solidFill>
                <a:srgbClr val="CDBA85"/>
              </a:solidFill>
              <a:ln>
                <a:solidFill>
                  <a:srgbClr val="CDBA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782844" y="2797233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477665" y="2797233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9" name="空心弧 58"/>
              <p:cNvSpPr/>
              <p:nvPr/>
            </p:nvSpPr>
            <p:spPr>
              <a:xfrm>
                <a:off x="3846780" y="2687019"/>
                <a:ext cx="780143" cy="437700"/>
              </a:xfrm>
              <a:prstGeom prst="blockArc">
                <a:avLst>
                  <a:gd name="adj1" fmla="val 10568588"/>
                  <a:gd name="adj2" fmla="val 0"/>
                  <a:gd name="adj3" fmla="val 20563"/>
                </a:avLst>
              </a:prstGeom>
              <a:solidFill>
                <a:srgbClr val="CDBA85"/>
              </a:solidFill>
              <a:ln>
                <a:solidFill>
                  <a:srgbClr val="CDBA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115616" y="1357304"/>
              <a:ext cx="2736304" cy="1362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3735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       </a:t>
              </a:r>
              <a:r>
                <a:rPr lang="zh-CN" altLang="en-US" sz="3735" b="1" dirty="0">
                  <a:solidFill>
                    <a:srgbClr val="0070C0"/>
                  </a:solidFill>
                  <a:ea typeface="楷体" panose="02010609060101010101" pitchFamily="49" charset="-122"/>
                </a:rPr>
                <a:t>巫婆怎么还不回来，麻烦你去催一催吧。</a:t>
              </a:r>
              <a:endParaRPr lang="zh-CN" altLang="en-US" sz="3735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644008" y="1347614"/>
              <a:ext cx="2520280" cy="1362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3735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        </a:t>
              </a:r>
              <a:r>
                <a:rPr lang="zh-CN" altLang="en-US" sz="3735" b="1" dirty="0">
                  <a:solidFill>
                    <a:srgbClr val="0070C0"/>
                  </a:solidFill>
                  <a:ea typeface="楷体" panose="02010609060101010101" pitchFamily="49" charset="-122"/>
                </a:rPr>
                <a:t>怎么还不回来，请你们去催催吧！</a:t>
              </a:r>
              <a:endParaRPr lang="en-US" altLang="zh-CN" sz="3735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056640" y="538480"/>
            <a:ext cx="10079567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265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小讨论：</a:t>
            </a:r>
            <a:r>
              <a:rPr lang="zh-CN" altLang="en-US" sz="4265" dirty="0">
                <a:latin typeface="黑体" panose="02010609060101010101" pitchFamily="49" charset="-122"/>
                <a:ea typeface="黑体" panose="02010609060101010101" pitchFamily="49" charset="-122"/>
              </a:rPr>
              <a:t>这两句对比读，你能体会到什么</a:t>
            </a:r>
            <a:r>
              <a:rPr lang="en-US" altLang="zh-CN" sz="4265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6480043" y="3909053"/>
            <a:ext cx="4896544" cy="2016224"/>
            <a:chOff x="4860032" y="2931790"/>
            <a:chExt cx="3672408" cy="1512168"/>
          </a:xfrm>
        </p:grpSpPr>
        <p:sp>
          <p:nvSpPr>
            <p:cNvPr id="34" name="云形 33"/>
            <p:cNvSpPr/>
            <p:nvPr/>
          </p:nvSpPr>
          <p:spPr>
            <a:xfrm>
              <a:off x="4860032" y="2931790"/>
              <a:ext cx="3672408" cy="1512168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0" dist="254000" dir="8100000" algn="t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220072" y="3147814"/>
              <a:ext cx="2736304" cy="6224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语气越来越急，急话缓说，缓话急说，巧妙之二。</a:t>
              </a:r>
            </a:p>
          </p:txBody>
        </p:sp>
      </p:grpSp>
      <p:sp>
        <p:nvSpPr>
          <p:cNvPr id="29" name="椭圆 28"/>
          <p:cNvSpPr/>
          <p:nvPr/>
        </p:nvSpPr>
        <p:spPr>
          <a:xfrm>
            <a:off x="1967541" y="3044957"/>
            <a:ext cx="1728192" cy="571504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椭圆 29"/>
          <p:cNvSpPr/>
          <p:nvPr/>
        </p:nvSpPr>
        <p:spPr>
          <a:xfrm>
            <a:off x="7728181" y="2468893"/>
            <a:ext cx="838197" cy="571504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2" name="椭圆 31"/>
          <p:cNvSpPr/>
          <p:nvPr/>
        </p:nvSpPr>
        <p:spPr>
          <a:xfrm>
            <a:off x="3311691" y="2468893"/>
            <a:ext cx="1333509" cy="571504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3" name="椭圆 32"/>
          <p:cNvSpPr/>
          <p:nvPr/>
        </p:nvSpPr>
        <p:spPr>
          <a:xfrm>
            <a:off x="6766388" y="2948947"/>
            <a:ext cx="1056117" cy="667515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815413" y="4101075"/>
            <a:ext cx="4416491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从有商量的口吻到命令的口气，重话轻说，轻话重说，巧妙之一。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bldLvl="0" animBg="1"/>
      <p:bldP spid="30" grpId="0" bldLvl="0" animBg="1"/>
      <p:bldP spid="32" grpId="0" bldLvl="0" animBg="1"/>
      <p:bldP spid="33" grpId="0" bldLvl="0" animBg="1"/>
      <p:bldP spid="31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p2.so.qhimgs1.com/bdr/_240_/t01ccf0735b94fdef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175787" y="3813043"/>
            <a:ext cx="3648405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组合 11"/>
          <p:cNvGrpSpPr/>
          <p:nvPr/>
        </p:nvGrpSpPr>
        <p:grpSpPr>
          <a:xfrm>
            <a:off x="6672064" y="1508787"/>
            <a:ext cx="4704523" cy="2304256"/>
            <a:chOff x="5436096" y="1275606"/>
            <a:chExt cx="3240360" cy="21602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云形标注 12"/>
            <p:cNvSpPr/>
            <p:nvPr/>
          </p:nvSpPr>
          <p:spPr>
            <a:xfrm>
              <a:off x="5436096" y="1275606"/>
              <a:ext cx="3240360" cy="2160240"/>
            </a:xfrm>
            <a:prstGeom prst="cloudCallout">
              <a:avLst>
                <a:gd name="adj1" fmla="val -32925"/>
                <a:gd name="adj2" fmla="val 71601"/>
              </a:avLst>
            </a:prstGeom>
            <a:grpFill/>
            <a:ln w="15875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766745" y="1545636"/>
              <a:ext cx="2571768" cy="11239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岸边的老百姓想：这是怎么了？难道河伯娶媳妇是假的？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36227" y="649393"/>
            <a:ext cx="85115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当时每个人心里都在想什么？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23392" y="1796819"/>
            <a:ext cx="4512501" cy="2688299"/>
            <a:chOff x="467544" y="1347614"/>
            <a:chExt cx="3384376" cy="2016224"/>
          </a:xfrm>
        </p:grpSpPr>
        <p:sp>
          <p:nvSpPr>
            <p:cNvPr id="11" name="云形标注 10"/>
            <p:cNvSpPr/>
            <p:nvPr/>
          </p:nvSpPr>
          <p:spPr>
            <a:xfrm>
              <a:off x="467544" y="1347614"/>
              <a:ext cx="3384376" cy="2016224"/>
            </a:xfrm>
            <a:prstGeom prst="cloudCallout">
              <a:avLst>
                <a:gd name="adj1" fmla="val 44695"/>
                <a:gd name="adj2" fmla="val 5326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43608" y="1563638"/>
              <a:ext cx="2440292" cy="899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那些官绅想：这可怎么办？真不该和巫婆一起祸害老百姓。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93513" y="666327"/>
            <a:ext cx="11004973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西门豹说：</a:t>
            </a:r>
            <a:r>
              <a:rPr lang="en-US" altLang="zh-CN" sz="426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好吧，再等一会儿。</a:t>
            </a:r>
            <a:r>
              <a:rPr lang="en-US" altLang="zh-CN" sz="426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过了一会儿，他才说：</a:t>
            </a:r>
            <a:r>
              <a:rPr lang="en-US" altLang="zh-CN" sz="426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起来吧。看样子是河神把他们留下了。你们都回去吧。</a:t>
            </a:r>
            <a:r>
              <a:rPr lang="en-US" altLang="zh-CN" sz="426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400627" y="1988820"/>
            <a:ext cx="27838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731520" y="2618740"/>
            <a:ext cx="7669107" cy="16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8240607" y="5029200"/>
            <a:ext cx="3104727" cy="1048173"/>
            <a:chOff x="8100392" y="1962696"/>
            <a:chExt cx="1043608" cy="549508"/>
          </a:xfrm>
        </p:grpSpPr>
        <p:sp>
          <p:nvSpPr>
            <p:cNvPr id="77" name="云形 76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285798" y="1995686"/>
              <a:ext cx="803425" cy="43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巧妙四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593513" y="3175847"/>
            <a:ext cx="10767060" cy="14046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4265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265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r>
              <a:rPr lang="zh-CN" altLang="en-US" sz="4265" dirty="0">
                <a:latin typeface="黑体" panose="02010609060101010101" pitchFamily="49" charset="-122"/>
                <a:ea typeface="黑体" panose="02010609060101010101" pitchFamily="49" charset="-122"/>
              </a:rPr>
              <a:t>西门豹为什么不把这些官绅也投到河里去呢？</a:t>
            </a:r>
          </a:p>
        </p:txBody>
      </p:sp>
      <p:pic>
        <p:nvPicPr>
          <p:cNvPr id="23554" name="Picture 2" descr="http://p1.so.qhmsg.com/bdr/_240_/t012f2a1ee4f6baa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441" y="4579104"/>
            <a:ext cx="4178300" cy="192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组合 8"/>
          <p:cNvGrpSpPr/>
          <p:nvPr/>
        </p:nvGrpSpPr>
        <p:grpSpPr>
          <a:xfrm>
            <a:off x="913111" y="3811019"/>
            <a:ext cx="2955051" cy="1152128"/>
            <a:chOff x="1043608" y="2427734"/>
            <a:chExt cx="2216288" cy="86409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" name="云形标注 5"/>
            <p:cNvSpPr/>
            <p:nvPr/>
          </p:nvSpPr>
          <p:spPr>
            <a:xfrm>
              <a:off x="1043608" y="2427734"/>
              <a:ext cx="2088232" cy="864096"/>
            </a:xfrm>
            <a:prstGeom prst="cloudCallout">
              <a:avLst>
                <a:gd name="adj1" fmla="val 63641"/>
                <a:gd name="adj2" fmla="val 53990"/>
              </a:avLst>
            </a:prstGeom>
            <a:grpFill/>
            <a:ln w="15875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TextBox 2"/>
            <p:cNvSpPr txBox="1"/>
            <p:nvPr/>
          </p:nvSpPr>
          <p:spPr>
            <a:xfrm>
              <a:off x="1259632" y="2571750"/>
              <a:ext cx="2000264" cy="499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735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不是首恶。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633857" y="2946923"/>
            <a:ext cx="3264363" cy="1728192"/>
            <a:chOff x="6084168" y="2067694"/>
            <a:chExt cx="2016224" cy="1008112"/>
          </a:xfrm>
        </p:grpSpPr>
        <p:sp>
          <p:nvSpPr>
            <p:cNvPr id="8" name="云形标注 7"/>
            <p:cNvSpPr/>
            <p:nvPr/>
          </p:nvSpPr>
          <p:spPr>
            <a:xfrm>
              <a:off x="6084168" y="2067694"/>
              <a:ext cx="2016224" cy="1008112"/>
            </a:xfrm>
            <a:prstGeom prst="cloudCallout">
              <a:avLst>
                <a:gd name="adj1" fmla="val -56585"/>
                <a:gd name="adj2" fmla="val 5187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6499273" y="2235713"/>
              <a:ext cx="1385095" cy="724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735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逼他们说出真相。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259091" y="2920001"/>
            <a:ext cx="2400267" cy="1241425"/>
            <a:chOff x="2771800" y="1462844"/>
            <a:chExt cx="2592288" cy="1319014"/>
          </a:xfrm>
        </p:grpSpPr>
        <p:sp>
          <p:nvSpPr>
            <p:cNvPr id="13" name="圆角矩形标注 12"/>
            <p:cNvSpPr/>
            <p:nvPr/>
          </p:nvSpPr>
          <p:spPr>
            <a:xfrm>
              <a:off x="2771800" y="1491630"/>
              <a:ext cx="2592288" cy="1224136"/>
            </a:xfrm>
            <a:prstGeom prst="wedgeRoundRectCallout">
              <a:avLst>
                <a:gd name="adj1" fmla="val -10792"/>
                <a:gd name="adj2" fmla="val 9326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>
              <a:outerShdw blurRad="444500" dist="254000" dir="8100000" algn="t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600"/>
                </a:lnSpc>
              </a:pP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861412" y="1462844"/>
              <a:ext cx="2383841" cy="1319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735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惩罚有度，方法巧妙。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3300" y="730673"/>
            <a:ext cx="10185400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335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想一想：西门豹的做法妙在哪里？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726353" y="2300393"/>
            <a:ext cx="3337559" cy="1212427"/>
            <a:chOff x="8100392" y="1962696"/>
            <a:chExt cx="1121871" cy="635618"/>
          </a:xfrm>
        </p:grpSpPr>
        <p:sp>
          <p:nvSpPr>
            <p:cNvPr id="77" name="云形 76"/>
            <p:cNvSpPr/>
            <p:nvPr/>
          </p:nvSpPr>
          <p:spPr>
            <a:xfrm>
              <a:off x="8100392" y="1962696"/>
              <a:ext cx="1121871" cy="635618"/>
            </a:xfrm>
            <a:prstGeom prst="cloud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99715" y="2055020"/>
              <a:ext cx="923509" cy="43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安排周密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69620" y="4075007"/>
            <a:ext cx="3337559" cy="1212427"/>
            <a:chOff x="8100392" y="1962696"/>
            <a:chExt cx="1121871" cy="635618"/>
          </a:xfrm>
        </p:grpSpPr>
        <p:sp>
          <p:nvSpPr>
            <p:cNvPr id="3" name="云形 2"/>
            <p:cNvSpPr/>
            <p:nvPr/>
          </p:nvSpPr>
          <p:spPr>
            <a:xfrm>
              <a:off x="8100392" y="1962696"/>
              <a:ext cx="1121871" cy="635618"/>
            </a:xfrm>
            <a:prstGeom prst="cloud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" name="TextBox 75"/>
            <p:cNvSpPr txBox="1"/>
            <p:nvPr/>
          </p:nvSpPr>
          <p:spPr>
            <a:xfrm>
              <a:off x="8199715" y="2055020"/>
              <a:ext cx="923509" cy="43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不动声色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16227" y="2300393"/>
            <a:ext cx="3337559" cy="1212427"/>
            <a:chOff x="8100392" y="1962696"/>
            <a:chExt cx="1121871" cy="635618"/>
          </a:xfrm>
        </p:grpSpPr>
        <p:sp>
          <p:nvSpPr>
            <p:cNvPr id="7" name="云形 6"/>
            <p:cNvSpPr/>
            <p:nvPr/>
          </p:nvSpPr>
          <p:spPr>
            <a:xfrm>
              <a:off x="8100392" y="1962696"/>
              <a:ext cx="1121871" cy="635618"/>
            </a:xfrm>
            <a:prstGeom prst="cloud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TextBox 75"/>
            <p:cNvSpPr txBox="1"/>
            <p:nvPr/>
          </p:nvSpPr>
          <p:spPr>
            <a:xfrm>
              <a:off x="8199715" y="2055020"/>
              <a:ext cx="923509" cy="43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假戏真做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87240" y="4052993"/>
            <a:ext cx="3337559" cy="1212427"/>
            <a:chOff x="8100392" y="1962696"/>
            <a:chExt cx="1121871" cy="635618"/>
          </a:xfrm>
        </p:grpSpPr>
        <p:sp>
          <p:nvSpPr>
            <p:cNvPr id="10" name="云形 9"/>
            <p:cNvSpPr/>
            <p:nvPr/>
          </p:nvSpPr>
          <p:spPr>
            <a:xfrm>
              <a:off x="8100392" y="1962696"/>
              <a:ext cx="1121871" cy="635618"/>
            </a:xfrm>
            <a:prstGeom prst="cloud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TextBox 75"/>
            <p:cNvSpPr txBox="1"/>
            <p:nvPr/>
          </p:nvSpPr>
          <p:spPr>
            <a:xfrm>
              <a:off x="8199715" y="2055020"/>
              <a:ext cx="923509" cy="43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讲究策略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66760" y="4052993"/>
            <a:ext cx="3337559" cy="1212427"/>
            <a:chOff x="8100392" y="1962696"/>
            <a:chExt cx="1121871" cy="635618"/>
          </a:xfrm>
        </p:grpSpPr>
        <p:sp>
          <p:nvSpPr>
            <p:cNvPr id="13" name="云形 12"/>
            <p:cNvSpPr/>
            <p:nvPr/>
          </p:nvSpPr>
          <p:spPr>
            <a:xfrm>
              <a:off x="8100392" y="1962696"/>
              <a:ext cx="1121871" cy="635618"/>
            </a:xfrm>
            <a:prstGeom prst="cloud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TextBox 75"/>
            <p:cNvSpPr txBox="1"/>
            <p:nvPr/>
          </p:nvSpPr>
          <p:spPr>
            <a:xfrm>
              <a:off x="8199715" y="2055020"/>
              <a:ext cx="923509" cy="43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区别对待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648547" y="5298737"/>
            <a:ext cx="11112083" cy="1076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32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徒，读（tú）要读成（dǒu）媳，读（xí）不要读成（xī</a:t>
            </a:r>
            <a:r>
              <a:rPr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），“</a:t>
            </a:r>
            <a:r>
              <a:rPr sz="32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凿”为平舌音</a:t>
            </a:r>
            <a:r>
              <a:rPr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，，“</a:t>
            </a:r>
            <a:r>
              <a:rPr sz="32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绅”为翘舌音，注意读准确</a:t>
            </a:r>
            <a:r>
              <a:rPr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450340" y="1936624"/>
            <a:ext cx="1830493" cy="6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89" rIns="68580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735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西门</a:t>
            </a:r>
            <a:r>
              <a:rPr lang="zh-CN" altLang="en-US" sz="3735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豹</a:t>
            </a:r>
            <a:endParaRPr lang="zh-CN" altLang="en-US" sz="3735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49593" y="1383256"/>
            <a:ext cx="1031240" cy="477520"/>
          </a:xfrm>
          <a:prstGeom prst="rect">
            <a:avLst/>
          </a:prstGeom>
        </p:spPr>
        <p:txBody>
          <a:bodyPr wrap="square" lIns="68580" tIns="34289" rIns="68580" bIns="34289">
            <a:spAutoFit/>
          </a:bodyPr>
          <a:lstStyle/>
          <a:p>
            <a:r>
              <a:rPr lang="en-US" sz="2665" dirty="0" err="1">
                <a:latin typeface="宋体" panose="02010600030101010101" pitchFamily="2" charset="-122"/>
                <a:ea typeface="宋体" panose="02010600030101010101" pitchFamily="2" charset="-122"/>
              </a:rPr>
              <a:t>bào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36900" y="1936976"/>
            <a:ext cx="1733973" cy="6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89" rIns="68580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735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荒</a:t>
            </a:r>
            <a:r>
              <a:rPr lang="zh-CN" altLang="en-US" sz="3735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芜</a:t>
            </a:r>
          </a:p>
        </p:txBody>
      </p:sp>
      <p:sp>
        <p:nvSpPr>
          <p:cNvPr id="5" name="矩形 4"/>
          <p:cNvSpPr/>
          <p:nvPr/>
        </p:nvSpPr>
        <p:spPr>
          <a:xfrm>
            <a:off x="3570393" y="1383256"/>
            <a:ext cx="1205653" cy="477520"/>
          </a:xfrm>
          <a:prstGeom prst="rect">
            <a:avLst/>
          </a:prstGeom>
        </p:spPr>
        <p:txBody>
          <a:bodyPr wrap="square" lIns="68580" tIns="34289" rIns="68580" bIns="34289">
            <a:spAutoFit/>
          </a:bodyPr>
          <a:lstStyle/>
          <a:p>
            <a:r>
              <a:rPr lang="en-US" sz="2665" dirty="0" err="1">
                <a:latin typeface="宋体" panose="02010600030101010101" pitchFamily="2" charset="-122"/>
                <a:ea typeface="宋体" panose="02010600030101010101" pitchFamily="2" charset="-122"/>
              </a:rPr>
              <a:t>wú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19413" y="1984389"/>
            <a:ext cx="1843193" cy="6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89" rIns="68580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735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娶</a:t>
            </a:r>
            <a:r>
              <a:rPr lang="zh-CN" altLang="en-US" sz="3735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亲</a:t>
            </a:r>
          </a:p>
        </p:txBody>
      </p:sp>
      <p:sp>
        <p:nvSpPr>
          <p:cNvPr id="9" name="矩形 8"/>
          <p:cNvSpPr/>
          <p:nvPr/>
        </p:nvSpPr>
        <p:spPr>
          <a:xfrm>
            <a:off x="4531360" y="1383256"/>
            <a:ext cx="1704340" cy="477520"/>
          </a:xfrm>
          <a:prstGeom prst="rect">
            <a:avLst/>
          </a:prstGeom>
        </p:spPr>
        <p:txBody>
          <a:bodyPr wrap="square" lIns="68580" tIns="34289" rIns="68580" bIns="34289">
            <a:spAutoFit/>
          </a:bodyPr>
          <a:lstStyle/>
          <a:p>
            <a:r>
              <a:rPr lang="en-US" sz="2665" dirty="0" err="1">
                <a:latin typeface="宋体" panose="02010600030101010101" pitchFamily="2" charset="-122"/>
                <a:ea typeface="宋体" panose="02010600030101010101" pitchFamily="2" charset="-122"/>
              </a:rPr>
              <a:t>qǔ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79913" y="1984389"/>
            <a:ext cx="1690793" cy="6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89" rIns="68580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735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媳</a:t>
            </a:r>
            <a:r>
              <a:rPr lang="zh-CN" altLang="en-US" sz="3735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妇</a:t>
            </a:r>
          </a:p>
        </p:txBody>
      </p:sp>
      <p:sp>
        <p:nvSpPr>
          <p:cNvPr id="13" name="矩形 12"/>
          <p:cNvSpPr/>
          <p:nvPr/>
        </p:nvSpPr>
        <p:spPr>
          <a:xfrm>
            <a:off x="6079701" y="1382585"/>
            <a:ext cx="1102995" cy="477520"/>
          </a:xfrm>
          <a:prstGeom prst="rect">
            <a:avLst/>
          </a:prstGeom>
        </p:spPr>
        <p:txBody>
          <a:bodyPr wrap="square" lIns="68580" tIns="34289" rIns="68580" bIns="34289">
            <a:spAutoFit/>
          </a:bodyPr>
          <a:lstStyle/>
          <a:p>
            <a:r>
              <a:rPr lang="en-US" sz="2665" dirty="0" err="1">
                <a:latin typeface="宋体" panose="02010600030101010101" pitchFamily="2" charset="-122"/>
                <a:ea typeface="宋体" panose="02010600030101010101" pitchFamily="2" charset="-122"/>
              </a:rPr>
              <a:t>xí</a:t>
            </a:r>
          </a:p>
        </p:txBody>
      </p:sp>
      <p:sp>
        <p:nvSpPr>
          <p:cNvPr id="61" name="TextBox 11"/>
          <p:cNvSpPr txBox="1">
            <a:spLocks noChangeArrowheads="1"/>
          </p:cNvSpPr>
          <p:nvPr/>
        </p:nvSpPr>
        <p:spPr bwMode="auto">
          <a:xfrm>
            <a:off x="607060" y="482971"/>
            <a:ext cx="5059680" cy="6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89" rIns="68580" bIns="34289">
            <a:spAutoFit/>
            <a:scene3d>
              <a:camera prst="orthographicFront"/>
              <a:lightRig rig="threePt" dir="t"/>
            </a:scene3d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735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初读课文，自学字词</a:t>
            </a:r>
          </a:p>
        </p:txBody>
      </p:sp>
      <p:sp>
        <p:nvSpPr>
          <p:cNvPr id="16" name="下箭头 15"/>
          <p:cNvSpPr/>
          <p:nvPr/>
        </p:nvSpPr>
        <p:spPr>
          <a:xfrm>
            <a:off x="5044440" y="3829771"/>
            <a:ext cx="1191260" cy="13055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88673" y="1962376"/>
            <a:ext cx="1690793" cy="6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89" rIns="68580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735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巫</a:t>
            </a:r>
            <a:r>
              <a:rPr lang="zh-CN" altLang="en-US" sz="3735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婆</a:t>
            </a:r>
          </a:p>
        </p:txBody>
      </p:sp>
      <p:sp>
        <p:nvSpPr>
          <p:cNvPr id="7" name="矩形 6"/>
          <p:cNvSpPr/>
          <p:nvPr/>
        </p:nvSpPr>
        <p:spPr>
          <a:xfrm>
            <a:off x="7648575" y="1458785"/>
            <a:ext cx="1102995" cy="477520"/>
          </a:xfrm>
          <a:prstGeom prst="rect">
            <a:avLst/>
          </a:prstGeom>
        </p:spPr>
        <p:txBody>
          <a:bodyPr wrap="square" lIns="68580" tIns="34289" rIns="68580" bIns="34289">
            <a:spAutoFit/>
          </a:bodyPr>
          <a:lstStyle/>
          <a:p>
            <a:r>
              <a:rPr lang="en-US" sz="2665" dirty="0" err="1">
                <a:latin typeface="宋体" panose="02010600030101010101" pitchFamily="2" charset="-122"/>
                <a:ea typeface="宋体" panose="02010600030101010101" pitchFamily="2" charset="-122"/>
              </a:rPr>
              <a:t>wū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950113" y="1984389"/>
            <a:ext cx="1690793" cy="6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89" rIns="68580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735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乡</a:t>
            </a:r>
            <a:r>
              <a:rPr lang="zh-CN" altLang="en-US" sz="3735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绅</a:t>
            </a:r>
          </a:p>
        </p:txBody>
      </p:sp>
      <p:sp>
        <p:nvSpPr>
          <p:cNvPr id="11" name="矩形 10"/>
          <p:cNvSpPr/>
          <p:nvPr/>
        </p:nvSpPr>
        <p:spPr>
          <a:xfrm>
            <a:off x="9346988" y="1458785"/>
            <a:ext cx="1102995" cy="477520"/>
          </a:xfrm>
          <a:prstGeom prst="rect">
            <a:avLst/>
          </a:prstGeom>
        </p:spPr>
        <p:txBody>
          <a:bodyPr wrap="square" lIns="68580" tIns="34289" rIns="68580" bIns="34289">
            <a:spAutoFit/>
          </a:bodyPr>
          <a:lstStyle/>
          <a:p>
            <a:r>
              <a:rPr lang="en-US" sz="2665" dirty="0" err="1">
                <a:latin typeface="宋体" panose="02010600030101010101" pitchFamily="2" charset="-122"/>
                <a:ea typeface="宋体" panose="02010600030101010101" pitchFamily="2" charset="-122"/>
              </a:rPr>
              <a:t>shēn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039620" y="3014783"/>
            <a:ext cx="1690793" cy="6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89" rIns="68580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735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旱</a:t>
            </a:r>
            <a:r>
              <a:rPr lang="zh-CN" altLang="en-US" sz="3735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</a:p>
        </p:txBody>
      </p:sp>
      <p:sp>
        <p:nvSpPr>
          <p:cNvPr id="19" name="矩形 18"/>
          <p:cNvSpPr/>
          <p:nvPr/>
        </p:nvSpPr>
        <p:spPr>
          <a:xfrm>
            <a:off x="2039408" y="2578079"/>
            <a:ext cx="1102995" cy="477520"/>
          </a:xfrm>
          <a:prstGeom prst="rect">
            <a:avLst/>
          </a:prstGeom>
        </p:spPr>
        <p:txBody>
          <a:bodyPr wrap="square" lIns="68580" tIns="34289" rIns="68580" bIns="34289">
            <a:spAutoFit/>
          </a:bodyPr>
          <a:lstStyle/>
          <a:p>
            <a:r>
              <a:rPr lang="en-US" sz="2665" dirty="0" err="1">
                <a:latin typeface="宋体" panose="02010600030101010101" pitchFamily="2" charset="-122"/>
                <a:ea typeface="宋体" panose="02010600030101010101" pitchFamily="2" charset="-122"/>
              </a:rPr>
              <a:t>hàn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570393" y="3014783"/>
            <a:ext cx="1690793" cy="6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89" rIns="68580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735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徒</a:t>
            </a:r>
            <a:r>
              <a:rPr lang="zh-CN" altLang="en-US" sz="3735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弟</a:t>
            </a:r>
          </a:p>
        </p:txBody>
      </p:sp>
      <p:sp>
        <p:nvSpPr>
          <p:cNvPr id="21" name="矩形 20"/>
          <p:cNvSpPr/>
          <p:nvPr/>
        </p:nvSpPr>
        <p:spPr>
          <a:xfrm>
            <a:off x="3570393" y="2578397"/>
            <a:ext cx="812800" cy="477520"/>
          </a:xfrm>
          <a:prstGeom prst="rect">
            <a:avLst/>
          </a:prstGeom>
        </p:spPr>
        <p:txBody>
          <a:bodyPr wrap="square" lIns="68580" tIns="34289" rIns="68580" bIns="34289">
            <a:spAutoFit/>
          </a:bodyPr>
          <a:lstStyle/>
          <a:p>
            <a:r>
              <a:rPr lang="en-US" sz="2665" dirty="0" err="1">
                <a:latin typeface="宋体" panose="02010600030101010101" pitchFamily="2" charset="-122"/>
                <a:ea typeface="宋体" panose="02010600030101010101" pitchFamily="2" charset="-122"/>
              </a:rPr>
              <a:t>tú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909820" y="3014783"/>
            <a:ext cx="1690793" cy="6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89" rIns="68580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735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磕</a:t>
            </a:r>
            <a:r>
              <a:rPr lang="zh-CN" altLang="en-US" sz="3735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碰</a:t>
            </a:r>
          </a:p>
        </p:txBody>
      </p:sp>
      <p:sp>
        <p:nvSpPr>
          <p:cNvPr id="24" name="矩形 23"/>
          <p:cNvSpPr/>
          <p:nvPr/>
        </p:nvSpPr>
        <p:spPr>
          <a:xfrm>
            <a:off x="4909608" y="2603479"/>
            <a:ext cx="1102995" cy="477520"/>
          </a:xfrm>
          <a:prstGeom prst="rect">
            <a:avLst/>
          </a:prstGeom>
        </p:spPr>
        <p:txBody>
          <a:bodyPr wrap="square" lIns="68580" tIns="34289" rIns="68580" bIns="34289">
            <a:spAutoFit/>
          </a:bodyPr>
          <a:lstStyle/>
          <a:p>
            <a:r>
              <a:rPr lang="en-US" sz="2665" dirty="0" err="1">
                <a:latin typeface="宋体" panose="02010600030101010101" pitchFamily="2" charset="-122"/>
                <a:ea typeface="宋体" panose="02010600030101010101" pitchFamily="2" charset="-122"/>
              </a:rPr>
              <a:t>kē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418580" y="2992769"/>
            <a:ext cx="1690793" cy="6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89" rIns="68580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735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淌</a:t>
            </a:r>
            <a:r>
              <a:rPr lang="zh-CN" altLang="en-US" sz="3735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水</a:t>
            </a:r>
          </a:p>
        </p:txBody>
      </p:sp>
      <p:sp>
        <p:nvSpPr>
          <p:cNvPr id="26" name="矩形 25"/>
          <p:cNvSpPr/>
          <p:nvPr/>
        </p:nvSpPr>
        <p:spPr>
          <a:xfrm>
            <a:off x="6360160" y="2578397"/>
            <a:ext cx="1129453" cy="477520"/>
          </a:xfrm>
          <a:prstGeom prst="rect">
            <a:avLst/>
          </a:prstGeom>
        </p:spPr>
        <p:txBody>
          <a:bodyPr wrap="square" lIns="68580" tIns="34289" rIns="68580" bIns="34289">
            <a:spAutoFit/>
          </a:bodyPr>
          <a:lstStyle/>
          <a:p>
            <a:r>
              <a:rPr lang="en-US" sz="2665" dirty="0" err="1">
                <a:latin typeface="宋体" panose="02010600030101010101" pitchFamily="2" charset="-122"/>
                <a:ea typeface="宋体" panose="02010600030101010101" pitchFamily="2" charset="-122"/>
              </a:rPr>
              <a:t>tǎnɡ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831667" y="2970756"/>
            <a:ext cx="1690793" cy="6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89" rIns="68580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735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</a:t>
            </a:r>
            <a:r>
              <a:rPr lang="zh-CN" altLang="en-US" sz="3735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凿</a:t>
            </a:r>
            <a:endParaRPr lang="zh-CN" altLang="en-US" sz="3735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70240" y="2603797"/>
            <a:ext cx="813647" cy="477520"/>
          </a:xfrm>
          <a:prstGeom prst="rect">
            <a:avLst/>
          </a:prstGeom>
        </p:spPr>
        <p:txBody>
          <a:bodyPr wrap="square" lIns="68580" tIns="34289" rIns="68580" bIns="34289">
            <a:spAutoFit/>
          </a:bodyPr>
          <a:lstStyle/>
          <a:p>
            <a:r>
              <a:rPr lang="en-US" sz="2665" dirty="0" err="1">
                <a:latin typeface="宋体" panose="02010600030101010101" pitchFamily="2" charset="-122"/>
                <a:ea typeface="宋体" panose="02010600030101010101" pitchFamily="2" charset="-122"/>
              </a:rPr>
              <a:t>záo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" grpId="0"/>
      <p:bldP spid="3" grpId="0"/>
      <p:bldP spid="4" grpId="0"/>
      <p:bldP spid="5" grpId="0"/>
      <p:bldP spid="8" grpId="0"/>
      <p:bldP spid="9" grpId="0"/>
      <p:bldP spid="12" grpId="0"/>
      <p:bldP spid="13" grpId="0"/>
      <p:bldP spid="16" grpId="0" bldLvl="0" animBg="1"/>
      <p:bldP spid="6" grpId="0"/>
      <p:bldP spid="7" grpId="0"/>
      <p:bldP spid="10" grpId="0"/>
      <p:bldP spid="11" grpId="0"/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爆炸形 1 8"/>
          <p:cNvSpPr/>
          <p:nvPr/>
        </p:nvSpPr>
        <p:spPr>
          <a:xfrm>
            <a:off x="911424" y="2564904"/>
            <a:ext cx="2976331" cy="1920213"/>
          </a:xfrm>
          <a:prstGeom prst="irregularSeal1">
            <a:avLst/>
          </a:prstGeom>
          <a:solidFill>
            <a:srgbClr val="FF0000">
              <a:alpha val="64000"/>
            </a:srgbClr>
          </a:solidFill>
          <a:ln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735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改过自新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" y="782320"/>
            <a:ext cx="10506287" cy="140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dirty="0">
                <a:latin typeface="黑体" panose="02010609060101010101" pitchFamily="49" charset="-122"/>
                <a:ea typeface="黑体" panose="02010609060101010101" pitchFamily="49" charset="-122"/>
              </a:rPr>
              <a:t>    如果你是其中的一位官绅，你受到了什么教育？以后准备怎么做？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334925" y="2420633"/>
            <a:ext cx="5431367" cy="2208107"/>
            <a:chOff x="4788024" y="1851670"/>
            <a:chExt cx="4073525" cy="1656080"/>
          </a:xfrm>
        </p:grpSpPr>
        <p:sp>
          <p:nvSpPr>
            <p:cNvPr id="6" name="云形标注 5"/>
            <p:cNvSpPr/>
            <p:nvPr/>
          </p:nvSpPr>
          <p:spPr>
            <a:xfrm>
              <a:off x="4788024" y="1851670"/>
              <a:ext cx="4073525" cy="1656080"/>
            </a:xfrm>
            <a:prstGeom prst="cloudCallout">
              <a:avLst>
                <a:gd name="adj1" fmla="val -52055"/>
                <a:gd name="adj2" fmla="val 45612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0" dist="254000" dir="8100000" algn="t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5072881" y="2080394"/>
              <a:ext cx="3500462" cy="899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我不该和巫婆同流合污祸害百姓，以后我要多为百姓做好事，做实事。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248128" y="3909053"/>
            <a:ext cx="3072341" cy="2012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组合 13"/>
          <p:cNvGrpSpPr/>
          <p:nvPr/>
        </p:nvGrpSpPr>
        <p:grpSpPr>
          <a:xfrm>
            <a:off x="761963" y="1238235"/>
            <a:ext cx="5851331" cy="3648405"/>
            <a:chOff x="683568" y="1059582"/>
            <a:chExt cx="4104456" cy="2736304"/>
          </a:xfrm>
        </p:grpSpPr>
        <p:pic>
          <p:nvPicPr>
            <p:cNvPr id="11" name="图片 10" descr="764-1F22313492461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568" y="1059582"/>
              <a:ext cx="4104456" cy="273630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051720" y="1635646"/>
              <a:ext cx="2469047" cy="89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“面如土色” 是什么意思？你能用它说一句话吗？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0525" y="603541"/>
            <a:ext cx="21122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说一说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695733" y="3717032"/>
            <a:ext cx="4320480" cy="1536171"/>
            <a:chOff x="4572000" y="2643758"/>
            <a:chExt cx="3240360" cy="11521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" name="云形标注 14"/>
            <p:cNvSpPr/>
            <p:nvPr/>
          </p:nvSpPr>
          <p:spPr>
            <a:xfrm>
              <a:off x="4572000" y="2643758"/>
              <a:ext cx="3240360" cy="1152128"/>
            </a:xfrm>
            <a:prstGeom prst="cloudCallout">
              <a:avLst>
                <a:gd name="adj1" fmla="val 43433"/>
                <a:gd name="adj2" fmla="val 47878"/>
              </a:avLst>
            </a:prstGeom>
            <a:grpFill/>
            <a:ln>
              <a:noFill/>
            </a:ln>
            <a:effectLst>
              <a:outerShdw blurRad="444500" dist="254000" dir="8100000" algn="t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矩形 4"/>
            <p:cNvSpPr/>
            <p:nvPr/>
          </p:nvSpPr>
          <p:spPr>
            <a:xfrm>
              <a:off x="4860032" y="2715766"/>
              <a:ext cx="2952328" cy="9310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735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脸色呈灰白色， 形容惊恐之极。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67504" y="1238235"/>
            <a:ext cx="4762533" cy="2394947"/>
            <a:chOff x="5214942" y="1172982"/>
            <a:chExt cx="3600400" cy="1224136"/>
          </a:xfrm>
        </p:grpSpPr>
        <p:sp>
          <p:nvSpPr>
            <p:cNvPr id="16" name="云形标注 15"/>
            <p:cNvSpPr/>
            <p:nvPr/>
          </p:nvSpPr>
          <p:spPr>
            <a:xfrm>
              <a:off x="5214942" y="1172982"/>
              <a:ext cx="3600400" cy="1224136"/>
            </a:xfrm>
            <a:prstGeom prst="cloudCallout">
              <a:avLst>
                <a:gd name="adj1" fmla="val -9023"/>
                <a:gd name="adj2" fmla="val 86132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0" dist="254000" dir="8100000" algn="t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矩形 5"/>
            <p:cNvSpPr/>
            <p:nvPr/>
          </p:nvSpPr>
          <p:spPr>
            <a:xfrm>
              <a:off x="5502974" y="1465096"/>
              <a:ext cx="3206160" cy="634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735" b="1" dirty="0">
                  <a:ea typeface="楷体" panose="02010609060101010101" pitchFamily="49" charset="-122"/>
                </a:rPr>
                <a:t>他得知这一消息后</a:t>
              </a:r>
              <a:r>
                <a:rPr lang="en-US" altLang="zh-CN" sz="3735" b="1" dirty="0">
                  <a:ea typeface="楷体" panose="02010609060101010101" pitchFamily="49" charset="-122"/>
                </a:rPr>
                <a:t>,</a:t>
              </a:r>
              <a:r>
                <a:rPr lang="zh-CN" altLang="en-US" sz="3735" b="1" dirty="0">
                  <a:ea typeface="楷体" panose="02010609060101010101" pitchFamily="49" charset="-122"/>
                </a:rPr>
                <a:t>吓得</a:t>
              </a:r>
              <a:r>
                <a:rPr lang="zh-CN" altLang="en-US" sz="3735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面如土色</a:t>
              </a:r>
              <a:r>
                <a:rPr lang="zh-CN" altLang="en-US" sz="3735" b="1" dirty="0">
                  <a:ea typeface="楷体" panose="02010609060101010101" pitchFamily="49" charset="-122"/>
                </a:rPr>
                <a:t>。</a:t>
              </a:r>
            </a:p>
          </p:txBody>
        </p:sp>
      </p:grpSp>
      <p:sp>
        <p:nvSpPr>
          <p:cNvPr id="53252" name="AutoShape 4" descr="http://img01.taopic.com/141113/240475-1411130Q13854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ea typeface="楷体" panose="02010609060101010101" pitchFamily="49" charset="-122"/>
            </a:endParaRPr>
          </a:p>
        </p:txBody>
      </p:sp>
      <p:sp>
        <p:nvSpPr>
          <p:cNvPr id="53254" name="AutoShape 6" descr="http://sc.admin5.com/uploads/170223/764-1F223134924615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533" y="1893147"/>
            <a:ext cx="10633287" cy="331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文本框 11"/>
          <p:cNvSpPr txBox="1">
            <a:spLocks noChangeArrowheads="1"/>
          </p:cNvSpPr>
          <p:nvPr/>
        </p:nvSpPr>
        <p:spPr bwMode="auto">
          <a:xfrm>
            <a:off x="1199456" y="836037"/>
            <a:ext cx="6912768" cy="666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735" b="1" dirty="0">
                <a:latin typeface="宋体" panose="02010600030101010101" pitchFamily="2" charset="-122"/>
                <a:ea typeface="宋体" panose="02010600030101010101" pitchFamily="2" charset="-122"/>
              </a:rPr>
              <a:t>词语积累（</a:t>
            </a:r>
            <a:r>
              <a:rPr lang="zh-CN" altLang="en-US" sz="3735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形容人害怕的词语</a:t>
            </a:r>
            <a:r>
              <a:rPr lang="zh-CN" altLang="en-US" sz="3735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pic>
        <p:nvPicPr>
          <p:cNvPr id="113668" name="图片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371" y="836037"/>
            <a:ext cx="599017" cy="71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515533" y="2276687"/>
            <a:ext cx="9270153" cy="206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提心吊胆</a:t>
            </a:r>
            <a:r>
              <a:rPr lang="en-US" altLang="zh-CN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面如土色</a:t>
            </a:r>
            <a:r>
              <a:rPr lang="en-US" altLang="zh-CN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魂飞魄散</a:t>
            </a:r>
            <a:endParaRPr lang="en-US" altLang="zh-CN" sz="426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心惊肉跳    战战兢兢     大惊失色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984587" y="1408853"/>
            <a:ext cx="922782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altLang="zh-CN" sz="4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4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小组讨论：</a:t>
            </a:r>
            <a:r>
              <a:rPr sz="4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为什么西门豹知道巫婆和官绅的骗局，不直接把他们抓起来杀掉，而去参加河伯的婚礼呢？</a:t>
            </a:r>
            <a:endParaRPr lang="zh-CN" altLang="en-US" sz="4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7" y="1408853"/>
            <a:ext cx="1954107" cy="275928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03803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641" y="4453281"/>
            <a:ext cx="2947013" cy="122075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616700" y="1412240"/>
            <a:ext cx="4274820" cy="2113748"/>
            <a:chOff x="6084168" y="2211710"/>
            <a:chExt cx="2592288" cy="1152128"/>
          </a:xfrm>
        </p:grpSpPr>
        <p:sp>
          <p:nvSpPr>
            <p:cNvPr id="14" name="圆角矩形标注 13"/>
            <p:cNvSpPr/>
            <p:nvPr/>
          </p:nvSpPr>
          <p:spPr>
            <a:xfrm>
              <a:off x="6084168" y="2211710"/>
              <a:ext cx="2592288" cy="1152128"/>
            </a:xfrm>
            <a:prstGeom prst="wedgeRoundRectCallout">
              <a:avLst>
                <a:gd name="adj1" fmla="val -46771"/>
                <a:gd name="adj2" fmla="val 92756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227927" y="2285087"/>
              <a:ext cx="2448272" cy="990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735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当时老百姓还没有真正认识到巫婆官绅的真面目。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9224" y="945932"/>
            <a:ext cx="4690533" cy="2771140"/>
            <a:chOff x="4860032" y="555526"/>
            <a:chExt cx="3517900" cy="2078355"/>
          </a:xfrm>
        </p:grpSpPr>
        <p:sp>
          <p:nvSpPr>
            <p:cNvPr id="11" name="云形标注 10"/>
            <p:cNvSpPr/>
            <p:nvPr/>
          </p:nvSpPr>
          <p:spPr>
            <a:xfrm>
              <a:off x="4860032" y="555526"/>
              <a:ext cx="3517900" cy="2078355"/>
            </a:xfrm>
            <a:prstGeom prst="cloudCallout">
              <a:avLst>
                <a:gd name="adj1" fmla="val 27592"/>
                <a:gd name="adj2" fmla="val 7440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144889" y="905282"/>
              <a:ext cx="2811162" cy="1362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735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为了让百姓受到深刻的教育，从迷茫中觉悟起来。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18733" y="2536613"/>
            <a:ext cx="2757593" cy="3422227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圆角矩形标注 4"/>
          <p:cNvSpPr/>
          <p:nvPr/>
        </p:nvSpPr>
        <p:spPr>
          <a:xfrm>
            <a:off x="4875339" y="2536455"/>
            <a:ext cx="5760640" cy="2208245"/>
          </a:xfrm>
          <a:prstGeom prst="wedgeRoundRectCallout">
            <a:avLst>
              <a:gd name="adj1" fmla="val -63863"/>
              <a:gd name="adj2" fmla="val 1522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原来巫婆和官绅都是骗人的，多亏西门豹大人，以后我们有好日子过了。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8493" y="657860"/>
            <a:ext cx="1005416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看到这儿，老百姓都明白了吧？明白什么了？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219" y="3333749"/>
            <a:ext cx="729681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ea typeface="楷体" panose="02010609060101010101" pitchFamily="49" charset="-122"/>
              </a:rPr>
              <a:t>      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561167" y="2020147"/>
            <a:ext cx="8555567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altLang="zh-CN" sz="4800" b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4800" b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人祸解决了，天灾呢？齐</a:t>
            </a:r>
            <a:r>
              <a:rPr lang="zh-CN" sz="4800" b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读课文最后一</a:t>
            </a:r>
            <a:r>
              <a:rPr lang="zh-CN" altLang="en-US" sz="4800" b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自然段</a:t>
            </a:r>
            <a:r>
              <a:rPr lang="zh-CN" sz="4800" b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，看看西门豹是怎么做的。</a:t>
            </a:r>
            <a:endParaRPr lang="zh-CN" altLang="en-US" sz="4800" b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" y="2020147"/>
            <a:ext cx="1624753" cy="229277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57213" y="761981"/>
            <a:ext cx="2208245" cy="6661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735" dirty="0">
                <a:latin typeface="黑体" panose="02010609060101010101" pitchFamily="49" charset="-122"/>
                <a:ea typeface="黑体" panose="02010609060101010101" pitchFamily="49" charset="-122"/>
              </a:rPr>
              <a:t>兴修水利</a:t>
            </a:r>
          </a:p>
        </p:txBody>
      </p:sp>
      <p:pic>
        <p:nvPicPr>
          <p:cNvPr id="16" name="图片 15" descr="图片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flipH="1">
            <a:off x="9538004" y="3896016"/>
            <a:ext cx="2592288" cy="2016753"/>
          </a:xfrm>
          <a:prstGeom prst="rect">
            <a:avLst/>
          </a:prstGeom>
        </p:spPr>
      </p:pic>
      <p:sp>
        <p:nvSpPr>
          <p:cNvPr id="17" name="圆角矩形标注 16"/>
          <p:cNvSpPr/>
          <p:nvPr/>
        </p:nvSpPr>
        <p:spPr>
          <a:xfrm>
            <a:off x="1172633" y="1688253"/>
            <a:ext cx="9846733" cy="2208107"/>
          </a:xfrm>
          <a:prstGeom prst="wedgeRoundRectCallout">
            <a:avLst>
              <a:gd name="adj1" fmla="val 25910"/>
              <a:gd name="adj2" fmla="val 4871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26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426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西门豹发动老百姓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开凿了十二条渠道，把漳河的水引到田里</a:t>
            </a:r>
            <a:r>
              <a:rPr lang="zh-CN" altLang="en-US" sz="426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。庄稼得到灌溉，年年都获得好收成。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7220883" y="4281084"/>
            <a:ext cx="2208245" cy="1248139"/>
          </a:xfrm>
          <a:prstGeom prst="wedgeRoundRectCallout">
            <a:avLst>
              <a:gd name="adj1" fmla="val 76750"/>
              <a:gd name="adj2" fmla="val -271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有德有才，我佩服他！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/>
          <p:cNvSpPr/>
          <p:nvPr/>
        </p:nvSpPr>
        <p:spPr>
          <a:xfrm>
            <a:off x="8016213" y="1316765"/>
            <a:ext cx="2894001" cy="15361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26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田地荒芜，人烟稀少。</a:t>
            </a:r>
          </a:p>
        </p:txBody>
      </p:sp>
      <p:sp>
        <p:nvSpPr>
          <p:cNvPr id="11" name="云形 10"/>
          <p:cNvSpPr/>
          <p:nvPr/>
        </p:nvSpPr>
        <p:spPr>
          <a:xfrm>
            <a:off x="4052147" y="821267"/>
            <a:ext cx="3896360" cy="1319107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265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相互照应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2186940" y="3892973"/>
            <a:ext cx="8078893" cy="1125220"/>
          </a:xfrm>
          <a:prstGeom prst="wedgeRoundRectCallout">
            <a:avLst>
              <a:gd name="adj1" fmla="val -50195"/>
              <a:gd name="adj2" fmla="val -165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进一步说明西门豹治邺有功。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199456" y="1316765"/>
            <a:ext cx="2894001" cy="15361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26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年年都获得好收成。</a:t>
            </a:r>
          </a:p>
        </p:txBody>
      </p:sp>
      <p:sp>
        <p:nvSpPr>
          <p:cNvPr id="2" name="左右箭头 1"/>
          <p:cNvSpPr/>
          <p:nvPr/>
        </p:nvSpPr>
        <p:spPr>
          <a:xfrm>
            <a:off x="4367953" y="1988820"/>
            <a:ext cx="3264747" cy="287867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5903807" y="2276687"/>
            <a:ext cx="288713" cy="153670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11" grpId="0" bldLvl="0" animBg="1"/>
      <p:bldP spid="12" grpId="0" bldLvl="0" animBg="1"/>
      <p:bldP spid="9" grpId="0" bldLvl="0" animBg="1"/>
      <p:bldP spid="2" grpId="0" bldLvl="0" animBg="1"/>
      <p:bldP spid="3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小孩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7993" y="3304540"/>
            <a:ext cx="1693333" cy="2276687"/>
          </a:xfrm>
          <a:prstGeom prst="rect">
            <a:avLst/>
          </a:prstGeom>
        </p:spPr>
      </p:pic>
      <p:sp>
        <p:nvSpPr>
          <p:cNvPr id="128004" name="文本框 6"/>
          <p:cNvSpPr txBox="1">
            <a:spLocks noChangeArrowheads="1"/>
          </p:cNvSpPr>
          <p:nvPr/>
        </p:nvSpPr>
        <p:spPr bwMode="auto">
          <a:xfrm>
            <a:off x="787400" y="1316567"/>
            <a:ext cx="10944013" cy="14046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4265" dirty="0">
                <a:latin typeface="黑体" panose="02010609060101010101" pitchFamily="49" charset="-122"/>
                <a:ea typeface="黑体" panose="02010609060101010101" pitchFamily="49" charset="-122"/>
              </a:rPr>
              <a:t>    学完了这篇课文，你对西门豹有了全面的了解，你认为西门豹是个什么样的人呢？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" y="456353"/>
            <a:ext cx="2943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说一说</a:t>
            </a:r>
          </a:p>
        </p:txBody>
      </p:sp>
      <p:sp>
        <p:nvSpPr>
          <p:cNvPr id="8" name="云形标注 7"/>
          <p:cNvSpPr/>
          <p:nvPr/>
        </p:nvSpPr>
        <p:spPr>
          <a:xfrm>
            <a:off x="4367953" y="2939627"/>
            <a:ext cx="6472767" cy="2413000"/>
          </a:xfrm>
          <a:prstGeom prst="cloudCallout">
            <a:avLst>
              <a:gd name="adj1" fmla="val -61379"/>
              <a:gd name="adj2" fmla="val -2350"/>
            </a:avLst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是一个有勇有谋、反对迷信、关心百姓的人。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文本框 64"/>
          <p:cNvSpPr txBox="1">
            <a:spLocks noChangeArrowheads="1"/>
          </p:cNvSpPr>
          <p:nvPr/>
        </p:nvSpPr>
        <p:spPr bwMode="auto">
          <a:xfrm>
            <a:off x="3012259" y="2176303"/>
            <a:ext cx="110949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魏</a:t>
            </a:r>
          </a:p>
        </p:txBody>
      </p:sp>
      <p:sp>
        <p:nvSpPr>
          <p:cNvPr id="12296" name="文本框 64"/>
          <p:cNvSpPr txBox="1">
            <a:spLocks noChangeArrowheads="1"/>
          </p:cNvSpPr>
          <p:nvPr/>
        </p:nvSpPr>
        <p:spPr bwMode="auto">
          <a:xfrm>
            <a:off x="4310557" y="2190741"/>
            <a:ext cx="1049521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派</a:t>
            </a:r>
          </a:p>
        </p:txBody>
      </p:sp>
      <p:sp>
        <p:nvSpPr>
          <p:cNvPr id="12298" name="文本框 64"/>
          <p:cNvSpPr txBox="1">
            <a:spLocks noChangeArrowheads="1"/>
          </p:cNvSpPr>
          <p:nvPr/>
        </p:nvSpPr>
        <p:spPr bwMode="auto">
          <a:xfrm>
            <a:off x="5704523" y="2161255"/>
            <a:ext cx="1049521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娶</a:t>
            </a:r>
          </a:p>
        </p:txBody>
      </p:sp>
      <p:sp>
        <p:nvSpPr>
          <p:cNvPr id="12300" name="文本框 64"/>
          <p:cNvSpPr txBox="1">
            <a:spLocks noChangeArrowheads="1"/>
          </p:cNvSpPr>
          <p:nvPr/>
        </p:nvSpPr>
        <p:spPr bwMode="auto">
          <a:xfrm>
            <a:off x="7048307" y="2152788"/>
            <a:ext cx="1038937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媳</a:t>
            </a:r>
          </a:p>
        </p:txBody>
      </p:sp>
      <p:sp>
        <p:nvSpPr>
          <p:cNvPr id="12302" name="文本框 64"/>
          <p:cNvSpPr txBox="1">
            <a:spLocks noChangeArrowheads="1"/>
          </p:cNvSpPr>
          <p:nvPr/>
        </p:nvSpPr>
        <p:spPr bwMode="auto">
          <a:xfrm>
            <a:off x="8394208" y="2152788"/>
            <a:ext cx="926049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妇</a:t>
            </a:r>
          </a:p>
        </p:txBody>
      </p:sp>
      <p:sp>
        <p:nvSpPr>
          <p:cNvPr id="12306" name="文本框 64"/>
          <p:cNvSpPr txBox="1">
            <a:spLocks noChangeArrowheads="1"/>
          </p:cNvSpPr>
          <p:nvPr/>
        </p:nvSpPr>
        <p:spPr bwMode="auto">
          <a:xfrm flipH="1">
            <a:off x="9717112" y="2191073"/>
            <a:ext cx="1120077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淹</a:t>
            </a:r>
          </a:p>
        </p:txBody>
      </p:sp>
      <p:sp>
        <p:nvSpPr>
          <p:cNvPr id="12308" name="文本框 64"/>
          <p:cNvSpPr txBox="1">
            <a:spLocks noChangeArrowheads="1"/>
          </p:cNvSpPr>
          <p:nvPr/>
        </p:nvSpPr>
        <p:spPr bwMode="auto">
          <a:xfrm>
            <a:off x="4405808" y="4191005"/>
            <a:ext cx="880104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浮</a:t>
            </a:r>
          </a:p>
        </p:txBody>
      </p:sp>
      <p:sp>
        <p:nvSpPr>
          <p:cNvPr id="12312" name="文本框 64"/>
          <p:cNvSpPr txBox="1">
            <a:spLocks noChangeArrowheads="1"/>
          </p:cNvSpPr>
          <p:nvPr/>
        </p:nvSpPr>
        <p:spPr bwMode="auto">
          <a:xfrm>
            <a:off x="7048507" y="4193124"/>
            <a:ext cx="948979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徒</a:t>
            </a:r>
          </a:p>
        </p:txBody>
      </p:sp>
      <p:grpSp>
        <p:nvGrpSpPr>
          <p:cNvPr id="19" name="组合 7"/>
          <p:cNvGrpSpPr/>
          <p:nvPr/>
        </p:nvGrpSpPr>
        <p:grpSpPr bwMode="auto">
          <a:xfrm>
            <a:off x="8298925" y="2176301"/>
            <a:ext cx="1143008" cy="1236449"/>
            <a:chOff x="2437" y="2032"/>
            <a:chExt cx="1244" cy="1264"/>
          </a:xfrm>
        </p:grpSpPr>
        <p:sp>
          <p:nvSpPr>
            <p:cNvPr id="66622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662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  <p:cxnSp>
          <p:nvCxnSpPr>
            <p:cNvPr id="6662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</p:grpSp>
      <p:grpSp>
        <p:nvGrpSpPr>
          <p:cNvPr id="71" name="组合 7"/>
          <p:cNvGrpSpPr/>
          <p:nvPr/>
        </p:nvGrpSpPr>
        <p:grpSpPr bwMode="auto">
          <a:xfrm>
            <a:off x="2952728" y="4191005"/>
            <a:ext cx="1143008" cy="1238259"/>
            <a:chOff x="2437" y="2032"/>
            <a:chExt cx="1244" cy="1264"/>
          </a:xfrm>
        </p:grpSpPr>
        <p:sp>
          <p:nvSpPr>
            <p:cNvPr id="66619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6620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  <p:cxnSp>
          <p:nvCxnSpPr>
            <p:cNvPr id="66621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</p:grpSp>
      <p:grpSp>
        <p:nvGrpSpPr>
          <p:cNvPr id="75" name="组合 7"/>
          <p:cNvGrpSpPr/>
          <p:nvPr/>
        </p:nvGrpSpPr>
        <p:grpSpPr bwMode="auto">
          <a:xfrm>
            <a:off x="9620275" y="2190741"/>
            <a:ext cx="1143008" cy="1238259"/>
            <a:chOff x="2437" y="2032"/>
            <a:chExt cx="1244" cy="1264"/>
          </a:xfrm>
        </p:grpSpPr>
        <p:sp>
          <p:nvSpPr>
            <p:cNvPr id="66616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6617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  <p:cxnSp>
          <p:nvCxnSpPr>
            <p:cNvPr id="66618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</p:grpSp>
      <p:grpSp>
        <p:nvGrpSpPr>
          <p:cNvPr id="79" name="组合 7"/>
          <p:cNvGrpSpPr/>
          <p:nvPr/>
        </p:nvGrpSpPr>
        <p:grpSpPr bwMode="auto">
          <a:xfrm>
            <a:off x="4286237" y="4191005"/>
            <a:ext cx="1144772" cy="1238259"/>
            <a:chOff x="2437" y="2032"/>
            <a:chExt cx="1244" cy="1264"/>
          </a:xfrm>
        </p:grpSpPr>
        <p:sp>
          <p:nvSpPr>
            <p:cNvPr id="66613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6614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  <p:cxnSp>
          <p:nvCxnSpPr>
            <p:cNvPr id="66615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</p:grpSp>
      <p:grpSp>
        <p:nvGrpSpPr>
          <p:cNvPr id="83" name="组合 7"/>
          <p:cNvGrpSpPr/>
          <p:nvPr/>
        </p:nvGrpSpPr>
        <p:grpSpPr bwMode="auto">
          <a:xfrm>
            <a:off x="5607587" y="4191005"/>
            <a:ext cx="1143008" cy="1238259"/>
            <a:chOff x="2437" y="2032"/>
            <a:chExt cx="1244" cy="1264"/>
          </a:xfrm>
        </p:grpSpPr>
        <p:sp>
          <p:nvSpPr>
            <p:cNvPr id="66610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6611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  <p:cxnSp>
          <p:nvCxnSpPr>
            <p:cNvPr id="66612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</p:grpSp>
      <p:grpSp>
        <p:nvGrpSpPr>
          <p:cNvPr id="87" name="组合 7"/>
          <p:cNvGrpSpPr/>
          <p:nvPr/>
        </p:nvGrpSpPr>
        <p:grpSpPr bwMode="auto">
          <a:xfrm>
            <a:off x="6953256" y="4191005"/>
            <a:ext cx="1143008" cy="1238259"/>
            <a:chOff x="2437" y="2032"/>
            <a:chExt cx="1244" cy="1264"/>
          </a:xfrm>
        </p:grpSpPr>
        <p:sp>
          <p:nvSpPr>
            <p:cNvPr id="66607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6608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  <p:cxnSp>
          <p:nvCxnSpPr>
            <p:cNvPr id="66609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</p:grpSp>
      <p:grpSp>
        <p:nvGrpSpPr>
          <p:cNvPr id="91" name="组合 7"/>
          <p:cNvGrpSpPr/>
          <p:nvPr/>
        </p:nvGrpSpPr>
        <p:grpSpPr bwMode="auto">
          <a:xfrm>
            <a:off x="6940501" y="2174173"/>
            <a:ext cx="1143008" cy="1236449"/>
            <a:chOff x="2437" y="2032"/>
            <a:chExt cx="1244" cy="1264"/>
          </a:xfrm>
        </p:grpSpPr>
        <p:sp>
          <p:nvSpPr>
            <p:cNvPr id="66604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6605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  <p:cxnSp>
          <p:nvCxnSpPr>
            <p:cNvPr id="66606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</p:grpSp>
      <p:grpSp>
        <p:nvGrpSpPr>
          <p:cNvPr id="95" name="组合 7"/>
          <p:cNvGrpSpPr/>
          <p:nvPr/>
        </p:nvGrpSpPr>
        <p:grpSpPr bwMode="auto">
          <a:xfrm>
            <a:off x="5607587" y="2176301"/>
            <a:ext cx="1144772" cy="1238259"/>
            <a:chOff x="2437" y="2032"/>
            <a:chExt cx="1244" cy="1264"/>
          </a:xfrm>
        </p:grpSpPr>
        <p:sp>
          <p:nvSpPr>
            <p:cNvPr id="66601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6602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  <p:cxnSp>
          <p:nvCxnSpPr>
            <p:cNvPr id="66603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</p:grpSp>
      <p:grpSp>
        <p:nvGrpSpPr>
          <p:cNvPr id="99" name="组合 7"/>
          <p:cNvGrpSpPr/>
          <p:nvPr/>
        </p:nvGrpSpPr>
        <p:grpSpPr bwMode="auto">
          <a:xfrm>
            <a:off x="4286304" y="2191349"/>
            <a:ext cx="1143008" cy="1238259"/>
            <a:chOff x="2437" y="2032"/>
            <a:chExt cx="1244" cy="1264"/>
          </a:xfrm>
        </p:grpSpPr>
        <p:sp>
          <p:nvSpPr>
            <p:cNvPr id="66598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6599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  <p:cxnSp>
          <p:nvCxnSpPr>
            <p:cNvPr id="66600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</p:grpSp>
      <p:grpSp>
        <p:nvGrpSpPr>
          <p:cNvPr id="103" name="组合 7"/>
          <p:cNvGrpSpPr/>
          <p:nvPr/>
        </p:nvGrpSpPr>
        <p:grpSpPr bwMode="auto">
          <a:xfrm>
            <a:off x="2916248" y="2176301"/>
            <a:ext cx="1223864" cy="1239239"/>
            <a:chOff x="2437" y="2032"/>
            <a:chExt cx="1332" cy="1265"/>
          </a:xfrm>
        </p:grpSpPr>
        <p:sp>
          <p:nvSpPr>
            <p:cNvPr id="66595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6596" name="直接连接符 4"/>
            <p:cNvCxnSpPr>
              <a:cxnSpLocks noChangeShapeType="1"/>
            </p:cNvCxnSpPr>
            <p:nvPr/>
          </p:nvCxnSpPr>
          <p:spPr bwMode="auto">
            <a:xfrm>
              <a:off x="2524" y="2702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  <p:cxnSp>
          <p:nvCxnSpPr>
            <p:cNvPr id="66597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</p:grpSp>
      <p:grpSp>
        <p:nvGrpSpPr>
          <p:cNvPr id="107" name="组合 7"/>
          <p:cNvGrpSpPr/>
          <p:nvPr/>
        </p:nvGrpSpPr>
        <p:grpSpPr bwMode="auto">
          <a:xfrm>
            <a:off x="1570579" y="2176301"/>
            <a:ext cx="1144772" cy="1238259"/>
            <a:chOff x="2437" y="2032"/>
            <a:chExt cx="1244" cy="1264"/>
          </a:xfrm>
        </p:grpSpPr>
        <p:sp>
          <p:nvSpPr>
            <p:cNvPr id="66592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659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  <p:cxnSp>
          <p:nvCxnSpPr>
            <p:cNvPr id="6659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</p:grpSp>
      <p:sp>
        <p:nvSpPr>
          <p:cNvPr id="67" name="TextBox 11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624417" y="698500"/>
            <a:ext cx="1494367" cy="58356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CN" altLang="en-US" sz="32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我会写</a:t>
            </a:r>
          </a:p>
        </p:txBody>
      </p:sp>
      <p:pic>
        <p:nvPicPr>
          <p:cNvPr id="66585" name="图片 6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42292">
            <a:off x="2237317" y="740833"/>
            <a:ext cx="446616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矩形 68"/>
          <p:cNvSpPr/>
          <p:nvPr/>
        </p:nvSpPr>
        <p:spPr>
          <a:xfrm>
            <a:off x="2006047" y="788755"/>
            <a:ext cx="48000" cy="432000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1865"/>
          </a:p>
        </p:txBody>
      </p:sp>
      <p:sp>
        <p:nvSpPr>
          <p:cNvPr id="70" name="矩形 69"/>
          <p:cNvSpPr/>
          <p:nvPr/>
        </p:nvSpPr>
        <p:spPr>
          <a:xfrm>
            <a:off x="650551" y="822667"/>
            <a:ext cx="48000" cy="432000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1865"/>
          </a:p>
        </p:txBody>
      </p:sp>
      <p:sp>
        <p:nvSpPr>
          <p:cNvPr id="66637" name="Rectangle 77"/>
          <p:cNvSpPr>
            <a:spLocks noChangeArrowheads="1"/>
          </p:cNvSpPr>
          <p:nvPr/>
        </p:nvSpPr>
        <p:spPr bwMode="auto">
          <a:xfrm>
            <a:off x="1619219" y="4095755"/>
            <a:ext cx="1063688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硬</a:t>
            </a: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1619219" y="4191005"/>
            <a:ext cx="1143008" cy="1238259"/>
            <a:chOff x="2437" y="2032"/>
            <a:chExt cx="1244" cy="1264"/>
          </a:xfrm>
        </p:grpSpPr>
        <p:sp>
          <p:nvSpPr>
            <p:cNvPr id="66640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6641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  <p:cxnSp>
          <p:nvCxnSpPr>
            <p:cNvPr id="66642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</p:grpSp>
      <p:sp>
        <p:nvSpPr>
          <p:cNvPr id="66643" name="Text Box 83"/>
          <p:cNvSpPr txBox="1">
            <a:spLocks noChangeArrowheads="1"/>
          </p:cNvSpPr>
          <p:nvPr/>
        </p:nvSpPr>
        <p:spPr bwMode="auto">
          <a:xfrm>
            <a:off x="2952728" y="4191005"/>
            <a:ext cx="684393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逼</a:t>
            </a:r>
          </a:p>
        </p:txBody>
      </p:sp>
      <p:sp>
        <p:nvSpPr>
          <p:cNvPr id="74" name="矩形 73"/>
          <p:cNvSpPr/>
          <p:nvPr/>
        </p:nvSpPr>
        <p:spPr>
          <a:xfrm>
            <a:off x="1667417" y="2176069"/>
            <a:ext cx="1063688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豹</a:t>
            </a:r>
          </a:p>
        </p:txBody>
      </p:sp>
      <p:sp>
        <p:nvSpPr>
          <p:cNvPr id="76" name="Text Box 66"/>
          <p:cNvSpPr txBox="1">
            <a:spLocks noChangeArrowheads="1"/>
          </p:cNvSpPr>
          <p:nvPr/>
        </p:nvSpPr>
        <p:spPr bwMode="auto">
          <a:xfrm>
            <a:off x="5702639" y="4190575"/>
            <a:ext cx="1200747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zh-CN" altLang="en-US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旱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315561" y="4191005"/>
            <a:ext cx="55563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FF0000"/>
                </a:solidFill>
                <a:ea typeface="楷体" panose="02010609060101010101" pitchFamily="49" charset="-122"/>
              </a:rPr>
              <a:t>饶</a:t>
            </a:r>
          </a:p>
        </p:txBody>
      </p:sp>
      <p:grpSp>
        <p:nvGrpSpPr>
          <p:cNvPr id="85" name="组合 7"/>
          <p:cNvGrpSpPr/>
          <p:nvPr/>
        </p:nvGrpSpPr>
        <p:grpSpPr bwMode="auto">
          <a:xfrm>
            <a:off x="8315960" y="4191000"/>
            <a:ext cx="1143000" cy="1238673"/>
            <a:chOff x="2437" y="2032"/>
            <a:chExt cx="1244" cy="1264"/>
          </a:xfrm>
        </p:grpSpPr>
        <p:sp>
          <p:nvSpPr>
            <p:cNvPr id="86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zh-CN" altLang="en-US"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8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  <p:cxnSp>
          <p:nvCxnSpPr>
            <p:cNvPr id="89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</p:cxnSp>
      </p:grpSp>
      <p:sp>
        <p:nvSpPr>
          <p:cNvPr id="92" name="矩形 91"/>
          <p:cNvSpPr>
            <a:spLocks noChangeArrowheads="1"/>
          </p:cNvSpPr>
          <p:nvPr/>
        </p:nvSpPr>
        <p:spPr bwMode="auto">
          <a:xfrm>
            <a:off x="1809720" y="1619237"/>
            <a:ext cx="1143000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665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bào</a:t>
            </a:r>
            <a:endParaRPr lang="zh-CN" altLang="en-US" sz="2665" b="1" dirty="0"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94" name="矩形 93"/>
          <p:cNvSpPr>
            <a:spLocks noChangeArrowheads="1"/>
          </p:cNvSpPr>
          <p:nvPr/>
        </p:nvSpPr>
        <p:spPr bwMode="auto">
          <a:xfrm>
            <a:off x="4476739" y="1619237"/>
            <a:ext cx="1143000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665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pài</a:t>
            </a:r>
            <a:endParaRPr lang="zh-CN" altLang="en-US" sz="2665" b="1" dirty="0"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96" name="矩形 95"/>
          <p:cNvSpPr>
            <a:spLocks noChangeArrowheads="1"/>
          </p:cNvSpPr>
          <p:nvPr/>
        </p:nvSpPr>
        <p:spPr bwMode="auto">
          <a:xfrm>
            <a:off x="3047979" y="1619237"/>
            <a:ext cx="1143000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665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wèi</a:t>
            </a:r>
            <a:endParaRPr lang="zh-CN" altLang="en-US" sz="2665" b="1" dirty="0"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97" name="矩形 96"/>
          <p:cNvSpPr>
            <a:spLocks noChangeArrowheads="1"/>
          </p:cNvSpPr>
          <p:nvPr/>
        </p:nvSpPr>
        <p:spPr bwMode="auto">
          <a:xfrm>
            <a:off x="5905499" y="1619237"/>
            <a:ext cx="666755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665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qǔ</a:t>
            </a:r>
            <a:endParaRPr lang="en-US" altLang="zh-CN" sz="2665" b="1" dirty="0"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239008" y="1619237"/>
            <a:ext cx="571504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xí</a:t>
            </a:r>
            <a:endParaRPr lang="zh-CN" altLang="en-US" sz="2665" b="1" dirty="0"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572517" y="1619237"/>
            <a:ext cx="666755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fù</a:t>
            </a:r>
            <a:endParaRPr lang="zh-CN" altLang="en-US" sz="2665" b="1" dirty="0"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810776" y="1619237"/>
            <a:ext cx="104775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yān</a:t>
            </a:r>
            <a:endParaRPr lang="zh-CN" altLang="en-US" sz="2665" b="1" dirty="0"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102" name="矩形 101"/>
          <p:cNvSpPr>
            <a:spLocks noChangeArrowheads="1"/>
          </p:cNvSpPr>
          <p:nvPr/>
        </p:nvSpPr>
        <p:spPr bwMode="auto">
          <a:xfrm>
            <a:off x="1714469" y="3619501"/>
            <a:ext cx="1143000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665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yìng</a:t>
            </a:r>
            <a:endParaRPr lang="zh-CN" altLang="en-US" sz="2665" b="1" dirty="0"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104" name="矩形 103"/>
          <p:cNvSpPr>
            <a:spLocks noChangeArrowheads="1"/>
          </p:cNvSpPr>
          <p:nvPr/>
        </p:nvSpPr>
        <p:spPr bwMode="auto">
          <a:xfrm>
            <a:off x="3333731" y="3619501"/>
            <a:ext cx="666755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665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bī</a:t>
            </a:r>
            <a:endParaRPr lang="en-US" altLang="zh-CN" sz="2665" b="1" dirty="0"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571989" y="3619501"/>
            <a:ext cx="666755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fú</a:t>
            </a:r>
            <a:endParaRPr lang="zh-CN" altLang="en-US" sz="2665" b="1" dirty="0"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106" name="矩形 105"/>
          <p:cNvSpPr>
            <a:spLocks noChangeArrowheads="1"/>
          </p:cNvSpPr>
          <p:nvPr/>
        </p:nvSpPr>
        <p:spPr bwMode="auto">
          <a:xfrm>
            <a:off x="5905499" y="3619501"/>
            <a:ext cx="1143000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665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hàn</a:t>
            </a:r>
            <a:endParaRPr lang="zh-CN" altLang="en-US" sz="2665" b="1" dirty="0"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143757" y="3619501"/>
            <a:ext cx="666755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tú</a:t>
            </a:r>
            <a:endParaRPr lang="zh-CN" altLang="en-US" sz="2665" b="1" dirty="0"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8506063" y="3619501"/>
            <a:ext cx="1143000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665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ráo</a:t>
            </a:r>
            <a:endParaRPr lang="zh-CN" altLang="en-US" sz="2665" b="1" dirty="0"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6" grpId="0"/>
      <p:bldP spid="12298" grpId="0"/>
      <p:bldP spid="12300" grpId="0"/>
      <p:bldP spid="12302" grpId="0"/>
      <p:bldP spid="12306" grpId="0"/>
      <p:bldP spid="12308" grpId="0"/>
      <p:bldP spid="12312" grpId="0"/>
      <p:bldP spid="66637" grpId="0" bldLvl="0" animBg="1"/>
      <p:bldP spid="66643" grpId="0" bldLvl="0" animBg="1"/>
      <p:bldP spid="74" grpId="0"/>
      <p:bldP spid="76" grpId="0" bldLvl="0" animBg="1"/>
      <p:bldP spid="68" grpId="0"/>
      <p:bldP spid="92" grpId="0"/>
      <p:bldP spid="92" grpId="1"/>
      <p:bldP spid="94" grpId="0"/>
      <p:bldP spid="94" grpId="1"/>
      <p:bldP spid="96" grpId="0"/>
      <p:bldP spid="96" grpId="1"/>
      <p:bldP spid="97" grpId="0"/>
      <p:bldP spid="97" grpId="1"/>
      <p:bldP spid="98" grpId="0"/>
      <p:bldP spid="98" grpId="1"/>
      <p:bldP spid="100" grpId="0"/>
      <p:bldP spid="100" grpId="1"/>
      <p:bldP spid="101" grpId="0"/>
      <p:bldP spid="101" grpId="1"/>
      <p:bldP spid="102" grpId="0"/>
      <p:bldP spid="102" grpId="1"/>
      <p:bldP spid="104" grpId="0"/>
      <p:bldP spid="104" grpId="1"/>
      <p:bldP spid="105" grpId="0"/>
      <p:bldP spid="105" grpId="1"/>
      <p:bldP spid="106" grpId="0"/>
      <p:bldP spid="106" grpId="1"/>
      <p:bldP spid="108" grpId="0"/>
      <p:bldP spid="108" grpId="1"/>
      <p:bldP spid="110" grpId="0"/>
      <p:bldP spid="11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2913" y="1054947"/>
            <a:ext cx="10831407" cy="2062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335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5335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你能根据提示，简要复述课文内容，跟周围的人讲讲这个故事吗？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1372447" y="3550920"/>
            <a:ext cx="9639300" cy="1125220"/>
          </a:xfrm>
          <a:prstGeom prst="wedgeRoundRectCallout">
            <a:avLst>
              <a:gd name="adj1" fmla="val -50195"/>
              <a:gd name="adj2" fmla="val -165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265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摸清底细</a:t>
            </a:r>
            <a:r>
              <a:rPr lang="en-US" altLang="zh-CN" sz="4265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lang="zh-CN" altLang="en-US" sz="4265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惩治巫婆和官绅</a:t>
            </a:r>
            <a:r>
              <a:rPr lang="en-US" altLang="zh-CN" sz="4265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lang="zh-CN" altLang="en-US" sz="4265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兴修水利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1167" y="-27093"/>
            <a:ext cx="7008707" cy="6893560"/>
          </a:xfrm>
          <a:prstGeom prst="rect">
            <a:avLst/>
          </a:prstGeom>
          <a:solidFill>
            <a:srgbClr val="F0F8C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4840" y="1436793"/>
            <a:ext cx="518668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我们来编写剧本，演一演这个故事。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9247" y="-27093"/>
            <a:ext cx="5949527" cy="689271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397240" y="1932093"/>
            <a:ext cx="3575473" cy="2717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剧本主要依靠</a:t>
            </a:r>
            <a:r>
              <a:rPr lang="zh-CN" altLang="en-US" sz="4265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人物对话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来推动情节，刻画人物。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4827" y="553297"/>
            <a:ext cx="8068733" cy="52984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735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课本剧剧本编写的一般格式：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6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Cambria Math" panose="02040503050406030204" pitchFamily="18" charset="0"/>
              </a:rPr>
              <a:t> </a:t>
            </a:r>
            <a:r>
              <a:rPr kumimoji="0" lang="zh-CN" altLang="en-US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题目：</a:t>
            </a:r>
            <a:r>
              <a:rPr kumimoji="0" lang="zh-CN" altLang="en-US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西门豹</a:t>
            </a:r>
            <a:r>
              <a:rPr lang="zh-CN" altLang="en-US" sz="3735" b="1" dirty="0">
                <a:solidFill>
                  <a:srgbClr val="FF0000"/>
                </a:solidFill>
                <a:ea typeface="楷体" panose="02010609060101010101" pitchFamily="49" charset="-122"/>
              </a:rPr>
              <a:t>（惩治巫婆和官绅）</a:t>
            </a:r>
            <a:endParaRPr kumimoji="0" lang="en-US" altLang="zh-CN" sz="373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人物：</a:t>
            </a:r>
            <a:r>
              <a:rPr kumimoji="0" lang="zh-CN" altLang="en-US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西门豹、老大爷、巫婆、新娘、官绅若干、卫士若干</a:t>
            </a:r>
            <a:r>
              <a:rPr kumimoji="0" lang="en-US" altLang="zh-CN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endParaRPr kumimoji="0" lang="en-US" altLang="zh-CN" sz="373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时间：</a:t>
            </a:r>
            <a:r>
              <a:rPr kumimoji="0" lang="zh-CN" altLang="en-US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战国时期</a:t>
            </a:r>
            <a:endParaRPr kumimoji="0" lang="zh-CN" altLang="en-US" sz="373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地点：</a:t>
            </a:r>
            <a:r>
              <a:rPr kumimoji="0" lang="zh-CN" altLang="en-US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魏国邺县，漳河河边</a:t>
            </a:r>
            <a:endParaRPr kumimoji="0" lang="zh-CN" altLang="en-US" sz="373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道具：</a:t>
            </a:r>
            <a:r>
              <a:rPr kumimoji="0" lang="en-US" altLang="zh-CN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kumimoji="0" lang="zh-CN" altLang="en-US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Cambria Math" panose="02040503050406030204" pitchFamily="18" charset="0"/>
              </a:rPr>
              <a:t> </a:t>
            </a:r>
            <a:endParaRPr kumimoji="0" lang="zh-CN" altLang="en-US" sz="373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背景：</a:t>
            </a:r>
            <a:r>
              <a:rPr kumimoji="0" lang="en-US" altLang="zh-CN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Cambria Math" panose="02040503050406030204" pitchFamily="18" charset="0"/>
              </a:rPr>
              <a:t>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正文：</a:t>
            </a:r>
            <a:r>
              <a:rPr kumimoji="0" lang="en-US" altLang="zh-CN" sz="37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25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71627" y="44873"/>
            <a:ext cx="2220807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dirty="0">
                <a:solidFill>
                  <a:srgbClr val="A3830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示  例</a:t>
            </a:r>
          </a:p>
        </p:txBody>
      </p:sp>
      <p:sp>
        <p:nvSpPr>
          <p:cNvPr id="7" name="矩形 6"/>
          <p:cNvSpPr/>
          <p:nvPr/>
        </p:nvSpPr>
        <p:spPr>
          <a:xfrm>
            <a:off x="182033" y="822960"/>
            <a:ext cx="11838940" cy="1816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35" b="1" dirty="0">
                <a:solidFill>
                  <a:srgbClr val="0070C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3735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（到了河神娶亲的日子，西门豹果真带着卫士来了，巫婆和她的女徒弟，还有一群官绅都急忙出来迎接，不少老百姓也来到了河边。）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2033" y="3076576"/>
            <a:ext cx="11839787" cy="2962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西门豹</a:t>
            </a:r>
            <a:r>
              <a:rPr lang="zh-CN" sz="2400" b="1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（傲慢、身份高贵）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把新娘子给我看看。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新娘子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（满脸泪水）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拜见西门大人。</a:t>
            </a:r>
            <a:endParaRPr kumimoji="0" lang="zh-CN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西门豹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（皱着眉头对巫婆说）</a:t>
            </a:r>
            <a:r>
              <a:rPr lang="zh-CN" sz="2400" b="1" dirty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这个新娘子不好看，河伯会不满意的。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（充满讽刺）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麻烦你去跟河伯说一声，就说我要选一个更漂亮的，过几天就送去。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（对卫士）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来呀，把她扔下去。</a:t>
            </a:r>
            <a:endParaRPr kumimoji="0" lang="zh-CN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巫婆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救命啊！救命啊！西门大爷，您发发慈悲吧！救命啊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（沉下去了，退场）</a:t>
            </a:r>
            <a:endParaRPr kumimoji="0" lang="zh-CN" altLang="zh-CN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73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7" y="1604433"/>
            <a:ext cx="10999893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7" name="Rectangle 3"/>
          <p:cNvSpPr>
            <a:spLocks noChangeArrowheads="1"/>
          </p:cNvSpPr>
          <p:nvPr/>
        </p:nvSpPr>
        <p:spPr bwMode="auto">
          <a:xfrm>
            <a:off x="0" y="763270"/>
            <a:ext cx="30988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 anchor="ctr">
            <a:spAutoFit/>
          </a:bodyPr>
          <a:lstStyle/>
          <a:p>
            <a:pPr>
              <a:spcBef>
                <a:spcPct val="0"/>
              </a:spcBef>
            </a:pPr>
            <a:endParaRPr lang="zh-CN" altLang="zh-CN" sz="1865">
              <a:ea typeface="宋体" panose="02010600030101010101" pitchFamily="2" charset="-122"/>
            </a:endParaRPr>
          </a:p>
        </p:txBody>
      </p:sp>
      <p:sp>
        <p:nvSpPr>
          <p:cNvPr id="132098" name="文本框 14"/>
          <p:cNvSpPr txBox="1">
            <a:spLocks noChangeArrowheads="1"/>
          </p:cNvSpPr>
          <p:nvPr/>
        </p:nvSpPr>
        <p:spPr bwMode="auto">
          <a:xfrm>
            <a:off x="815413" y="548680"/>
            <a:ext cx="2959100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265" b="1" dirty="0">
                <a:solidFill>
                  <a:srgbClr val="875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结构梳理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66886" y="2615868"/>
            <a:ext cx="839470" cy="1718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265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西门豹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257213" y="2120053"/>
            <a:ext cx="2495973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265" dirty="0">
                <a:latin typeface="黑体" panose="02010609060101010101" pitchFamily="49" charset="-122"/>
                <a:ea typeface="黑体" panose="02010609060101010101" pitchFamily="49" charset="-122"/>
              </a:rPr>
              <a:t>摸清底细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258060" y="3100493"/>
            <a:ext cx="2640753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265" dirty="0">
                <a:latin typeface="黑体" panose="02010609060101010101" pitchFamily="49" charset="-122"/>
                <a:ea typeface="黑体" panose="02010609060101010101" pitchFamily="49" charset="-122"/>
              </a:rPr>
              <a:t>破除迷信</a:t>
            </a:r>
          </a:p>
        </p:txBody>
      </p:sp>
      <p:sp>
        <p:nvSpPr>
          <p:cNvPr id="15" name="左大括号 14"/>
          <p:cNvSpPr/>
          <p:nvPr/>
        </p:nvSpPr>
        <p:spPr>
          <a:xfrm>
            <a:off x="1906693" y="2481580"/>
            <a:ext cx="247227" cy="2064173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4265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8813" y="2120053"/>
            <a:ext cx="2589953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dirty="0">
                <a:latin typeface="黑体" panose="02010609060101010101" pitchFamily="49" charset="-122"/>
                <a:ea typeface="黑体" panose="02010609060101010101" pitchFamily="49" charset="-122"/>
              </a:rPr>
              <a:t>天灾人祸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46227" y="3141133"/>
            <a:ext cx="3747347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dirty="0">
                <a:latin typeface="黑体" panose="02010609060101010101" pitchFamily="49" charset="-122"/>
                <a:ea typeface="黑体" panose="02010609060101010101" pitchFamily="49" charset="-122"/>
              </a:rPr>
              <a:t>惩治巫婆官绅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58060" y="4004733"/>
            <a:ext cx="5505027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dirty="0">
                <a:latin typeface="黑体" panose="02010609060101010101" pitchFamily="49" charset="-122"/>
                <a:ea typeface="黑体" panose="02010609060101010101" pitchFamily="49" charset="-122"/>
              </a:rPr>
              <a:t>兴修水利</a:t>
            </a:r>
          </a:p>
        </p:txBody>
      </p:sp>
      <p:sp>
        <p:nvSpPr>
          <p:cNvPr id="22" name="右大括号 21"/>
          <p:cNvSpPr/>
          <p:nvPr/>
        </p:nvSpPr>
        <p:spPr>
          <a:xfrm>
            <a:off x="8455660" y="2481580"/>
            <a:ext cx="238760" cy="2064173"/>
          </a:xfrm>
          <a:prstGeom prst="rightBrace">
            <a:avLst>
              <a:gd name="adj1" fmla="val 0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4265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92820" y="2746587"/>
            <a:ext cx="2613660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有勇有谋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46227" y="4004733"/>
            <a:ext cx="2816860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dirty="0">
                <a:latin typeface="黑体" panose="02010609060101010101" pitchFamily="49" charset="-122"/>
                <a:ea typeface="黑体" panose="02010609060101010101" pitchFamily="49" charset="-122"/>
              </a:rPr>
              <a:t>造福于民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92820" y="3524673"/>
            <a:ext cx="2613660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关心百姓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15" grpId="0" bldLvl="0" animBg="1"/>
      <p:bldP spid="18" grpId="0"/>
      <p:bldP spid="20" grpId="0"/>
      <p:bldP spid="21" grpId="0"/>
      <p:bldP spid="22" grpId="0" bldLvl="0" animBg="1"/>
      <p:bldP spid="16" grpId="0"/>
      <p:bldP spid="23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38953" y="1637453"/>
            <a:ext cx="10273453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本文记述了西门豹在治理邺时，</a:t>
            </a:r>
            <a:r>
              <a:rPr lang="zh-CN" altLang="en-US" sz="4265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265" b="1" u="sng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4265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了河神娶媳妇的</a:t>
            </a:r>
            <a:r>
              <a:rPr lang="zh-CN" altLang="en-US" sz="4265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4265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了巫婆及官绅，</a:t>
            </a:r>
            <a:r>
              <a:rPr lang="zh-CN" altLang="en-US" sz="4265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265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的事。赞扬了西门豹有勇有谋、关心百姓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的品格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33126" name="文本框 14"/>
          <p:cNvSpPr txBox="1">
            <a:spLocks noChangeArrowheads="1"/>
          </p:cNvSpPr>
          <p:nvPr/>
        </p:nvSpPr>
        <p:spPr bwMode="auto">
          <a:xfrm>
            <a:off x="831851" y="548217"/>
            <a:ext cx="2715683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265" b="1" dirty="0">
                <a:solidFill>
                  <a:srgbClr val="875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主题概括</a:t>
            </a:r>
          </a:p>
        </p:txBody>
      </p:sp>
      <p:sp>
        <p:nvSpPr>
          <p:cNvPr id="8" name="矩形 7"/>
          <p:cNvSpPr/>
          <p:nvPr/>
        </p:nvSpPr>
        <p:spPr>
          <a:xfrm>
            <a:off x="2869452" y="3279876"/>
            <a:ext cx="2670387" cy="578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兴修水利</a:t>
            </a:r>
          </a:p>
        </p:txBody>
      </p:sp>
      <p:sp>
        <p:nvSpPr>
          <p:cNvPr id="10" name="矩形 9"/>
          <p:cNvSpPr/>
          <p:nvPr/>
        </p:nvSpPr>
        <p:spPr>
          <a:xfrm>
            <a:off x="5039884" y="2406107"/>
            <a:ext cx="1469813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迷信</a:t>
            </a:r>
          </a:p>
        </p:txBody>
      </p:sp>
      <p:sp>
        <p:nvSpPr>
          <p:cNvPr id="12" name="矩形 11"/>
          <p:cNvSpPr/>
          <p:nvPr/>
        </p:nvSpPr>
        <p:spPr>
          <a:xfrm>
            <a:off x="7152117" y="2406108"/>
            <a:ext cx="1469813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惩治</a:t>
            </a:r>
          </a:p>
        </p:txBody>
      </p:sp>
      <p:sp>
        <p:nvSpPr>
          <p:cNvPr id="17" name="矩形 16"/>
          <p:cNvSpPr/>
          <p:nvPr/>
        </p:nvSpPr>
        <p:spPr>
          <a:xfrm>
            <a:off x="9497907" y="1637453"/>
            <a:ext cx="1469813" cy="578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800"/>
              </a:lnSpc>
            </a:pP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破除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0" grpId="0"/>
      <p:bldP spid="12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403" y="548680"/>
            <a:ext cx="2496277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dirty="0">
                <a:solidFill>
                  <a:schemeClr val="accent3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课堂演练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1860" y="1328420"/>
            <a:ext cx="10518987" cy="347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3735" dirty="0">
                <a:latin typeface="黑体" panose="02010609060101010101" pitchFamily="49" charset="-122"/>
                <a:ea typeface="黑体" panose="02010609060101010101" pitchFamily="49" charset="-122"/>
              </a:rPr>
              <a:t>一、课文整体梳理。</a:t>
            </a:r>
          </a:p>
          <a:p>
            <a:pPr>
              <a:lnSpc>
                <a:spcPct val="100000"/>
              </a:lnSpc>
            </a:pP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课文写的是战国时候,魏国的国君派</a:t>
            </a:r>
            <a:r>
              <a:rPr lang="zh-CN" altLang="en-US" sz="3735" b="1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到邺这个地方, 先写他深入百姓，了解情况，接着写了他治理邺的两件事。 </a:t>
            </a:r>
          </a:p>
          <a:p>
            <a:pPr>
              <a:lnSpc>
                <a:spcPct val="100000"/>
              </a:lnSpc>
            </a:pP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第一件详写了________________________。</a:t>
            </a:r>
          </a:p>
          <a:p>
            <a:pPr>
              <a:lnSpc>
                <a:spcPct val="100000"/>
              </a:lnSpc>
            </a:pP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第二件略写了________________________。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22469" y="2208100"/>
            <a:ext cx="2208245" cy="53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西门豹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4741" y="4237560"/>
            <a:ext cx="3714776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ea typeface="楷体" panose="02010609060101010101" pitchFamily="49" charset="-122"/>
              </a:rPr>
              <a:t>惩治巫婆和官绅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15620" y="5115553"/>
            <a:ext cx="2208245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ea typeface="楷体" panose="02010609060101010101" pitchFamily="49" charset="-122"/>
              </a:rPr>
              <a:t>兴修水利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0" grpId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447" y="1070187"/>
            <a:ext cx="10971107" cy="361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735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265" dirty="0">
                <a:latin typeface="黑体" panose="02010609060101010101" pitchFamily="49" charset="-122"/>
                <a:ea typeface="黑体" panose="02010609060101010101" pitchFamily="49" charset="-122"/>
              </a:rPr>
              <a:t> 二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4265" dirty="0">
                <a:latin typeface="黑体" panose="02010609060101010101" pitchFamily="49" charset="-122"/>
                <a:ea typeface="黑体" panose="02010609060101010101" pitchFamily="49" charset="-122"/>
              </a:rPr>
              <a:t>联系全文想一想，西门豹破除迷信妙在哪里？(     )(多选) </a:t>
            </a:r>
            <a:endParaRPr lang="zh-CN" altLang="en-US" sz="3735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735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A．安排周密     B．乔装打扮     </a:t>
            </a:r>
          </a:p>
          <a:p>
            <a:pPr>
              <a:lnSpc>
                <a:spcPct val="130000"/>
              </a:lnSpc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C．假戏真做     D．讲究策略</a:t>
            </a:r>
            <a:r>
              <a:rPr lang="zh-CN" altLang="en-US" sz="3735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4713" y="2194560"/>
            <a:ext cx="1234440" cy="53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p4.so.qhmsg.com/bdr/_240_/t01bcc34e2cdc4a5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691" y="3909053"/>
            <a:ext cx="3323861" cy="1991884"/>
          </a:xfrm>
          <a:prstGeom prst="ellipse">
            <a:avLst/>
          </a:prstGeom>
          <a:ln w="15875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chemeClr val="bg1"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8" name="组合 7"/>
          <p:cNvGrpSpPr/>
          <p:nvPr/>
        </p:nvGrpSpPr>
        <p:grpSpPr>
          <a:xfrm>
            <a:off x="431371" y="2660915"/>
            <a:ext cx="3456384" cy="2112235"/>
            <a:chOff x="179512" y="2355726"/>
            <a:chExt cx="2592288" cy="1584176"/>
          </a:xfrm>
        </p:grpSpPr>
        <p:sp>
          <p:nvSpPr>
            <p:cNvPr id="7" name="云形标注 6"/>
            <p:cNvSpPr/>
            <p:nvPr/>
          </p:nvSpPr>
          <p:spPr>
            <a:xfrm>
              <a:off x="179512" y="2355726"/>
              <a:ext cx="2592288" cy="1584176"/>
            </a:xfrm>
            <a:prstGeom prst="cloudCallout">
              <a:avLst>
                <a:gd name="adj1" fmla="val 53726"/>
                <a:gd name="adj2" fmla="val 4087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0" dist="254000" dir="8100000" algn="t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544" y="2571750"/>
              <a:ext cx="2232248" cy="622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我会先把巫婆、官绅杀掉，杀一儆百。</a:t>
              </a:r>
            </a:p>
          </p:txBody>
        </p:sp>
      </p:grpSp>
      <p:sp>
        <p:nvSpPr>
          <p:cNvPr id="6" name="圆角矩形标注 5"/>
          <p:cNvSpPr/>
          <p:nvPr/>
        </p:nvSpPr>
        <p:spPr>
          <a:xfrm>
            <a:off x="6960096" y="2564904"/>
            <a:ext cx="4704523" cy="2496277"/>
          </a:xfrm>
          <a:prstGeom prst="wedgeRoundRectCallout">
            <a:avLst>
              <a:gd name="adj1" fmla="val -65032"/>
              <a:gd name="adj2" fmla="val 3755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我会效仿西门豹，将计就计，惩治巫婆、官绅。让百姓看清巫婆、官绅骗钱害人的真面目，破除百姓心中的迷信。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3445" y="1028733"/>
            <a:ext cx="9715568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3735" dirty="0">
                <a:latin typeface="黑体" panose="02010609060101010101" pitchFamily="49" charset="-122"/>
                <a:ea typeface="黑体" panose="02010609060101010101" pitchFamily="49" charset="-122"/>
              </a:rPr>
              <a:t>    三、如果你是邺地的长官，你会用什么办法惩治巫婆和官绅，破除迷信？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95467" y="1988840"/>
            <a:ext cx="9844193" cy="2392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3735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/>
            </a:r>
            <a:br>
              <a:rPr lang="zh-CN" sz="3735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lang="en-US" altLang="zh-CN" sz="3735" b="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3735" b="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sz="3735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.抄写本课的生字新词。</a:t>
            </a:r>
          </a:p>
          <a:p>
            <a:r>
              <a:rPr lang="en-US" altLang="zh-CN" sz="3735" b="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3735" b="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sz="3735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.朗读课文。</a:t>
            </a:r>
          </a:p>
          <a:p>
            <a:r>
              <a:rPr lang="en-US" altLang="zh-CN" sz="3735" b="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3735" b="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sz="3735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.继续搜集有关历史故事的资料的资料。</a:t>
            </a:r>
            <a:endParaRPr lang="zh-CN" altLang="en-US" sz="3735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790576" y="836712"/>
            <a:ext cx="2233083" cy="6661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735" dirty="0">
                <a:solidFill>
                  <a:srgbClr val="FF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布置作业</a:t>
            </a:r>
            <a:endParaRPr lang="zh-CN" altLang="en-US" sz="3735" b="0" dirty="0">
              <a:solidFill>
                <a:srgbClr val="FF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1176867" y="855133"/>
            <a:ext cx="2590800" cy="66611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CN" altLang="en-US" sz="3735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词语解释</a:t>
            </a:r>
          </a:p>
        </p:txBody>
      </p:sp>
      <p:sp>
        <p:nvSpPr>
          <p:cNvPr id="9" name="矩形 8"/>
          <p:cNvSpPr/>
          <p:nvPr/>
        </p:nvSpPr>
        <p:spPr>
          <a:xfrm>
            <a:off x="3311689" y="1028733"/>
            <a:ext cx="60959" cy="400003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1865"/>
          </a:p>
        </p:txBody>
      </p:sp>
      <p:sp>
        <p:nvSpPr>
          <p:cNvPr id="10" name="矩形 9"/>
          <p:cNvSpPr/>
          <p:nvPr/>
        </p:nvSpPr>
        <p:spPr>
          <a:xfrm>
            <a:off x="1188435" y="1010533"/>
            <a:ext cx="48000" cy="432000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1865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103445" y="1700808"/>
            <a:ext cx="4896544" cy="15532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荒芜：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长满荒草，无人耕种的田地。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本课指邺这个地方的田地因为干旱，无人耕种长满了荒草。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38216" y="4762509"/>
            <a:ext cx="7183320" cy="460375"/>
          </a:xfrm>
          <a:prstGeom prst="rect">
            <a:avLst/>
          </a:prstGeom>
          <a:solidFill>
            <a:schemeClr val="bg2">
              <a:alpha val="12941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以前这个地方田地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荒芜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，人烟稀少。</a:t>
            </a:r>
          </a:p>
        </p:txBody>
      </p:sp>
      <p:pic>
        <p:nvPicPr>
          <p:cNvPr id="38914" name="Picture 2" descr="http://img1.imgtn.bdimg.com/it/u=912551131,1737078450&amp;fm=200&amp;gp=0.jp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6572253" y="1523987"/>
            <a:ext cx="4292583" cy="28574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07435" y="1316765"/>
            <a:ext cx="4751916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2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提心吊胆：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形容十分担心或害怕。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本课指那些官绅十分担心西门豹像惩治巫婆一样惩治自己。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007497" y="4394631"/>
            <a:ext cx="10572824" cy="603885"/>
          </a:xfrm>
          <a:prstGeom prst="rect">
            <a:avLst/>
          </a:prstGeom>
          <a:solidFill>
            <a:schemeClr val="bg2">
              <a:alpha val="12157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妈妈去学校参加家长会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我在家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提心吊胆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不知是福是祸。</a:t>
            </a:r>
          </a:p>
        </p:txBody>
      </p:sp>
      <p:pic>
        <p:nvPicPr>
          <p:cNvPr id="9" name="图片 8" descr="u=1390529196,3827946543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8767" y="1047327"/>
            <a:ext cx="5020733" cy="321902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tpic.home.news.cn/xhCloudNewsPic/xhpic001/M04/12/28/wKhTglcusHEEAAAAAAAAAAAAAAA544.jpg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556173" y="2931160"/>
            <a:ext cx="4827693" cy="2729653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1295467" y="1124744"/>
            <a:ext cx="326436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灌溉</a:t>
            </a: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</a:rPr>
              <a:t>：</a:t>
            </a:r>
            <a:r>
              <a:rPr lang="zh-CN" altLang="en-US" sz="2400" b="1" dirty="0">
                <a:solidFill>
                  <a:srgbClr val="0070C0"/>
                </a:solidFill>
                <a:ea typeface="楷体" panose="02010609060101010101" pitchFamily="49" charset="-122"/>
              </a:rPr>
              <a:t>指把水输送到田地里。</a:t>
            </a:r>
          </a:p>
        </p:txBody>
      </p:sp>
      <p:pic>
        <p:nvPicPr>
          <p:cNvPr id="35842" name="Picture 2" descr="http://p2.so.qhimgs1.com/bdr/_240_/t01e3d62002896862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851" y="644691"/>
            <a:ext cx="4572000" cy="3048001"/>
          </a:xfrm>
          <a:prstGeom prst="rect">
            <a:avLst/>
          </a:prstGeom>
          <a:noFill/>
        </p:spPr>
      </p:pic>
      <p:pic>
        <p:nvPicPr>
          <p:cNvPr id="6" name="图片 5" descr="566782782321502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075" y="2852936"/>
            <a:ext cx="4608512" cy="288542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p2.so.qhimgs1.com/bdr/_240_/t0140ef378a65ccb3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20" y="3810003"/>
            <a:ext cx="2112235" cy="1821195"/>
          </a:xfrm>
          <a:prstGeom prst="rect">
            <a:avLst/>
          </a:prstGeom>
          <a:noFill/>
        </p:spPr>
      </p:pic>
      <p:sp>
        <p:nvSpPr>
          <p:cNvPr id="13" name="圆角矩形标注 12"/>
          <p:cNvSpPr/>
          <p:nvPr/>
        </p:nvSpPr>
        <p:spPr>
          <a:xfrm>
            <a:off x="5207847" y="2833793"/>
            <a:ext cx="5715847" cy="2303780"/>
          </a:xfrm>
          <a:prstGeom prst="wedgeRoundRectCallout">
            <a:avLst>
              <a:gd name="adj1" fmla="val -75106"/>
              <a:gd name="adj2" fmla="val 2956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0000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记述了西门豹在治理邺时，破除了河伯娶媳妇的迷信，惩治了巫婆及官员，兴修水利的事。</a:t>
            </a:r>
          </a:p>
        </p:txBody>
      </p:sp>
      <p:sp>
        <p:nvSpPr>
          <p:cNvPr id="8" name="矩形 7"/>
          <p:cNvSpPr/>
          <p:nvPr/>
        </p:nvSpPr>
        <p:spPr>
          <a:xfrm>
            <a:off x="1295400" y="1413087"/>
            <a:ext cx="9765453" cy="106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4265" dirty="0">
                <a:latin typeface="黑体" panose="02010609060101010101" pitchFamily="49" charset="-122"/>
                <a:ea typeface="黑体" panose="02010609060101010101" pitchFamily="49" charset="-122"/>
              </a:rPr>
              <a:t>    自由朗读课文，想一想，课文主要写了一件什么事？</a:t>
            </a:r>
          </a:p>
        </p:txBody>
      </p:sp>
      <p:sp>
        <p:nvSpPr>
          <p:cNvPr id="81932" name="文本框 14"/>
          <p:cNvSpPr txBox="1">
            <a:spLocks noChangeArrowheads="1"/>
          </p:cNvSpPr>
          <p:nvPr/>
        </p:nvSpPr>
        <p:spPr bwMode="auto">
          <a:xfrm>
            <a:off x="734907" y="567691"/>
            <a:ext cx="2863851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265" b="1" dirty="0">
                <a:solidFill>
                  <a:srgbClr val="875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整体感知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77992" y="1124744"/>
            <a:ext cx="10594604" cy="911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altLang="zh-CN" sz="2665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665" b="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第一</a:t>
            </a:r>
            <a:r>
              <a:rPr lang="zh-CN" altLang="en-US" sz="2665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层</a:t>
            </a:r>
            <a:r>
              <a:rPr sz="2665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sz="2665" b="0" dirty="0">
                <a:latin typeface="楷体" panose="02010609060101010101" pitchFamily="49" charset="-122"/>
                <a:ea typeface="楷体" panose="02010609060101010101" pitchFamily="49" charset="-122"/>
              </a:rPr>
              <a:t>第1—9自然段）讲西门豹向老大爷了解当地田地荒芜、人烟稀少的原因，摸清了“河神娶媳妇”的底细。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8991" y="2528993"/>
            <a:ext cx="10120207" cy="911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665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665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第三层（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</a:rPr>
              <a:t>第16自然段）讲西门豹发动群众兴修水利，庄稼获得了好收成。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99456" y="548680"/>
            <a:ext cx="827786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段落</a:t>
            </a:r>
            <a:r>
              <a:rPr lang="zh-CN" altLang="en-US" sz="266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结构：全文共十四个自然段，可分为三个层次：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01964" y="1988840"/>
            <a:ext cx="10570633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665" b="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2665" b="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第二</a:t>
            </a:r>
            <a:r>
              <a:rPr lang="zh-CN" altLang="en-US" sz="2665" b="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层</a:t>
            </a:r>
            <a:r>
              <a:rPr lang="zh-CN" sz="2665" b="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sz="2665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10—15自然段）讲西门豹怎样破除迷信。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91477" y="3569368"/>
            <a:ext cx="10704512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665" b="1" dirty="0">
                <a:latin typeface="楷体" panose="02010609060101010101" pitchFamily="49" charset="-122"/>
                <a:ea typeface="楷体" panose="02010609060101010101" pitchFamily="49" charset="-122"/>
              </a:rPr>
              <a:t>三层也可以这样分：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73667" y="4207556"/>
            <a:ext cx="10767907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665" b="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sz="2665" b="0" dirty="0" err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第一</a:t>
            </a:r>
            <a:r>
              <a:rPr lang="zh-CN" altLang="en-US" sz="2665" b="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层</a:t>
            </a:r>
            <a:r>
              <a:rPr sz="2665" b="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sz="2665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1—8自然段）写西门豹调查了解邺这个地方的情况。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73667" y="4739263"/>
            <a:ext cx="11072707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665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sz="2665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第二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</a:rPr>
              <a:t>层</a:t>
            </a:r>
            <a:r>
              <a:rPr lang="zh-CN" sz="2665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sz="2665" b="0" dirty="0">
                <a:latin typeface="楷体" panose="02010609060101010101" pitchFamily="49" charset="-122"/>
                <a:ea typeface="楷体" panose="02010609060101010101" pitchFamily="49" charset="-122"/>
              </a:rPr>
              <a:t>9自然段）写西门豹决定对策。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2827" y="5270969"/>
            <a:ext cx="10587567" cy="911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665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sz="2665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第三</a:t>
            </a:r>
            <a:r>
              <a:rPr lang="zh-CN" altLang="en-US" sz="2665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层</a:t>
            </a:r>
            <a:r>
              <a:rPr lang="zh-CN" sz="2665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sz="2665" b="0" dirty="0">
                <a:latin typeface="楷体" panose="02010609060101010101" pitchFamily="49" charset="-122"/>
                <a:ea typeface="楷体" panose="02010609060101010101" pitchFamily="49" charset="-122"/>
              </a:rPr>
              <a:t>10—16自然段）写西门豹采取行动。这一层次再分两个层次，先详写除“神”害，后略写修水利，除旱灾。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  <p:bldP spid="6" grpId="0"/>
      <p:bldP spid="2" grpId="0"/>
      <p:bldP spid="4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76466_1"/>
  <p:tag name="KSO_WM_TEMPLATE_CATEGORY" val="custom"/>
  <p:tag name="KSO_WM_TEMPLATE_INDEX" val="20177186"/>
  <p:tag name="KSO_WM_TEMPLATE_SUBCATEGORY" val="0"/>
  <p:tag name="KSO_WM_TEMPLATE_THUMBS_INDEX" val="1、4、5、6、11、12、16、17、21、27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2*i*1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2*i*1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3_Office 主题​​">
  <a:themeElements>
    <a:clrScheme name="20177186">
      <a:dk1>
        <a:srgbClr val="000000"/>
      </a:dk1>
      <a:lt1>
        <a:srgbClr val="FFFFFF"/>
      </a:lt1>
      <a:dk2>
        <a:srgbClr val="7F919D"/>
      </a:dk2>
      <a:lt2>
        <a:srgbClr val="F4F5F0"/>
      </a:lt2>
      <a:accent1>
        <a:srgbClr val="7F919D"/>
      </a:accent1>
      <a:accent2>
        <a:srgbClr val="4B5A5F"/>
      </a:accent2>
      <a:accent3>
        <a:srgbClr val="5683C5"/>
      </a:accent3>
      <a:accent4>
        <a:srgbClr val="505B9E"/>
      </a:accent4>
      <a:accent5>
        <a:srgbClr val="A19EBB"/>
      </a:accent5>
      <a:accent6>
        <a:srgbClr val="CB3A56"/>
      </a:accent6>
      <a:hlink>
        <a:srgbClr val="4B5CC4"/>
      </a:hlink>
      <a:folHlink>
        <a:srgbClr val="725E8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2218</Words>
  <Application>Microsoft Office PowerPoint</Application>
  <PresentationFormat>宽屏</PresentationFormat>
  <Paragraphs>269</Paragraphs>
  <Slides>49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4" baseType="lpstr">
      <vt:lpstr>仿宋</vt:lpstr>
      <vt:lpstr>汉语拼音</vt:lpstr>
      <vt:lpstr>黑体</vt:lpstr>
      <vt:lpstr>华文宋体</vt:lpstr>
      <vt:lpstr>楷体</vt:lpstr>
      <vt:lpstr>楷体-简</vt:lpstr>
      <vt:lpstr>宋体</vt:lpstr>
      <vt:lpstr>宋体-简</vt:lpstr>
      <vt:lpstr>微软雅黑</vt:lpstr>
      <vt:lpstr>幼圆</vt:lpstr>
      <vt:lpstr>Arial</vt:lpstr>
      <vt:lpstr>Calibri</vt:lpstr>
      <vt:lpstr>Cambria Math</vt:lpstr>
      <vt:lpstr>Times New Roman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tw</cp:lastModifiedBy>
  <cp:revision>27</cp:revision>
  <dcterms:created xsi:type="dcterms:W3CDTF">2019-06-19T02:08:00Z</dcterms:created>
  <dcterms:modified xsi:type="dcterms:W3CDTF">2019-12-04T03:15:57Z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2052-11.1.0.8907</vt:lpwstr>
  </property>
</Properties>
</file>