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98" r:id="rId5"/>
    <p:sldId id="262" r:id="rId6"/>
    <p:sldId id="263" r:id="rId7"/>
    <p:sldId id="290" r:id="rId8"/>
    <p:sldId id="297" r:id="rId9"/>
    <p:sldId id="284" r:id="rId10"/>
    <p:sldId id="266" r:id="rId11"/>
    <p:sldId id="285" r:id="rId12"/>
    <p:sldId id="267" r:id="rId13"/>
    <p:sldId id="289" r:id="rId14"/>
    <p:sldId id="296" r:id="rId1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100" d="100"/>
          <a:sy n="100" d="100"/>
        </p:scale>
        <p:origin x="-510" y="-96"/>
      </p:cViewPr>
      <p:guideLst>
        <p:guide orient="horz" pos="162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82AFA-67A1-4C0E-9132-8B641D4A32B7}" type="datetimeFigureOut">
              <a:rPr lang="zh-CN" altLang="en-US"/>
              <a:pPr>
                <a:defRPr/>
              </a:pPr>
              <a:t>2019-12-27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267A3-005B-4F43-A647-D266368069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8E9FC-5536-41EA-90C0-B3883DB9C87E}" type="datetimeFigureOut">
              <a:rPr lang="zh-CN" altLang="en-US"/>
              <a:pPr>
                <a:defRPr/>
              </a:pPr>
              <a:t>2019-12-27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DF3C0-1744-42FE-B25D-7C1BF5529A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91FF6-DD79-40A4-B1A1-A8488D0588E7}" type="datetimeFigureOut">
              <a:rPr lang="zh-CN" altLang="en-US"/>
              <a:pPr>
                <a:defRPr/>
              </a:pPr>
              <a:t>2019-12-27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0B44C-35BC-4611-87BE-C030C81731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881BA-06E9-4364-A80C-031AECE2214E}" type="datetimeFigureOut">
              <a:rPr lang="zh-CN" altLang="en-US"/>
              <a:pPr>
                <a:defRPr/>
              </a:pPr>
              <a:t>2019-12-27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E3F2B-F536-4F93-8CB3-DAB0C7FC0F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51D63-41F2-4D95-9226-0417A241E549}" type="datetimeFigureOut">
              <a:rPr lang="zh-CN" altLang="en-US"/>
              <a:pPr>
                <a:defRPr/>
              </a:pPr>
              <a:t>2019-12-27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22C51-5368-4642-AC0A-C125CAB468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92C00-E290-4CF1-8D92-0907AB22A9D9}" type="datetimeFigureOut">
              <a:rPr lang="zh-CN" altLang="en-US"/>
              <a:pPr>
                <a:defRPr/>
              </a:pPr>
              <a:t>2019-12-27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E57A4-D78D-466B-8129-8CF464A456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0F9BC-047E-48CD-BF80-638FA39D87E1}" type="datetimeFigureOut">
              <a:rPr lang="zh-CN" altLang="en-US"/>
              <a:pPr>
                <a:defRPr/>
              </a:pPr>
              <a:t>2019-12-27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137C2-E79E-4ECF-BAFC-49AE6E15AB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FAAFC-3946-407C-8915-E5C804DEA5A4}" type="datetimeFigureOut">
              <a:rPr lang="zh-CN" altLang="en-US"/>
              <a:pPr>
                <a:defRPr/>
              </a:pPr>
              <a:t>2019-12-27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3D230-CCFE-441E-9347-657947DB3E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2C61A-8771-453A-BAC0-A8C04EBA0B81}" type="datetimeFigureOut">
              <a:rPr lang="zh-CN" altLang="en-US"/>
              <a:pPr>
                <a:defRPr/>
              </a:pPr>
              <a:t>2019-12-27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6FDFB-B85E-4BC3-8799-DB9D270B8F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6A203-1C01-4E96-AA29-B3A5430EDC2C}" type="datetimeFigureOut">
              <a:rPr lang="zh-CN" altLang="en-US"/>
              <a:pPr>
                <a:defRPr/>
              </a:pPr>
              <a:t>2019-12-27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779E6-F624-4D17-9966-ABEFFB183F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5DC73-532C-4D40-A6CB-1330D6563034}" type="datetimeFigureOut">
              <a:rPr lang="zh-CN" altLang="en-US"/>
              <a:pPr>
                <a:defRPr/>
              </a:pPr>
              <a:t>2019-12-27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AB1A0-FC17-411A-89E8-8C7D29158F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5178A3A-76BE-4AA6-9B5C-7B900EEBD258}" type="datetimeFigureOut">
              <a:rPr lang="zh-CN" altLang="en-US"/>
              <a:pPr>
                <a:defRPr/>
              </a:pPr>
              <a:t>2019-12-27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04FEDD0-986D-49F0-A1BD-0B078C852A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3074"/>
          <p:cNvSpPr txBox="1">
            <a:spLocks noChangeArrowheads="1"/>
          </p:cNvSpPr>
          <p:nvPr/>
        </p:nvSpPr>
        <p:spPr bwMode="auto">
          <a:xfrm>
            <a:off x="1022350" y="1765300"/>
            <a:ext cx="70612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>
                <a:latin typeface="黑体" pitchFamily="2" charset="-122"/>
                <a:ea typeface="黑体" pitchFamily="2" charset="-122"/>
                <a:cs typeface="Times New Roman" pitchFamily="18" charset="0"/>
              </a:rPr>
              <a:t>在观察中比较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859338" y="3219450"/>
            <a:ext cx="2305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FF"/>
                </a:solidFill>
              </a:rPr>
              <a:t>教师：吕翠萍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 t="3490"/>
          <a:stretch>
            <a:fillRect/>
          </a:stretch>
        </p:blipFill>
        <p:spPr bwMode="auto">
          <a:xfrm>
            <a:off x="765175" y="312738"/>
            <a:ext cx="7613650" cy="422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023938" y="2254250"/>
            <a:ext cx="7050087" cy="7143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9"/>
          <p:cNvSpPr>
            <a:spLocks noChangeArrowheads="1"/>
          </p:cNvSpPr>
          <p:nvPr/>
        </p:nvSpPr>
        <p:spPr bwMode="auto">
          <a:xfrm>
            <a:off x="2627313" y="339725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比较</a:t>
            </a:r>
            <a:r>
              <a:rPr lang="zh-CN" altLang="en-US" sz="2800" b="1">
                <a:latin typeface="华文楷体"/>
                <a:ea typeface="华文楷体"/>
                <a:cs typeface="华文楷体"/>
              </a:rPr>
              <a:t>恐龙</a:t>
            </a:r>
            <a:r>
              <a:rPr lang="zh-CN" altLang="en-US" sz="2800" b="1">
                <a:solidFill>
                  <a:srgbClr val="0070C0"/>
                </a:solidFill>
                <a:latin typeface="华文楷体"/>
                <a:ea typeface="华文楷体"/>
                <a:cs typeface="华文楷体"/>
              </a:rPr>
              <a:t>模型</a:t>
            </a:r>
            <a:r>
              <a:rPr lang="zh-CN" altLang="en-US" sz="2800" b="1">
                <a:latin typeface="华文楷体"/>
                <a:ea typeface="华文楷体"/>
                <a:cs typeface="华文楷体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大小</a:t>
            </a:r>
            <a:endParaRPr lang="en-US" altLang="zh-CN" sz="2800" b="1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7192963" y="2446338"/>
            <a:ext cx="17510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从长到短</a:t>
            </a:r>
            <a:endParaRPr lang="en-US" altLang="zh-CN" sz="2800" b="1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pic>
        <p:nvPicPr>
          <p:cNvPr id="22531" name="图片 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919163"/>
            <a:ext cx="4783138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373510">
            <a:off x="4578350" y="1062038"/>
            <a:ext cx="3865563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2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9313" y="2765425"/>
            <a:ext cx="3294062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4" name="组合 27"/>
          <p:cNvGrpSpPr>
            <a:grpSpLocks/>
          </p:cNvGrpSpPr>
          <p:nvPr/>
        </p:nvGrpSpPr>
        <p:grpSpPr bwMode="auto">
          <a:xfrm>
            <a:off x="2738438" y="1492250"/>
            <a:ext cx="468312" cy="503238"/>
            <a:chOff x="798556" y="2148731"/>
            <a:chExt cx="552107" cy="610015"/>
          </a:xfrm>
        </p:grpSpPr>
        <p:sp>
          <p:nvSpPr>
            <p:cNvPr id="22545" name="文本框 38"/>
            <p:cNvSpPr txBox="1">
              <a:spLocks noChangeArrowheads="1"/>
            </p:cNvSpPr>
            <p:nvPr/>
          </p:nvSpPr>
          <p:spPr bwMode="auto">
            <a:xfrm>
              <a:off x="860792" y="2148731"/>
              <a:ext cx="48009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1</a:t>
              </a:r>
              <a:endParaRPr lang="zh-CN" altLang="en-US" sz="28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798556" y="2235327"/>
              <a:ext cx="552107" cy="523419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535" name="组合 28"/>
          <p:cNvGrpSpPr>
            <a:grpSpLocks/>
          </p:cNvGrpSpPr>
          <p:nvPr/>
        </p:nvGrpSpPr>
        <p:grpSpPr bwMode="auto">
          <a:xfrm>
            <a:off x="6284913" y="1454150"/>
            <a:ext cx="519112" cy="541338"/>
            <a:chOff x="798556" y="2193689"/>
            <a:chExt cx="552107" cy="565057"/>
          </a:xfrm>
        </p:grpSpPr>
        <p:sp>
          <p:nvSpPr>
            <p:cNvPr id="22543" name="文本框 36"/>
            <p:cNvSpPr txBox="1">
              <a:spLocks noChangeArrowheads="1"/>
            </p:cNvSpPr>
            <p:nvPr/>
          </p:nvSpPr>
          <p:spPr bwMode="auto">
            <a:xfrm>
              <a:off x="870564" y="2193689"/>
              <a:ext cx="48009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2</a:t>
              </a:r>
              <a:endParaRPr lang="zh-CN" altLang="en-US" sz="28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798556" y="2235116"/>
              <a:ext cx="552107" cy="523630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 w="57150"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</p:grpSp>
      <p:pic>
        <p:nvPicPr>
          <p:cNvPr id="22536" name="图片 2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6763" y="2759075"/>
            <a:ext cx="3233737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7" name="组合 30"/>
          <p:cNvGrpSpPr>
            <a:grpSpLocks/>
          </p:cNvGrpSpPr>
          <p:nvPr/>
        </p:nvGrpSpPr>
        <p:grpSpPr bwMode="auto">
          <a:xfrm>
            <a:off x="1914525" y="3213100"/>
            <a:ext cx="473075" cy="511175"/>
            <a:chOff x="798556" y="2211710"/>
            <a:chExt cx="552107" cy="547036"/>
          </a:xfrm>
        </p:grpSpPr>
        <p:sp>
          <p:nvSpPr>
            <p:cNvPr id="22541" name="文本框 34"/>
            <p:cNvSpPr txBox="1">
              <a:spLocks noChangeArrowheads="1"/>
            </p:cNvSpPr>
            <p:nvPr/>
          </p:nvSpPr>
          <p:spPr bwMode="auto">
            <a:xfrm>
              <a:off x="854077" y="2211710"/>
              <a:ext cx="4801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3</a:t>
              </a:r>
              <a:endParaRPr lang="zh-CN" altLang="en-US" sz="28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798556" y="2235494"/>
              <a:ext cx="552107" cy="523252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538" name="组合 31"/>
          <p:cNvGrpSpPr>
            <a:grpSpLocks/>
          </p:cNvGrpSpPr>
          <p:nvPr/>
        </p:nvGrpSpPr>
        <p:grpSpPr bwMode="auto">
          <a:xfrm>
            <a:off x="5935663" y="3370263"/>
            <a:ext cx="482600" cy="520700"/>
            <a:chOff x="798556" y="2179289"/>
            <a:chExt cx="552107" cy="579457"/>
          </a:xfrm>
        </p:grpSpPr>
        <p:sp>
          <p:nvSpPr>
            <p:cNvPr id="22539" name="文本框 32"/>
            <p:cNvSpPr txBox="1">
              <a:spLocks noChangeArrowheads="1"/>
            </p:cNvSpPr>
            <p:nvPr/>
          </p:nvSpPr>
          <p:spPr bwMode="auto">
            <a:xfrm>
              <a:off x="832969" y="2179289"/>
              <a:ext cx="480099" cy="523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4</a:t>
              </a:r>
              <a:endParaRPr lang="zh-CN" altLang="en-US" sz="28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798556" y="2235821"/>
              <a:ext cx="552107" cy="522925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3"/>
          <p:cNvPicPr>
            <a:picLocks noChangeAspect="1"/>
          </p:cNvPicPr>
          <p:nvPr/>
        </p:nvPicPr>
        <p:blipFill>
          <a:blip r:embed="rId2"/>
          <a:srcRect t="3490"/>
          <a:stretch>
            <a:fillRect/>
          </a:stretch>
        </p:blipFill>
        <p:spPr bwMode="auto">
          <a:xfrm>
            <a:off x="765175" y="312738"/>
            <a:ext cx="7613650" cy="422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046163" y="2951163"/>
            <a:ext cx="7040562" cy="6270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2290763" y="1243013"/>
            <a:ext cx="3816350" cy="3108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研讨：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比较的结果是什么？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你们是怎样比较的？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9"/>
          <p:cNvSpPr>
            <a:spLocks noChangeArrowheads="1"/>
          </p:cNvSpPr>
          <p:nvPr/>
        </p:nvSpPr>
        <p:spPr bwMode="auto">
          <a:xfrm>
            <a:off x="2268538" y="2082800"/>
            <a:ext cx="4887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/>
                <a:ea typeface="华文楷体"/>
                <a:cs typeface="华文楷体"/>
              </a:rPr>
              <a:t>今天的学习，你有什么收获？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6804025" y="2716213"/>
            <a:ext cx="151288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/>
                <a:ea typeface="华文楷体"/>
                <a:cs typeface="华文楷体"/>
              </a:rPr>
              <a:t>哪只大？</a:t>
            </a:r>
            <a:endParaRPr lang="en-US" altLang="zh-CN" sz="2800" b="1">
              <a:latin typeface="华文楷体"/>
              <a:ea typeface="华文楷体"/>
              <a:cs typeface="华文楷体"/>
            </a:endParaRPr>
          </a:p>
          <a:p>
            <a:endParaRPr lang="en-US" altLang="zh-CN" sz="2800" b="1">
              <a:latin typeface="华文楷体"/>
              <a:ea typeface="华文楷体"/>
              <a:cs typeface="华文楷体"/>
            </a:endParaRPr>
          </a:p>
          <a:p>
            <a:r>
              <a:rPr lang="zh-CN" altLang="en-US" sz="2800" b="1">
                <a:latin typeface="华文楷体"/>
                <a:ea typeface="华文楷体"/>
                <a:cs typeface="华文楷体"/>
              </a:rPr>
              <a:t>哪只小？</a:t>
            </a: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971550" y="555625"/>
            <a:ext cx="936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恐龙</a:t>
            </a:r>
          </a:p>
        </p:txBody>
      </p:sp>
      <p:pic>
        <p:nvPicPr>
          <p:cNvPr id="14339" name="图片 5" descr="临时用图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155700"/>
            <a:ext cx="5484812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2627313" y="339725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比较</a:t>
            </a:r>
            <a:r>
              <a:rPr lang="zh-CN" altLang="en-US" sz="2800" b="1">
                <a:latin typeface="华文楷体"/>
                <a:ea typeface="华文楷体"/>
                <a:cs typeface="华文楷体"/>
              </a:rPr>
              <a:t>恐龙</a:t>
            </a:r>
            <a:r>
              <a:rPr lang="zh-CN" altLang="en-US" sz="2800" b="1">
                <a:solidFill>
                  <a:srgbClr val="0070C0"/>
                </a:solidFill>
                <a:latin typeface="华文楷体"/>
                <a:ea typeface="华文楷体"/>
                <a:cs typeface="华文楷体"/>
              </a:rPr>
              <a:t>模型</a:t>
            </a:r>
            <a:r>
              <a:rPr lang="zh-CN" altLang="en-US" sz="2800" b="1">
                <a:latin typeface="华文楷体"/>
                <a:ea typeface="华文楷体"/>
                <a:cs typeface="华文楷体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大小</a:t>
            </a:r>
            <a:endParaRPr lang="en-US" altLang="zh-CN" sz="2800" b="1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7604125" y="2446338"/>
            <a:ext cx="898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公平</a:t>
            </a:r>
            <a:endParaRPr lang="en-US" altLang="zh-CN" sz="2800" b="1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pic>
        <p:nvPicPr>
          <p:cNvPr id="15363" name="图片 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919163"/>
            <a:ext cx="4783138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373510">
            <a:off x="4578350" y="1062038"/>
            <a:ext cx="3865563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图片 2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9313" y="2765425"/>
            <a:ext cx="3294062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2738438" y="1492250"/>
            <a:ext cx="468312" cy="503238"/>
            <a:chOff x="798556" y="2148731"/>
            <a:chExt cx="552107" cy="610015"/>
          </a:xfrm>
        </p:grpSpPr>
        <p:sp>
          <p:nvSpPr>
            <p:cNvPr id="15377" name="文本框 38"/>
            <p:cNvSpPr txBox="1">
              <a:spLocks noChangeArrowheads="1"/>
            </p:cNvSpPr>
            <p:nvPr/>
          </p:nvSpPr>
          <p:spPr bwMode="auto">
            <a:xfrm>
              <a:off x="860792" y="2148731"/>
              <a:ext cx="48009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1</a:t>
              </a:r>
              <a:endParaRPr lang="zh-CN" altLang="en-US" sz="28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798556" y="2235327"/>
              <a:ext cx="552107" cy="523419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6284913" y="1454150"/>
            <a:ext cx="519112" cy="541338"/>
            <a:chOff x="798556" y="2193689"/>
            <a:chExt cx="552107" cy="565057"/>
          </a:xfrm>
        </p:grpSpPr>
        <p:sp>
          <p:nvSpPr>
            <p:cNvPr id="15375" name="文本框 36"/>
            <p:cNvSpPr txBox="1">
              <a:spLocks noChangeArrowheads="1"/>
            </p:cNvSpPr>
            <p:nvPr/>
          </p:nvSpPr>
          <p:spPr bwMode="auto">
            <a:xfrm>
              <a:off x="870564" y="2193689"/>
              <a:ext cx="48009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2</a:t>
              </a:r>
              <a:endParaRPr lang="zh-CN" altLang="en-US" sz="28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798556" y="2235116"/>
              <a:ext cx="552107" cy="523630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 w="57150"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</p:grpSp>
      <p:pic>
        <p:nvPicPr>
          <p:cNvPr id="15368" name="图片 2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6763" y="2759075"/>
            <a:ext cx="3233737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1914525" y="3213100"/>
            <a:ext cx="473075" cy="511175"/>
            <a:chOff x="798556" y="2211710"/>
            <a:chExt cx="552107" cy="547036"/>
          </a:xfrm>
        </p:grpSpPr>
        <p:sp>
          <p:nvSpPr>
            <p:cNvPr id="15373" name="文本框 34"/>
            <p:cNvSpPr txBox="1">
              <a:spLocks noChangeArrowheads="1"/>
            </p:cNvSpPr>
            <p:nvPr/>
          </p:nvSpPr>
          <p:spPr bwMode="auto">
            <a:xfrm>
              <a:off x="854077" y="2211710"/>
              <a:ext cx="4801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3</a:t>
              </a:r>
              <a:endParaRPr lang="zh-CN" altLang="en-US" sz="28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798556" y="2235494"/>
              <a:ext cx="552107" cy="523252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935663" y="3370263"/>
            <a:ext cx="482600" cy="520700"/>
            <a:chOff x="798556" y="2179289"/>
            <a:chExt cx="552107" cy="579457"/>
          </a:xfrm>
        </p:grpSpPr>
        <p:sp>
          <p:nvSpPr>
            <p:cNvPr id="15371" name="文本框 32"/>
            <p:cNvSpPr txBox="1">
              <a:spLocks noChangeArrowheads="1"/>
            </p:cNvSpPr>
            <p:nvPr/>
          </p:nvSpPr>
          <p:spPr bwMode="auto">
            <a:xfrm>
              <a:off x="832969" y="2179289"/>
              <a:ext cx="480099" cy="523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4</a:t>
              </a:r>
              <a:endParaRPr lang="zh-CN" altLang="en-US" sz="28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798556" y="2235821"/>
              <a:ext cx="552107" cy="522925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4" name="标题 1"/>
          <p:cNvSpPr txBox="1"/>
          <p:nvPr/>
        </p:nvSpPr>
        <p:spPr bwMode="auto">
          <a:xfrm>
            <a:off x="3059113" y="987425"/>
            <a:ext cx="201612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b"/>
          <a:lstStyle/>
          <a:p>
            <a:pPr defTabSz="457200"/>
            <a:r>
              <a:rPr lang="zh-CN" altLang="en-US" sz="3200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比</a:t>
            </a:r>
            <a:r>
              <a:rPr lang="zh-CN" altLang="en-US" sz="320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等线"/>
              </a:rPr>
              <a:t>长短</a:t>
            </a:r>
          </a:p>
        </p:txBody>
      </p:sp>
      <p:pic>
        <p:nvPicPr>
          <p:cNvPr id="27653" name="图片 6"/>
          <p:cNvPicPr>
            <a:picLocks noChangeAspect="1"/>
          </p:cNvPicPr>
          <p:nvPr/>
        </p:nvPicPr>
        <p:blipFill>
          <a:blip r:embed="rId2"/>
          <a:srcRect l="19749" t="37000" r="27000" b="25500"/>
          <a:stretch>
            <a:fillRect/>
          </a:stretch>
        </p:blipFill>
        <p:spPr bwMode="auto">
          <a:xfrm>
            <a:off x="2411413" y="1563688"/>
            <a:ext cx="27178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906713"/>
            <a:ext cx="2595563" cy="156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1" name="标题 1"/>
          <p:cNvSpPr txBox="1"/>
          <p:nvPr/>
        </p:nvSpPr>
        <p:spPr bwMode="auto">
          <a:xfrm>
            <a:off x="3203575" y="3435350"/>
            <a:ext cx="1582738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b"/>
          <a:lstStyle/>
          <a:p>
            <a:pPr defTabSz="457200"/>
            <a:r>
              <a:rPr lang="zh-CN" altLang="en-US" sz="3200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比</a:t>
            </a:r>
            <a:r>
              <a:rPr lang="zh-CN" altLang="en-US" sz="320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等线"/>
              </a:rPr>
              <a:t>高矮</a:t>
            </a:r>
          </a:p>
        </p:txBody>
      </p:sp>
      <p:sp>
        <p:nvSpPr>
          <p:cNvPr id="9226" name="标题 1"/>
          <p:cNvSpPr txBox="1"/>
          <p:nvPr/>
        </p:nvSpPr>
        <p:spPr bwMode="auto">
          <a:xfrm>
            <a:off x="5795963" y="3292475"/>
            <a:ext cx="2316162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b"/>
          <a:lstStyle/>
          <a:p>
            <a:pPr defTabSz="457200"/>
            <a:r>
              <a:rPr lang="zh-CN" altLang="en-US" sz="3600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比</a:t>
            </a:r>
            <a:r>
              <a:rPr lang="zh-CN" altLang="en-US" sz="360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等线"/>
              </a:rPr>
              <a:t>胖瘦</a:t>
            </a:r>
          </a:p>
        </p:txBody>
      </p:sp>
      <p:pic>
        <p:nvPicPr>
          <p:cNvPr id="27663" name="图片 8"/>
          <p:cNvPicPr>
            <a:picLocks noChangeAspect="1"/>
          </p:cNvPicPr>
          <p:nvPr/>
        </p:nvPicPr>
        <p:blipFill>
          <a:blip r:embed="rId4"/>
          <a:srcRect l="30479" r="30881"/>
          <a:stretch>
            <a:fillRect/>
          </a:stretch>
        </p:blipFill>
        <p:spPr bwMode="auto">
          <a:xfrm>
            <a:off x="5870575" y="1131888"/>
            <a:ext cx="138112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665" name="组合 19"/>
          <p:cNvGrpSpPr>
            <a:grpSpLocks/>
          </p:cNvGrpSpPr>
          <p:nvPr/>
        </p:nvGrpSpPr>
        <p:grpSpPr bwMode="auto">
          <a:xfrm>
            <a:off x="395288" y="630238"/>
            <a:ext cx="2724150" cy="830262"/>
            <a:chOff x="527224" y="-21641"/>
            <a:chExt cx="3631683" cy="1476701"/>
          </a:xfrm>
        </p:grpSpPr>
        <p:sp>
          <p:nvSpPr>
            <p:cNvPr id="27666" name="矩形 2"/>
            <p:cNvSpPr>
              <a:spLocks noChangeArrowheads="1"/>
            </p:cNvSpPr>
            <p:nvPr/>
          </p:nvSpPr>
          <p:spPr bwMode="auto">
            <a:xfrm>
              <a:off x="666416" y="-21641"/>
              <a:ext cx="2526705" cy="615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  <a:cs typeface="等线"/>
                </a:rPr>
                <a:t>bǐ  yi  bǐ </a:t>
              </a:r>
            </a:p>
          </p:txBody>
        </p:sp>
        <p:sp>
          <p:nvSpPr>
            <p:cNvPr id="9223" name="矩形 18"/>
            <p:cNvSpPr>
              <a:spLocks noChangeArrowheads="1"/>
            </p:cNvSpPr>
            <p:nvPr/>
          </p:nvSpPr>
          <p:spPr bwMode="auto">
            <a:xfrm>
              <a:off x="527224" y="317182"/>
              <a:ext cx="3631683" cy="1137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/>
            <a:p>
              <a:r>
                <a:rPr lang="zh-CN" altLang="en-US" sz="4900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  <a:cs typeface="等线"/>
                </a:rPr>
                <a:t>比一比：</a:t>
              </a:r>
              <a:endParaRPr lang="zh-CN" altLang="en-US">
                <a:solidFill>
                  <a:srgbClr val="000000"/>
                </a:solidFill>
                <a:latin typeface="Trebuchet MS" pitchFamily="34" charset="0"/>
                <a:ea typeface="黑体" pitchFamily="2" charset="-122"/>
                <a:cs typeface="等线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411163"/>
            <a:ext cx="6348412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 flipV="1">
            <a:off x="2916238" y="3940175"/>
            <a:ext cx="3887787" cy="360363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484438" y="2139950"/>
            <a:ext cx="3887787" cy="360363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7729538" y="2490788"/>
            <a:ext cx="1104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对齐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411163"/>
            <a:ext cx="6345238" cy="422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直接连接符 2"/>
          <p:cNvCxnSpPr/>
          <p:nvPr/>
        </p:nvCxnSpPr>
        <p:spPr>
          <a:xfrm flipV="1">
            <a:off x="5148263" y="915988"/>
            <a:ext cx="0" cy="3671887"/>
          </a:xfrm>
          <a:prstGeom prst="line">
            <a:avLst/>
          </a:prstGeom>
          <a:ln w="762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476375" y="915988"/>
            <a:ext cx="0" cy="3671887"/>
          </a:xfrm>
          <a:prstGeom prst="line">
            <a:avLst/>
          </a:prstGeom>
          <a:ln w="762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7729538" y="2490788"/>
            <a:ext cx="1104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对齐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6425" y="1547813"/>
            <a:ext cx="352425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图片 2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7725" y="1609725"/>
            <a:ext cx="3497263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1331913" y="3579813"/>
            <a:ext cx="5976937" cy="0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1285875" y="1609725"/>
            <a:ext cx="5976938" cy="0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7729538" y="2490788"/>
            <a:ext cx="1104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对齐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6425" y="1547813"/>
            <a:ext cx="352425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图片 2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7725" y="1609725"/>
            <a:ext cx="3497263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1331913" y="3579813"/>
            <a:ext cx="5976937" cy="0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187450" y="2117725"/>
            <a:ext cx="6121400" cy="0"/>
          </a:xfrm>
          <a:prstGeom prst="line">
            <a:avLst/>
          </a:prstGeom>
          <a:ln w="762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7729538" y="2490788"/>
            <a:ext cx="1104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对齐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9"/>
          <p:cNvSpPr>
            <a:spLocks noChangeArrowheads="1"/>
          </p:cNvSpPr>
          <p:nvPr/>
        </p:nvSpPr>
        <p:spPr bwMode="auto">
          <a:xfrm>
            <a:off x="2627313" y="339725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比较</a:t>
            </a:r>
            <a:r>
              <a:rPr lang="zh-CN" altLang="en-US" sz="2800" b="1">
                <a:latin typeface="华文楷体"/>
                <a:ea typeface="华文楷体"/>
                <a:cs typeface="华文楷体"/>
              </a:rPr>
              <a:t>恐龙</a:t>
            </a:r>
            <a:r>
              <a:rPr lang="zh-CN" altLang="en-US" sz="2800" b="1">
                <a:solidFill>
                  <a:srgbClr val="0070C0"/>
                </a:solidFill>
                <a:latin typeface="华文楷体"/>
                <a:ea typeface="华文楷体"/>
                <a:cs typeface="华文楷体"/>
              </a:rPr>
              <a:t>模型</a:t>
            </a:r>
            <a:r>
              <a:rPr lang="zh-CN" altLang="en-US" sz="2800" b="1">
                <a:latin typeface="华文楷体"/>
                <a:ea typeface="华文楷体"/>
                <a:cs typeface="华文楷体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大小</a:t>
            </a:r>
            <a:endParaRPr lang="en-US" altLang="zh-CN" sz="2800" b="1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7192963" y="2446338"/>
            <a:ext cx="17510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从高到矮</a:t>
            </a:r>
            <a:endParaRPr lang="en-US" altLang="zh-CN" sz="2800" b="1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pic>
        <p:nvPicPr>
          <p:cNvPr id="20483" name="图片 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919163"/>
            <a:ext cx="4783138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373510">
            <a:off x="4578350" y="1062038"/>
            <a:ext cx="3865563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2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9313" y="2765425"/>
            <a:ext cx="3294062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6" name="组合 27"/>
          <p:cNvGrpSpPr>
            <a:grpSpLocks/>
          </p:cNvGrpSpPr>
          <p:nvPr/>
        </p:nvGrpSpPr>
        <p:grpSpPr bwMode="auto">
          <a:xfrm>
            <a:off x="2738438" y="1492250"/>
            <a:ext cx="468312" cy="503238"/>
            <a:chOff x="798556" y="2148731"/>
            <a:chExt cx="552107" cy="610015"/>
          </a:xfrm>
        </p:grpSpPr>
        <p:sp>
          <p:nvSpPr>
            <p:cNvPr id="20497" name="文本框 38"/>
            <p:cNvSpPr txBox="1">
              <a:spLocks noChangeArrowheads="1"/>
            </p:cNvSpPr>
            <p:nvPr/>
          </p:nvSpPr>
          <p:spPr bwMode="auto">
            <a:xfrm>
              <a:off x="860792" y="2148731"/>
              <a:ext cx="48009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1</a:t>
              </a:r>
              <a:endParaRPr lang="zh-CN" altLang="en-US" sz="28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798556" y="2235327"/>
              <a:ext cx="552107" cy="523419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487" name="组合 28"/>
          <p:cNvGrpSpPr>
            <a:grpSpLocks/>
          </p:cNvGrpSpPr>
          <p:nvPr/>
        </p:nvGrpSpPr>
        <p:grpSpPr bwMode="auto">
          <a:xfrm>
            <a:off x="6284913" y="1454150"/>
            <a:ext cx="519112" cy="541338"/>
            <a:chOff x="798556" y="2193689"/>
            <a:chExt cx="552107" cy="565057"/>
          </a:xfrm>
        </p:grpSpPr>
        <p:sp>
          <p:nvSpPr>
            <p:cNvPr id="20495" name="文本框 36"/>
            <p:cNvSpPr txBox="1">
              <a:spLocks noChangeArrowheads="1"/>
            </p:cNvSpPr>
            <p:nvPr/>
          </p:nvSpPr>
          <p:spPr bwMode="auto">
            <a:xfrm>
              <a:off x="870564" y="2193689"/>
              <a:ext cx="48009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2</a:t>
              </a:r>
              <a:endParaRPr lang="zh-CN" altLang="en-US" sz="28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798556" y="2235116"/>
              <a:ext cx="552107" cy="523630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 w="57150"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</p:grpSp>
      <p:pic>
        <p:nvPicPr>
          <p:cNvPr id="20488" name="图片 2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6763" y="2759075"/>
            <a:ext cx="3233737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9" name="组合 30"/>
          <p:cNvGrpSpPr>
            <a:grpSpLocks/>
          </p:cNvGrpSpPr>
          <p:nvPr/>
        </p:nvGrpSpPr>
        <p:grpSpPr bwMode="auto">
          <a:xfrm>
            <a:off x="1914525" y="3213100"/>
            <a:ext cx="473075" cy="511175"/>
            <a:chOff x="798556" y="2211710"/>
            <a:chExt cx="552107" cy="547036"/>
          </a:xfrm>
        </p:grpSpPr>
        <p:sp>
          <p:nvSpPr>
            <p:cNvPr id="20493" name="文本框 34"/>
            <p:cNvSpPr txBox="1">
              <a:spLocks noChangeArrowheads="1"/>
            </p:cNvSpPr>
            <p:nvPr/>
          </p:nvSpPr>
          <p:spPr bwMode="auto">
            <a:xfrm>
              <a:off x="854077" y="2211710"/>
              <a:ext cx="4801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3</a:t>
              </a:r>
              <a:endParaRPr lang="zh-CN" altLang="en-US" sz="28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798556" y="2235494"/>
              <a:ext cx="552107" cy="523252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490" name="组合 31"/>
          <p:cNvGrpSpPr>
            <a:grpSpLocks/>
          </p:cNvGrpSpPr>
          <p:nvPr/>
        </p:nvGrpSpPr>
        <p:grpSpPr bwMode="auto">
          <a:xfrm>
            <a:off x="5935663" y="3370263"/>
            <a:ext cx="482600" cy="520700"/>
            <a:chOff x="798556" y="2179289"/>
            <a:chExt cx="552107" cy="579457"/>
          </a:xfrm>
        </p:grpSpPr>
        <p:sp>
          <p:nvSpPr>
            <p:cNvPr id="20491" name="文本框 32"/>
            <p:cNvSpPr txBox="1">
              <a:spLocks noChangeArrowheads="1"/>
            </p:cNvSpPr>
            <p:nvPr/>
          </p:nvSpPr>
          <p:spPr bwMode="auto">
            <a:xfrm>
              <a:off x="832969" y="2179289"/>
              <a:ext cx="480099" cy="523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4</a:t>
              </a:r>
              <a:endParaRPr lang="zh-CN" altLang="en-US" sz="28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798556" y="2235821"/>
              <a:ext cx="552107" cy="522925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120</Words>
  <Application>Microsoft Office PowerPoint</Application>
  <PresentationFormat>全屏显示(16:9)</PresentationFormat>
  <Paragraphs>39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Calibri</vt:lpstr>
      <vt:lpstr>黑体</vt:lpstr>
      <vt:lpstr>Times New Roman</vt:lpstr>
      <vt:lpstr>华文楷体</vt:lpstr>
      <vt:lpstr>等线</vt:lpstr>
      <vt:lpstr>Trebuchet MS</vt:lpstr>
      <vt:lpstr>华文新魏</vt:lpstr>
      <vt:lpstr>+mn-ea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微软用户</cp:lastModifiedBy>
  <cp:revision>42</cp:revision>
  <dcterms:created xsi:type="dcterms:W3CDTF">2017-12-26T08:34:00Z</dcterms:created>
  <dcterms:modified xsi:type="dcterms:W3CDTF">2019-12-27T07:05:38Z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