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320" r:id="rId3"/>
    <p:sldId id="288" r:id="rId4"/>
    <p:sldId id="321" r:id="rId5"/>
    <p:sldId id="326" r:id="rId6"/>
    <p:sldId id="318" r:id="rId7"/>
    <p:sldId id="323" r:id="rId8"/>
    <p:sldId id="325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468DE4"/>
    <a:srgbClr val="33FD23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516" y="-96"/>
      </p:cViewPr>
      <p:guideLst>
        <p:guide orient="horz" pos="162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8456082-AF26-4304-84A7-335D4C55BDA9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0BDBB34-018C-4603-AB6C-99D6AAD924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A5F95-D5AD-414F-AC01-14EFCA2C1958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F010F-D7D7-44F8-B93B-3EF2278879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6DA12-9B64-4D4D-96E9-B7C4215ECD58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6F10F-F05B-42AC-99E5-820A5EDFD4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BC50E-7BE6-41DC-85A4-4FAC0EAC3D0B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8F4A6-5C47-48AF-A38B-637394D566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4C521-AE75-4C74-9EC2-65BEE28CBFD8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42365-E27D-4559-95E0-746F8223E2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B31E1-2343-4FCB-B719-EA550F49280C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39C84-C9DF-4510-96C6-BEB2380A14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A50B5-96B5-4D5F-BD05-EAF43446F30D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178E-3A5D-442A-AA68-E33E78FFAF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043FB-7A52-4601-A457-697D766330FC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64CEE-137F-4272-B622-48984CD5D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A0AB0-913A-46E8-9A3F-6E6BCFA8197D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9C47B-46D6-40EA-8F7B-ADBD7F683C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493C-6B30-475D-B3C8-911404DB62B1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393FE-4286-427D-8E21-363BA8455A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041F6-547D-49F5-A433-2E0EDE1BB481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EA79B-60A3-43A4-95E2-254B899869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5C99-22FC-4643-A653-3D073EC6B390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F5804-CF1E-49AD-AC1D-9D7E1444C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0D5D62-76A9-4A62-BB38-988F713380EC}" type="datetimeFigureOut">
              <a:rPr lang="zh-CN" altLang="en-US"/>
              <a:pPr>
                <a:defRPr/>
              </a:pPr>
              <a:t>2018-12-26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AAC9FB-90E5-4064-B678-CA5FE9DB4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284413"/>
            <a:ext cx="4752975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21"/>
          <p:cNvSpPr txBox="1"/>
          <p:nvPr/>
        </p:nvSpPr>
        <p:spPr>
          <a:xfrm>
            <a:off x="1152128" y="771550"/>
            <a:ext cx="7308304" cy="1323439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不同材料的餐具</a:t>
            </a:r>
            <a:endParaRPr lang="zh-CN" altLang="en-US" sz="8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28600" y="862013"/>
            <a:ext cx="4508500" cy="1327150"/>
            <a:chOff x="360" y="779"/>
            <a:chExt cx="6665" cy="2686"/>
          </a:xfrm>
        </p:grpSpPr>
        <p:pic>
          <p:nvPicPr>
            <p:cNvPr id="1537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" y="779"/>
              <a:ext cx="3695" cy="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55" y="997"/>
              <a:ext cx="2970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840288" y="862013"/>
            <a:ext cx="4040187" cy="1277937"/>
            <a:chOff x="7578" y="779"/>
            <a:chExt cx="5898" cy="2588"/>
          </a:xfrm>
        </p:grpSpPr>
        <p:pic>
          <p:nvPicPr>
            <p:cNvPr id="15369" name="图片 7"/>
            <p:cNvPicPr>
              <a:picLocks noChangeAspect="1"/>
            </p:cNvPicPr>
            <p:nvPr/>
          </p:nvPicPr>
          <p:blipFill>
            <a:blip r:embed="rId4"/>
            <a:srcRect l="4080" b="5341"/>
            <a:stretch>
              <a:fillRect/>
            </a:stretch>
          </p:blipFill>
          <p:spPr bwMode="auto">
            <a:xfrm>
              <a:off x="7578" y="779"/>
              <a:ext cx="3814" cy="2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866" y="877"/>
              <a:ext cx="2610" cy="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975225" y="2713038"/>
            <a:ext cx="3894138" cy="1196975"/>
            <a:chOff x="6774" y="6030"/>
            <a:chExt cx="6837" cy="2512"/>
          </a:xfrm>
        </p:grpSpPr>
        <p:pic>
          <p:nvPicPr>
            <p:cNvPr id="15367" name="图片 1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774" y="6030"/>
              <a:ext cx="3145" cy="2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图片 1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711" y="6335"/>
              <a:ext cx="3900" cy="1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4925" y="2571750"/>
            <a:ext cx="4110038" cy="1333500"/>
            <a:chOff x="35496" y="2571750"/>
            <a:chExt cx="4109150" cy="1333976"/>
          </a:xfrm>
        </p:grpSpPr>
        <p:pic>
          <p:nvPicPr>
            <p:cNvPr id="15365" name="图片 1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5496" y="2571750"/>
              <a:ext cx="2339340" cy="1333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6" name="图片 2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158366" y="2769870"/>
              <a:ext cx="1986280" cy="1135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4588" y="1292225"/>
            <a:ext cx="73342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4588" y="2211388"/>
            <a:ext cx="733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8238" y="3235325"/>
            <a:ext cx="7239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39825" y="4219575"/>
            <a:ext cx="7270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右箭头 7"/>
          <p:cNvSpPr/>
          <p:nvPr/>
        </p:nvSpPr>
        <p:spPr>
          <a:xfrm>
            <a:off x="2051050" y="1546225"/>
            <a:ext cx="576263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t="31175" r="77083"/>
          <a:stretch>
            <a:fillRect/>
          </a:stretch>
        </p:blipFill>
        <p:spPr bwMode="auto">
          <a:xfrm>
            <a:off x="2828925" y="1419225"/>
            <a:ext cx="78581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右箭头 9"/>
          <p:cNvSpPr/>
          <p:nvPr/>
        </p:nvSpPr>
        <p:spPr>
          <a:xfrm>
            <a:off x="2051050" y="2417763"/>
            <a:ext cx="576263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rcRect t="40021" r="31940"/>
          <a:stretch>
            <a:fillRect/>
          </a:stretch>
        </p:blipFill>
        <p:spPr bwMode="auto">
          <a:xfrm>
            <a:off x="2828925" y="2355850"/>
            <a:ext cx="18145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rcRect t="32870"/>
          <a:stretch>
            <a:fillRect/>
          </a:stretch>
        </p:blipFill>
        <p:spPr bwMode="auto">
          <a:xfrm>
            <a:off x="2828925" y="3343275"/>
            <a:ext cx="8604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右箭头 13"/>
          <p:cNvSpPr/>
          <p:nvPr/>
        </p:nvSpPr>
        <p:spPr>
          <a:xfrm>
            <a:off x="2079625" y="3424238"/>
            <a:ext cx="576263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2051050" y="4432300"/>
            <a:ext cx="576263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rcRect l="75359" t="37984"/>
          <a:stretch>
            <a:fillRect/>
          </a:stretch>
        </p:blipFill>
        <p:spPr bwMode="auto">
          <a:xfrm>
            <a:off x="5003800" y="2355850"/>
            <a:ext cx="6762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rcRect l="31628" t="31175" r="44272"/>
          <a:stretch>
            <a:fillRect/>
          </a:stretch>
        </p:blipFill>
        <p:spPr bwMode="auto">
          <a:xfrm>
            <a:off x="3995738" y="1419225"/>
            <a:ext cx="827087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rcRect l="64764" t="31175" r="11137"/>
          <a:stretch>
            <a:fillRect/>
          </a:stretch>
        </p:blipFill>
        <p:spPr bwMode="auto">
          <a:xfrm>
            <a:off x="5148263" y="1419225"/>
            <a:ext cx="82550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927725" y="2355850"/>
            <a:ext cx="804863" cy="360363"/>
            <a:chOff x="7152102" y="2355726"/>
            <a:chExt cx="948290" cy="360040"/>
          </a:xfrm>
        </p:grpSpPr>
        <p:pic>
          <p:nvPicPr>
            <p:cNvPr id="16404" name="图片 20"/>
            <p:cNvPicPr>
              <a:picLocks noChangeAspect="1"/>
            </p:cNvPicPr>
            <p:nvPr/>
          </p:nvPicPr>
          <p:blipFill>
            <a:blip r:embed="rId9"/>
            <a:srcRect t="39273" r="61304" b="-1289"/>
            <a:stretch>
              <a:fillRect/>
            </a:stretch>
          </p:blipFill>
          <p:spPr bwMode="auto">
            <a:xfrm>
              <a:off x="7152102" y="2355726"/>
              <a:ext cx="454546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5" name="图片 6"/>
            <p:cNvPicPr>
              <a:picLocks noChangeAspect="1"/>
            </p:cNvPicPr>
            <p:nvPr/>
          </p:nvPicPr>
          <p:blipFill>
            <a:blip r:embed="rId9"/>
            <a:srcRect l="57088" t="39273"/>
            <a:stretch>
              <a:fillRect/>
            </a:stretch>
          </p:blipFill>
          <p:spPr bwMode="auto">
            <a:xfrm>
              <a:off x="7596336" y="2355726"/>
              <a:ext cx="504056" cy="352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828925" y="4308475"/>
            <a:ext cx="735013" cy="360363"/>
            <a:chOff x="2828291" y="4299942"/>
            <a:chExt cx="1008082" cy="360040"/>
          </a:xfrm>
        </p:grpSpPr>
        <p:pic>
          <p:nvPicPr>
            <p:cNvPr id="16402" name="图片 17"/>
            <p:cNvPicPr>
              <a:picLocks noChangeAspect="1"/>
            </p:cNvPicPr>
            <p:nvPr/>
          </p:nvPicPr>
          <p:blipFill>
            <a:blip r:embed="rId10"/>
            <a:srcRect l="7597" t="35437" r="41055" b="2238"/>
            <a:stretch>
              <a:fillRect/>
            </a:stretch>
          </p:blipFill>
          <p:spPr bwMode="auto">
            <a:xfrm>
              <a:off x="2828291" y="4299942"/>
              <a:ext cx="591581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3" name="图片 22"/>
            <p:cNvPicPr>
              <a:picLocks noChangeAspect="1"/>
            </p:cNvPicPr>
            <p:nvPr/>
          </p:nvPicPr>
          <p:blipFill>
            <a:blip r:embed="rId10"/>
            <a:srcRect l="57597" t="35437" b="2238"/>
            <a:stretch>
              <a:fillRect/>
            </a:stretch>
          </p:blipFill>
          <p:spPr bwMode="auto">
            <a:xfrm>
              <a:off x="3347864" y="4299942"/>
              <a:ext cx="488509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矩形 24"/>
          <p:cNvSpPr/>
          <p:nvPr/>
        </p:nvSpPr>
        <p:spPr>
          <a:xfrm>
            <a:off x="2492375" y="411163"/>
            <a:ext cx="4159250" cy="5762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800" b="1" dirty="0"/>
              <a:t>如何观察四种材料</a:t>
            </a:r>
            <a:endParaRPr lang="zh-CN" altLang="en-US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"/>
          <p:cNvPicPr>
            <a:picLocks noChangeAspect="1"/>
          </p:cNvPicPr>
          <p:nvPr/>
        </p:nvPicPr>
        <p:blipFill>
          <a:blip r:embed="rId2"/>
          <a:srcRect t="6102"/>
          <a:stretch>
            <a:fillRect/>
          </a:stretch>
        </p:blipFill>
        <p:spPr bwMode="auto">
          <a:xfrm>
            <a:off x="1997075" y="411163"/>
            <a:ext cx="51498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" descr="二年级-上（4.4）_页面_34.jpg"/>
          <p:cNvPicPr>
            <a:picLocks noChangeAspect="1"/>
          </p:cNvPicPr>
          <p:nvPr/>
        </p:nvPicPr>
        <p:blipFill>
          <a:blip r:embed="rId2"/>
          <a:srcRect l="10426" t="19916" r="18341" b="48599"/>
          <a:stretch>
            <a:fillRect/>
          </a:stretch>
        </p:blipFill>
        <p:spPr bwMode="auto">
          <a:xfrm>
            <a:off x="2268538" y="1203325"/>
            <a:ext cx="50704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435350" y="555625"/>
            <a:ext cx="2736850" cy="576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800" b="1" dirty="0"/>
              <a:t>神秘的盒子</a:t>
            </a:r>
            <a:endParaRPr lang="zh-CN" altLang="en-US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8"/>
          <p:cNvGrpSpPr>
            <a:grpSpLocks/>
          </p:cNvGrpSpPr>
          <p:nvPr/>
        </p:nvGrpSpPr>
        <p:grpSpPr bwMode="auto">
          <a:xfrm>
            <a:off x="5724525" y="268288"/>
            <a:ext cx="2214563" cy="628650"/>
            <a:chOff x="6978" y="6326"/>
            <a:chExt cx="6665" cy="2686"/>
          </a:xfrm>
        </p:grpSpPr>
        <p:pic>
          <p:nvPicPr>
            <p:cNvPr id="19470" name="图片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78" y="6326"/>
              <a:ext cx="3695" cy="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1" name="图片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673" y="6544"/>
              <a:ext cx="2970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58" name="组合 13"/>
          <p:cNvGrpSpPr>
            <a:grpSpLocks/>
          </p:cNvGrpSpPr>
          <p:nvPr/>
        </p:nvGrpSpPr>
        <p:grpSpPr bwMode="auto">
          <a:xfrm>
            <a:off x="5724525" y="1279525"/>
            <a:ext cx="2435225" cy="862013"/>
            <a:chOff x="7767" y="5666"/>
            <a:chExt cx="6397" cy="2597"/>
          </a:xfrm>
        </p:grpSpPr>
        <p:pic>
          <p:nvPicPr>
            <p:cNvPr id="19468" name="图片 9"/>
            <p:cNvPicPr>
              <a:picLocks noChangeAspect="1"/>
            </p:cNvPicPr>
            <p:nvPr/>
          </p:nvPicPr>
          <p:blipFill>
            <a:blip r:embed="rId4"/>
            <a:srcRect l="4758" r="9625" b="4010"/>
            <a:stretch>
              <a:fillRect/>
            </a:stretch>
          </p:blipFill>
          <p:spPr bwMode="auto">
            <a:xfrm>
              <a:off x="7767" y="5666"/>
              <a:ext cx="3404" cy="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9" name="图片 1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554" y="5764"/>
              <a:ext cx="2610" cy="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59" name="组合 23"/>
          <p:cNvGrpSpPr>
            <a:grpSpLocks/>
          </p:cNvGrpSpPr>
          <p:nvPr/>
        </p:nvGrpSpPr>
        <p:grpSpPr bwMode="auto">
          <a:xfrm>
            <a:off x="5724525" y="3844925"/>
            <a:ext cx="2522538" cy="747713"/>
            <a:chOff x="2141" y="6618"/>
            <a:chExt cx="6837" cy="2512"/>
          </a:xfrm>
        </p:grpSpPr>
        <p:pic>
          <p:nvPicPr>
            <p:cNvPr id="19466" name="图片 2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41" y="6618"/>
              <a:ext cx="3145" cy="2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图片 21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78" y="6923"/>
              <a:ext cx="3900" cy="1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0" name="组合 10"/>
          <p:cNvGrpSpPr>
            <a:grpSpLocks/>
          </p:cNvGrpSpPr>
          <p:nvPr/>
        </p:nvGrpSpPr>
        <p:grpSpPr bwMode="auto">
          <a:xfrm>
            <a:off x="5724525" y="2524125"/>
            <a:ext cx="2876550" cy="938213"/>
            <a:chOff x="423" y="6003"/>
            <a:chExt cx="5846" cy="2801"/>
          </a:xfrm>
        </p:grpSpPr>
        <p:pic>
          <p:nvPicPr>
            <p:cNvPr id="19464" name="图片 7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10800000">
              <a:off x="3141" y="6030"/>
              <a:ext cx="3128" cy="2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图片 6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913"/>
            <a:stretch>
              <a:fillRect/>
            </a:stretch>
          </p:blipFill>
          <p:spPr bwMode="auto">
            <a:xfrm>
              <a:off x="423" y="6003"/>
              <a:ext cx="3245" cy="2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1" name="TextBox 16"/>
          <p:cNvSpPr txBox="1">
            <a:spLocks noChangeArrowheads="1"/>
          </p:cNvSpPr>
          <p:nvPr/>
        </p:nvSpPr>
        <p:spPr bwMode="auto">
          <a:xfrm>
            <a:off x="1042988" y="2284413"/>
            <a:ext cx="3673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000" b="1">
                <a:latin typeface="Calibri" pitchFamily="34" charset="0"/>
              </a:rPr>
              <a:t>．修改自己的记录单。</a:t>
            </a:r>
          </a:p>
        </p:txBody>
      </p:sp>
      <p:sp>
        <p:nvSpPr>
          <p:cNvPr id="19462" name="TextBox 17"/>
          <p:cNvSpPr txBox="1">
            <a:spLocks noChangeArrowheads="1"/>
          </p:cNvSpPr>
          <p:nvPr/>
        </p:nvSpPr>
        <p:spPr bwMode="auto">
          <a:xfrm>
            <a:off x="1042988" y="3076575"/>
            <a:ext cx="3673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000" b="1">
                <a:latin typeface="Calibri" pitchFamily="34" charset="0"/>
              </a:rPr>
              <a:t>．分享自己的发现。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71550" y="987425"/>
            <a:ext cx="4176713" cy="576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800" b="1" dirty="0"/>
              <a:t>交流对材料的认识</a:t>
            </a:r>
            <a:endParaRPr lang="zh-CN" altLang="en-US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6"/>
          <p:cNvGrpSpPr>
            <a:grpSpLocks/>
          </p:cNvGrpSpPr>
          <p:nvPr/>
        </p:nvGrpSpPr>
        <p:grpSpPr bwMode="auto">
          <a:xfrm>
            <a:off x="520700" y="371475"/>
            <a:ext cx="2971800" cy="849313"/>
            <a:chOff x="360" y="779"/>
            <a:chExt cx="6665" cy="2686"/>
          </a:xfrm>
        </p:grpSpPr>
        <p:pic>
          <p:nvPicPr>
            <p:cNvPr id="2049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" y="779"/>
              <a:ext cx="3695" cy="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4" name="图片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55" y="997"/>
              <a:ext cx="2970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2" name="组合 10"/>
          <p:cNvGrpSpPr>
            <a:grpSpLocks/>
          </p:cNvGrpSpPr>
          <p:nvPr/>
        </p:nvGrpSpPr>
        <p:grpSpPr bwMode="auto">
          <a:xfrm>
            <a:off x="5219700" y="400050"/>
            <a:ext cx="2924175" cy="820738"/>
            <a:chOff x="7025" y="779"/>
            <a:chExt cx="6586" cy="2592"/>
          </a:xfrm>
        </p:grpSpPr>
        <p:pic>
          <p:nvPicPr>
            <p:cNvPr id="20491" name="图片 7"/>
            <p:cNvPicPr>
              <a:picLocks noChangeAspect="1"/>
            </p:cNvPicPr>
            <p:nvPr/>
          </p:nvPicPr>
          <p:blipFill>
            <a:blip r:embed="rId4"/>
            <a:srcRect b="4204"/>
            <a:stretch>
              <a:fillRect/>
            </a:stretch>
          </p:blipFill>
          <p:spPr bwMode="auto">
            <a:xfrm>
              <a:off x="7025" y="779"/>
              <a:ext cx="3976" cy="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2" name="图片 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001" y="877"/>
              <a:ext cx="2610" cy="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3" name="组合 14"/>
          <p:cNvGrpSpPr>
            <a:grpSpLocks/>
          </p:cNvGrpSpPr>
          <p:nvPr/>
        </p:nvGrpSpPr>
        <p:grpSpPr bwMode="auto">
          <a:xfrm>
            <a:off x="628650" y="3841750"/>
            <a:ext cx="2760663" cy="742950"/>
            <a:chOff x="360" y="6335"/>
            <a:chExt cx="5937" cy="2208"/>
          </a:xfrm>
        </p:grpSpPr>
        <p:pic>
          <p:nvPicPr>
            <p:cNvPr id="20489" name="图片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436" y="6335"/>
              <a:ext cx="2861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图片 1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0" y="6335"/>
              <a:ext cx="3076" cy="2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4" name="组合 18"/>
          <p:cNvGrpSpPr>
            <a:grpSpLocks/>
          </p:cNvGrpSpPr>
          <p:nvPr/>
        </p:nvGrpSpPr>
        <p:grpSpPr bwMode="auto">
          <a:xfrm>
            <a:off x="5219700" y="3841750"/>
            <a:ext cx="3157538" cy="741363"/>
            <a:chOff x="6774" y="6030"/>
            <a:chExt cx="6837" cy="2512"/>
          </a:xfrm>
        </p:grpSpPr>
        <p:pic>
          <p:nvPicPr>
            <p:cNvPr id="20487" name="图片 15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774" y="6030"/>
              <a:ext cx="3145" cy="2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图片 1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9711" y="6335"/>
              <a:ext cx="3900" cy="1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17"/>
          <p:cNvSpPr/>
          <p:nvPr/>
        </p:nvSpPr>
        <p:spPr>
          <a:xfrm>
            <a:off x="2564150" y="2594397"/>
            <a:ext cx="414568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各有什么缺点？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7058" y="1717527"/>
            <a:ext cx="414568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/>
                <a:solidFill>
                  <a:schemeClr val="accent3"/>
                </a:solidFill>
                <a:latin typeface="+mn-lt"/>
                <a:ea typeface="+mn-ea"/>
              </a:rPr>
              <a:t>各有什么优点？</a:t>
            </a:r>
            <a:endParaRPr lang="zh-CN" altLang="en-US" sz="4400" b="1" dirty="0">
              <a:ln/>
              <a:solidFill>
                <a:schemeClr val="accent3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6596" y="912014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ln w="0" cmpd="sng">
                  <a:solidFill>
                    <a:schemeClr val="bg1"/>
                  </a:solidFill>
                  <a:prstDash val="solid"/>
                </a:ln>
                <a:blipFill>
                  <a:blip r:embed="rId2">
                    <a:alphaModFix amt="80000"/>
                  </a:blip>
                  <a:tile tx="69850" ty="0" sx="39000" sy="18000" flip="none" algn="b"/>
                </a:blipFill>
                <a:effectLst>
                  <a:glow rad="50800">
                    <a:srgbClr val="376C83">
                      <a:alpha val="23000"/>
                    </a:srgbClr>
                  </a:glow>
                  <a:innerShdw blurRad="63500" dist="25400" dir="5400000">
                    <a:prstClr val="black">
                      <a:alpha val="25000"/>
                    </a:prstClr>
                  </a:innerShdw>
                </a:effectLst>
                <a:latin typeface="+mn-lt"/>
                <a:ea typeface="+mn-ea"/>
              </a:rPr>
              <a:t>课后任务</a:t>
            </a:r>
          </a:p>
        </p:txBody>
      </p:sp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1835150" y="2500313"/>
            <a:ext cx="655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Times New Roman" pitchFamily="18" charset="0"/>
                <a:cs typeface="Times New Roman" pitchFamily="18" charset="0"/>
              </a:rPr>
              <a:t>任务一：你还知道哪些物品可以用不同材料制成？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1835150" y="3292475"/>
            <a:ext cx="655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任务二：你还知道哪些材料可以做成不同物品？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77</Words>
  <Application>Microsoft Office PowerPoint</Application>
  <PresentationFormat>全屏显示(16:9)</PresentationFormat>
  <Paragraphs>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Calibri</vt:lpstr>
      <vt:lpstr>宋体</vt:lpstr>
      <vt:lpstr>Arial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175</cp:revision>
  <dcterms:created xsi:type="dcterms:W3CDTF">2017-08-06T08:46:00Z</dcterms:created>
  <dcterms:modified xsi:type="dcterms:W3CDTF">2018-12-26T02:12:51Z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