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0" r:id="rId2"/>
    <p:sldId id="300" r:id="rId3"/>
    <p:sldId id="298" r:id="rId4"/>
    <p:sldId id="299" r:id="rId5"/>
    <p:sldId id="282" r:id="rId6"/>
    <p:sldId id="301" r:id="rId7"/>
    <p:sldId id="284" r:id="rId8"/>
    <p:sldId id="285" r:id="rId9"/>
    <p:sldId id="302" r:id="rId10"/>
    <p:sldId id="297" r:id="rId11"/>
    <p:sldId id="291" r:id="rId12"/>
    <p:sldId id="292" r:id="rId13"/>
    <p:sldId id="29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9">
          <p15:clr>
            <a:srgbClr val="A4A3A4"/>
          </p15:clr>
        </p15:guide>
        <p15:guide id="2" pos="29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099"/>
        <p:guide pos="29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4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91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8AAC8-0BA7-46A1-A3F3-3F0BAC40AA42}" type="datetimeFigureOut">
              <a:rPr lang="zh-CN" altLang="en-US" smtClean="0"/>
              <a:t>2019/11/29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51254-AFCD-4D9E-B879-F059FC7163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4"/>
          <p:cNvSpPr txBox="1"/>
          <p:nvPr/>
        </p:nvSpPr>
        <p:spPr>
          <a:xfrm>
            <a:off x="75565" y="763270"/>
            <a:ext cx="9112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第三单元 乘法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1520" y="-1179512"/>
            <a:ext cx="9289032" cy="4536504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4200" b="1" dirty="0">
                <a:ln w="10160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隶书" panose="02010800040101010101" charset="-122"/>
              </a:rPr>
              <a:t>有趣的算式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971601" y="4941168"/>
            <a:ext cx="763284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执教老师：周怡萍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指导老师：刘明辉主任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廖凤老师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9" name="TextBox 55"/>
          <p:cNvSpPr txBox="1"/>
          <p:nvPr/>
        </p:nvSpPr>
        <p:spPr>
          <a:xfrm>
            <a:off x="1548765" y="3820160"/>
            <a:ext cx="4834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 2 3 4 5   ×    9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6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=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19483" name="TextBox 31"/>
          <p:cNvSpPr txBox="1"/>
          <p:nvPr/>
        </p:nvSpPr>
        <p:spPr>
          <a:xfrm>
            <a:off x="1565910" y="4479925"/>
            <a:ext cx="4797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 2 3 4 5 6×    9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=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3" name="文本框 1"/>
          <p:cNvSpPr txBox="1"/>
          <p:nvPr/>
        </p:nvSpPr>
        <p:spPr>
          <a:xfrm>
            <a:off x="3153728" y="542290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活动三：连续的数字</a:t>
            </a:r>
          </a:p>
        </p:txBody>
      </p:sp>
      <p:sp>
        <p:nvSpPr>
          <p:cNvPr id="7" name="椭圆 6"/>
          <p:cNvSpPr/>
          <p:nvPr/>
        </p:nvSpPr>
        <p:spPr>
          <a:xfrm>
            <a:off x="900430" y="1053465"/>
            <a:ext cx="294640" cy="258445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495" name="文本框 3"/>
          <p:cNvSpPr txBox="1"/>
          <p:nvPr/>
        </p:nvSpPr>
        <p:spPr>
          <a:xfrm>
            <a:off x="1410335" y="1013460"/>
            <a:ext cx="67900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观察下面的算式的特点，你能根据规律填空吗？</a:t>
            </a:r>
          </a:p>
        </p:txBody>
      </p:sp>
      <p:sp>
        <p:nvSpPr>
          <p:cNvPr id="2" name="TextBox 37"/>
          <p:cNvSpPr txBox="1"/>
          <p:nvPr/>
        </p:nvSpPr>
        <p:spPr>
          <a:xfrm>
            <a:off x="6278245" y="3798253"/>
            <a:ext cx="2008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111111</a:t>
            </a:r>
          </a:p>
        </p:txBody>
      </p:sp>
      <p:sp>
        <p:nvSpPr>
          <p:cNvPr id="3" name="TextBox 37"/>
          <p:cNvSpPr txBox="1"/>
          <p:nvPr/>
        </p:nvSpPr>
        <p:spPr>
          <a:xfrm>
            <a:off x="6207125" y="4475163"/>
            <a:ext cx="2008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1111111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1294681" y="4005307"/>
            <a:ext cx="180975" cy="86360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400" y="5055235"/>
            <a:ext cx="8879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（          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  ） 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111111111</a:t>
            </a:r>
          </a:p>
        </p:txBody>
      </p:sp>
      <p:sp>
        <p:nvSpPr>
          <p:cNvPr id="6" name="左大括号 5"/>
          <p:cNvSpPr/>
          <p:nvPr/>
        </p:nvSpPr>
        <p:spPr>
          <a:xfrm rot="16200000">
            <a:off x="6948170" y="4801235"/>
            <a:ext cx="132715" cy="139700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63690" y="5513070"/>
            <a:ext cx="7188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7030A0"/>
                </a:solidFill>
              </a:rPr>
              <a:t>9个1</a:t>
            </a:r>
            <a:r>
              <a:rPr lang="en-US" altLang="zh-CN" sz="2000"/>
              <a:t>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47664" y="5066764"/>
            <a:ext cx="2108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12345678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031615" y="5041900"/>
            <a:ext cx="3803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/>
              <a:t>9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76520" y="5041900"/>
            <a:ext cx="3803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07175" y="4418330"/>
            <a:ext cx="7562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91910" y="3789045"/>
            <a:ext cx="9848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5200" y="1502410"/>
            <a:ext cx="7352665" cy="250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latin typeface="Calibri" panose="020F0502020204030204" charset="0"/>
              </a:rPr>
              <a:t>①</a:t>
            </a:r>
            <a:r>
              <a:rPr lang="zh-CN" altLang="en-US" sz="2800" dirty="0"/>
              <a:t>（         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=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             ）</a:t>
            </a: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Calibri" panose="020F0502020204030204" charset="0"/>
                <a:sym typeface="+mn-ea"/>
              </a:rPr>
              <a:t>②</a:t>
            </a:r>
            <a:r>
              <a:rPr lang="zh-CN" altLang="en-US" sz="2800" dirty="0">
                <a:sym typeface="+mn-ea"/>
              </a:rPr>
              <a:t>（         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=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             ）</a:t>
            </a: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Calibri" panose="020F0502020204030204" charset="0"/>
              </a:rPr>
              <a:t>③</a:t>
            </a:r>
            <a:r>
              <a:rPr lang="zh-CN" altLang="en-US" sz="2800" dirty="0">
                <a:sym typeface="+mn-ea"/>
              </a:rPr>
              <a:t>（         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=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              ）</a:t>
            </a:r>
          </a:p>
          <a:p>
            <a:pPr algn="ctr">
              <a:lnSpc>
                <a:spcPct val="140000"/>
              </a:lnSpc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</a:t>
            </a:r>
            <a:r>
              <a:rPr lang="zh-CN" altLang="en-US" sz="2800" dirty="0"/>
              <a:t>   </a:t>
            </a:r>
            <a:r>
              <a:rPr lang="en-US" altLang="zh-CN" sz="2800" dirty="0"/>
              <a:t>  </a:t>
            </a:r>
          </a:p>
        </p:txBody>
      </p:sp>
      <p:sp>
        <p:nvSpPr>
          <p:cNvPr id="28" name="TextBox 45"/>
          <p:cNvSpPr txBox="1"/>
          <p:nvPr/>
        </p:nvSpPr>
        <p:spPr>
          <a:xfrm>
            <a:off x="1757045" y="1656715"/>
            <a:ext cx="4804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1                 9          2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2037080" y="2207260"/>
            <a:ext cx="4513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12                9          3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Box 56"/>
          <p:cNvSpPr txBox="1"/>
          <p:nvPr/>
        </p:nvSpPr>
        <p:spPr>
          <a:xfrm>
            <a:off x="6653530" y="1656715"/>
            <a:ext cx="872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       </a:t>
            </a:r>
          </a:p>
        </p:txBody>
      </p:sp>
      <p:sp>
        <p:nvSpPr>
          <p:cNvPr id="31" name="TextBox 57"/>
          <p:cNvSpPr txBox="1"/>
          <p:nvPr/>
        </p:nvSpPr>
        <p:spPr>
          <a:xfrm>
            <a:off x="6639560" y="2239645"/>
            <a:ext cx="1020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111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229499" y="1657081"/>
            <a:ext cx="3803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208270" y="2211823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</a:pPr>
            <a:r>
              <a:rPr lang="en-US" altLang="zh-CN" sz="28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4" name="左大括号 33"/>
          <p:cNvSpPr/>
          <p:nvPr/>
        </p:nvSpPr>
        <p:spPr>
          <a:xfrm rot="16200000">
            <a:off x="6978650" y="2341880"/>
            <a:ext cx="76200" cy="56324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01790" y="2638425"/>
            <a:ext cx="7467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3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616065" y="2057400"/>
            <a:ext cx="8229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/>
          </a:p>
        </p:txBody>
      </p:sp>
      <p:sp>
        <p:nvSpPr>
          <p:cNvPr id="37" name="左大括号 36"/>
          <p:cNvSpPr/>
          <p:nvPr/>
        </p:nvSpPr>
        <p:spPr>
          <a:xfrm rot="16200000">
            <a:off x="6904355" y="1866900"/>
            <a:ext cx="76200" cy="46291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21780" y="2838450"/>
            <a:ext cx="9042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0" hangingPunct="0">
              <a:buClrTx/>
              <a:buSzTx/>
              <a:buFontTx/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1111</a:t>
            </a:r>
          </a:p>
        </p:txBody>
      </p:sp>
      <p:sp>
        <p:nvSpPr>
          <p:cNvPr id="39" name="左大括号 38"/>
          <p:cNvSpPr/>
          <p:nvPr/>
        </p:nvSpPr>
        <p:spPr>
          <a:xfrm rot="16200000">
            <a:off x="7045960" y="3035935"/>
            <a:ext cx="76200" cy="59944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59280" y="2843530"/>
            <a:ext cx="4210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123                9          4</a:t>
            </a:r>
            <a:endParaRPr lang="zh-CN" altLang="en-US" sz="2800"/>
          </a:p>
        </p:txBody>
      </p:sp>
      <p:sp>
        <p:nvSpPr>
          <p:cNvPr id="42" name="文本框 41"/>
          <p:cNvSpPr txBox="1"/>
          <p:nvPr/>
        </p:nvSpPr>
        <p:spPr>
          <a:xfrm flipH="1">
            <a:off x="6774180" y="3329940"/>
            <a:ext cx="7804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4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232400" y="281305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43" name="上箭头 23"/>
          <p:cNvSpPr/>
          <p:nvPr/>
        </p:nvSpPr>
        <p:spPr>
          <a:xfrm>
            <a:off x="683568" y="1738997"/>
            <a:ext cx="170815" cy="2698115"/>
          </a:xfrm>
          <a:prstGeom prst="up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501765" y="4857115"/>
            <a:ext cx="1005840" cy="407035"/>
            <a:chOff x="10239" y="7649"/>
            <a:chExt cx="1584" cy="641"/>
          </a:xfrm>
        </p:grpSpPr>
        <p:sp>
          <p:nvSpPr>
            <p:cNvPr id="5" name="左大括号 4"/>
            <p:cNvSpPr/>
            <p:nvPr/>
          </p:nvSpPr>
          <p:spPr>
            <a:xfrm rot="16200000">
              <a:off x="10899" y="6989"/>
              <a:ext cx="265" cy="1585"/>
            </a:xfrm>
            <a:prstGeom prst="leftBrace">
              <a:avLst>
                <a:gd name="adj1" fmla="val 39206"/>
                <a:gd name="adj2" fmla="val 50000"/>
              </a:avLst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84" y="7710"/>
              <a:ext cx="13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>
                  <a:solidFill>
                    <a:srgbClr val="7030A0"/>
                  </a:solidFill>
                </a:rPr>
                <a:t>   7个1  </a:t>
              </a:r>
              <a:r>
                <a:rPr lang="en-US" altLang="zh-CN"/>
                <a:t>  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30010" y="4139565"/>
            <a:ext cx="1054100" cy="466090"/>
            <a:chOff x="10126" y="6519"/>
            <a:chExt cx="1660" cy="734"/>
          </a:xfrm>
        </p:grpSpPr>
        <p:sp>
          <p:nvSpPr>
            <p:cNvPr id="11" name="左大括号 10"/>
            <p:cNvSpPr/>
            <p:nvPr/>
          </p:nvSpPr>
          <p:spPr>
            <a:xfrm rot="16200000">
              <a:off x="10786" y="5859"/>
              <a:ext cx="265" cy="1585"/>
            </a:xfrm>
            <a:prstGeom prst="leftBrace">
              <a:avLst>
                <a:gd name="adj1" fmla="val 39206"/>
                <a:gd name="adj2" fmla="val 50000"/>
              </a:avLst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00" y="6673"/>
              <a:ext cx="158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>
                  <a:solidFill>
                    <a:srgbClr val="7030A0"/>
                  </a:solidFill>
                </a:rPr>
                <a:t>   6个1  </a:t>
              </a:r>
              <a:r>
                <a:rPr lang="en-US" altLang="zh-CN"/>
                <a:t>   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80330" y="3814445"/>
            <a:ext cx="3803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6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189855" y="4483735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7</a:t>
            </a:r>
          </a:p>
        </p:txBody>
      </p:sp>
      <p:sp>
        <p:nvSpPr>
          <p:cNvPr id="20" name="矩形 19"/>
          <p:cNvSpPr/>
          <p:nvPr/>
        </p:nvSpPr>
        <p:spPr>
          <a:xfrm>
            <a:off x="3924935" y="3820160"/>
            <a:ext cx="503555" cy="118491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/>
      <p:bldP spid="19479" grpId="1"/>
      <p:bldP spid="19483" grpId="0"/>
      <p:bldP spid="19483" grpId="1"/>
      <p:bldP spid="19493" grpId="0"/>
      <p:bldP spid="19493" grpId="1"/>
      <p:bldP spid="19495" grpId="1"/>
      <p:bldP spid="2" grpId="0"/>
      <p:bldP spid="3" grpId="0"/>
      <p:bldP spid="24" grpId="0" bldLvl="0" animBg="1"/>
      <p:bldP spid="24" grpId="1" animBg="1"/>
      <p:bldP spid="10" grpId="0"/>
      <p:bldP spid="10" grpId="1"/>
      <p:bldP spid="6" grpId="0" bldLvl="0" animBg="1"/>
      <p:bldP spid="6" grpId="1" animBg="1"/>
      <p:bldP spid="8" grpId="0"/>
      <p:bldP spid="8" grpId="1"/>
      <p:bldP spid="15" grpId="0"/>
      <p:bldP spid="15" grpId="1"/>
      <p:bldP spid="17" grpId="0"/>
      <p:bldP spid="17" grpId="1"/>
      <p:bldP spid="18" grpId="0"/>
      <p:bldP spid="18" grpId="1"/>
      <p:bldP spid="4" grpId="0"/>
      <p:bldP spid="4" grpId="1"/>
      <p:bldP spid="23" grpId="0"/>
      <p:bldP spid="23" grpId="1"/>
      <p:bldP spid="23" grpId="2" build="allAtOnce"/>
      <p:bldP spid="27" grpId="0"/>
      <p:bldP spid="27" grpId="1"/>
      <p:bldP spid="28" grpId="0"/>
      <p:bldP spid="29" grpId="0"/>
      <p:bldP spid="29" grpId="1"/>
      <p:bldP spid="30" grpId="0"/>
      <p:bldP spid="31" grpId="0"/>
      <p:bldP spid="32" grpId="0"/>
      <p:bldP spid="32" grpId="1"/>
      <p:bldP spid="33" grpId="0"/>
      <p:bldP spid="33" grpId="1"/>
      <p:bldP spid="34" grpId="0" bldLvl="0" animBg="1"/>
      <p:bldP spid="34" grpId="1" animBg="1"/>
      <p:bldP spid="35" grpId="0"/>
      <p:bldP spid="35" grpId="1"/>
      <p:bldP spid="36" grpId="0"/>
      <p:bldP spid="36" grpId="1"/>
      <p:bldP spid="37" grpId="0" bldLvl="0" animBg="1"/>
      <p:bldP spid="37" grpId="1" animBg="1"/>
      <p:bldP spid="39" grpId="0" bldLvl="0" animBg="1"/>
      <p:bldP spid="41" grpId="0"/>
      <p:bldP spid="41" grpId="1"/>
      <p:bldP spid="42" grpId="0"/>
      <p:bldP spid="42" grpId="1"/>
      <p:bldP spid="40" grpId="0"/>
      <p:bldP spid="43" grpId="0" bldLvl="0" animBg="1"/>
      <p:bldP spid="43" grpId="1" animBg="1"/>
      <p:bldP spid="16" grpId="0"/>
      <p:bldP spid="16" grpId="1"/>
      <p:bldP spid="19" grpId="0"/>
      <p:bldP spid="19" grpId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0487"/>
          <p:cNvSpPr txBox="1"/>
          <p:nvPr/>
        </p:nvSpPr>
        <p:spPr>
          <a:xfrm>
            <a:off x="3487738" y="931863"/>
            <a:ext cx="373062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462C1"/>
                </a:solidFill>
                <a:latin typeface="Tahoma Bold" pitchFamily="34" charset="0"/>
                <a:ea typeface="宋体" panose="02010600030101010101" pitchFamily="2" charset="-122"/>
              </a:rPr>
              <a:t> </a:t>
            </a:r>
          </a:p>
          <a:p>
            <a:endParaRPr lang="en-US" altLang="zh-CN" sz="3200" b="1">
              <a:solidFill>
                <a:srgbClr val="0462C1"/>
              </a:solidFill>
              <a:latin typeface="Tahoma Bold" pitchFamily="34" charset="0"/>
              <a:ea typeface="宋体" panose="02010600030101010101" pitchFamily="2" charset="-122"/>
            </a:endParaRPr>
          </a:p>
        </p:txBody>
      </p:sp>
      <p:sp>
        <p:nvSpPr>
          <p:cNvPr id="31746" name="文本框 20488"/>
          <p:cNvSpPr txBox="1"/>
          <p:nvPr/>
        </p:nvSpPr>
        <p:spPr>
          <a:xfrm>
            <a:off x="846138" y="2608263"/>
            <a:ext cx="847725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65FF"/>
                </a:solidFill>
                <a:latin typeface="Tahoma Bold" pitchFamily="34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31747" name="文本框 20490"/>
          <p:cNvSpPr txBox="1"/>
          <p:nvPr/>
        </p:nvSpPr>
        <p:spPr>
          <a:xfrm>
            <a:off x="4292600" y="2608263"/>
            <a:ext cx="373063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65FF"/>
                </a:solidFill>
                <a:latin typeface="Tahoma Bold" pitchFamily="34" charset="0"/>
                <a:ea typeface="宋体" panose="02010600030101010101" pitchFamily="2" charset="-122"/>
              </a:rPr>
              <a:t> </a:t>
            </a:r>
          </a:p>
          <a:p>
            <a:endParaRPr lang="en-US" altLang="zh-CN" sz="3200" b="1">
              <a:solidFill>
                <a:srgbClr val="0065FF"/>
              </a:solidFill>
              <a:latin typeface="Tahoma Bold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文本框 20491"/>
          <p:cNvSpPr txBox="1"/>
          <p:nvPr/>
        </p:nvSpPr>
        <p:spPr>
          <a:xfrm>
            <a:off x="846138" y="3200400"/>
            <a:ext cx="3476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ahoma" panose="020B060403050404020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1749" name="文本框 20493"/>
          <p:cNvSpPr txBox="1"/>
          <p:nvPr/>
        </p:nvSpPr>
        <p:spPr>
          <a:xfrm>
            <a:off x="1320800" y="3098800"/>
            <a:ext cx="718820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收集或者自编一些有规律的有趣算式。下一节课进行交流。</a:t>
            </a:r>
          </a:p>
        </p:txBody>
      </p:sp>
      <p:sp>
        <p:nvSpPr>
          <p:cNvPr id="31750" name="文本框 20495"/>
          <p:cNvSpPr txBox="1"/>
          <p:nvPr/>
        </p:nvSpPr>
        <p:spPr>
          <a:xfrm>
            <a:off x="6154738" y="3640138"/>
            <a:ext cx="373062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E813C0"/>
                </a:solidFill>
                <a:latin typeface="Tahoma Bold" pitchFamily="34" charset="0"/>
                <a:ea typeface="宋体" panose="02010600030101010101" pitchFamily="2" charset="-122"/>
              </a:rPr>
              <a:t> </a:t>
            </a:r>
          </a:p>
          <a:p>
            <a:endParaRPr lang="en-US" altLang="zh-CN" sz="3200" b="1">
              <a:solidFill>
                <a:srgbClr val="E813C0"/>
              </a:solidFill>
              <a:latin typeface="Tahoma Bold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文本框 20496"/>
          <p:cNvSpPr txBox="1"/>
          <p:nvPr/>
        </p:nvSpPr>
        <p:spPr>
          <a:xfrm>
            <a:off x="846138" y="4071938"/>
            <a:ext cx="7540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E813C0"/>
                </a:solidFill>
                <a:latin typeface="Tahoma Bold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1753" name="文本框 20499"/>
          <p:cNvSpPr txBox="1"/>
          <p:nvPr/>
        </p:nvSpPr>
        <p:spPr>
          <a:xfrm>
            <a:off x="8186738" y="4173538"/>
            <a:ext cx="34766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E813C0"/>
                </a:solidFill>
                <a:latin typeface="Tahoma" panose="020B0604030504040204" charset="0"/>
                <a:ea typeface="宋体" panose="02010600030101010101" pitchFamily="2" charset="-122"/>
              </a:rPr>
              <a:t> </a:t>
            </a:r>
          </a:p>
          <a:p>
            <a:endParaRPr lang="en-US" altLang="zh-CN" sz="2400">
              <a:solidFill>
                <a:srgbClr val="E813C0"/>
              </a:solidFill>
              <a:latin typeface="Tahoma" panose="020B0604030504040204" charset="0"/>
              <a:ea typeface="宋体" panose="02010600030101010101" pitchFamily="2" charset="-122"/>
            </a:endParaRPr>
          </a:p>
        </p:txBody>
      </p:sp>
      <p:sp>
        <p:nvSpPr>
          <p:cNvPr id="31754" name="文本框 20500"/>
          <p:cNvSpPr txBox="1"/>
          <p:nvPr/>
        </p:nvSpPr>
        <p:spPr>
          <a:xfrm>
            <a:off x="846138" y="4554538"/>
            <a:ext cx="34766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E813C0"/>
                </a:solidFill>
                <a:latin typeface="Tahoma" panose="020B0604030504040204" charset="0"/>
                <a:ea typeface="宋体" panose="02010600030101010101" pitchFamily="2" charset="-122"/>
              </a:rPr>
              <a:t> </a:t>
            </a:r>
          </a:p>
          <a:p>
            <a:endParaRPr lang="en-US" altLang="zh-CN" sz="2400">
              <a:solidFill>
                <a:srgbClr val="E813C0"/>
              </a:solidFill>
              <a:latin typeface="Tahoma" panose="020B0604030504040204" charset="0"/>
              <a:ea typeface="宋体" panose="02010600030101010101" pitchFamily="2" charset="-122"/>
            </a:endParaRPr>
          </a:p>
        </p:txBody>
      </p:sp>
      <p:sp>
        <p:nvSpPr>
          <p:cNvPr id="31755" name="文本框 20501"/>
          <p:cNvSpPr txBox="1"/>
          <p:nvPr/>
        </p:nvSpPr>
        <p:spPr>
          <a:xfrm>
            <a:off x="846138" y="4978400"/>
            <a:ext cx="15843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>
                <a:solidFill>
                  <a:srgbClr val="E813C0"/>
                </a:solidFill>
                <a:latin typeface="Tahoma" panose="020B0604030504040204" charset="0"/>
                <a:ea typeface="宋体" panose="02010600030101010101" pitchFamily="2" charset="-122"/>
              </a:rPr>
              <a:t>              </a:t>
            </a:r>
          </a:p>
        </p:txBody>
      </p:sp>
      <p:sp>
        <p:nvSpPr>
          <p:cNvPr id="20504" name="文本框 20503"/>
          <p:cNvSpPr txBox="1"/>
          <p:nvPr/>
        </p:nvSpPr>
        <p:spPr>
          <a:xfrm>
            <a:off x="5384800" y="4927600"/>
            <a:ext cx="355600" cy="933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R="0" defTabSz="914400">
              <a:buClrTx/>
              <a:buSzTx/>
            </a:pPr>
            <a:r>
              <a:rPr kumimoji="0" lang="en-US" altLang="zh-CN" sz="2735" b="1" kern="1200" cap="none" spc="0" normalizeH="0" baseline="0" noProof="1">
                <a:solidFill>
                  <a:srgbClr val="944F71"/>
                </a:solidFill>
                <a:latin typeface="Tahoma Bold" pitchFamily="34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R="0" defTabSz="914400">
              <a:buClrTx/>
              <a:buSzTx/>
            </a:pPr>
            <a:endParaRPr kumimoji="0" lang="en-US" altLang="zh-CN" sz="2735" b="1" kern="1200" cap="none" spc="0" normalizeH="0" baseline="0" noProof="1">
              <a:solidFill>
                <a:srgbClr val="944F71"/>
              </a:solidFill>
              <a:latin typeface="Tahoma Bold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518160" y="1222058"/>
            <a:ext cx="2735263" cy="647700"/>
            <a:chOff x="454" y="2425"/>
            <a:chExt cx="1633" cy="408"/>
          </a:xfrm>
        </p:grpSpPr>
        <p:sp>
          <p:nvSpPr>
            <p:cNvPr id="2" name="Oval 6"/>
            <p:cNvSpPr>
              <a:spLocks noChangeArrowheads="1"/>
            </p:cNvSpPr>
            <p:nvPr/>
          </p:nvSpPr>
          <p:spPr bwMode="auto">
            <a:xfrm>
              <a:off x="454" y="2425"/>
              <a:ext cx="1633" cy="408"/>
            </a:xfrm>
            <a:prstGeom prst="ellipse">
              <a:avLst/>
            </a:prstGeom>
            <a:gradFill rotWithShape="0">
              <a:gsLst>
                <a:gs pos="96000">
                  <a:srgbClr val="FDBE29"/>
                </a:gs>
                <a:gs pos="0">
                  <a:srgbClr val="FFDC90"/>
                </a:gs>
              </a:gsLst>
              <a:path path="circle">
                <a:fillToRect t="100000" r="100000"/>
              </a:path>
              <a:tileRect l="-100000" b="-100000"/>
            </a:gradFill>
            <a:ln w="9525" algn="ctr">
              <a:noFill/>
              <a:round/>
            </a:ln>
            <a:effectLst>
              <a:outerShdw dist="53882" dir="2700000" algn="ctr" rotWithShape="0">
                <a:srgbClr val="C0C0C0">
                  <a:alpha val="8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59" name="Text Box 7"/>
            <p:cNvSpPr txBox="1"/>
            <p:nvPr/>
          </p:nvSpPr>
          <p:spPr>
            <a:xfrm>
              <a:off x="896" y="2484"/>
              <a:ext cx="872" cy="290"/>
            </a:xfrm>
            <a:prstGeom prst="rect">
              <a:avLst/>
            </a:prstGeom>
            <a:noFill/>
            <a:ln w="9525">
              <a:noFill/>
            </a:ln>
            <a:effectLst>
              <a:outerShdw dist="53882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square" anchor="t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/>
          <p:nvPr/>
        </p:nvGrpSpPr>
        <p:grpSpPr>
          <a:xfrm>
            <a:off x="3511550" y="736600"/>
            <a:ext cx="2735263" cy="647700"/>
            <a:chOff x="2133" y="2142"/>
            <a:chExt cx="1633" cy="408"/>
          </a:xfrm>
        </p:grpSpPr>
        <p:sp>
          <p:nvSpPr>
            <p:cNvPr id="29702" name="Oval 6"/>
            <p:cNvSpPr>
              <a:spLocks noChangeArrowheads="1"/>
            </p:cNvSpPr>
            <p:nvPr/>
          </p:nvSpPr>
          <p:spPr bwMode="auto">
            <a:xfrm>
              <a:off x="2133" y="2142"/>
              <a:ext cx="1633" cy="408"/>
            </a:xfrm>
            <a:prstGeom prst="ellipse">
              <a:avLst/>
            </a:prstGeom>
            <a:gradFill rotWithShape="0">
              <a:gsLst>
                <a:gs pos="96000">
                  <a:srgbClr val="FDBE29"/>
                </a:gs>
                <a:gs pos="0">
                  <a:srgbClr val="FFDC90"/>
                </a:gs>
              </a:gsLst>
              <a:path path="circle">
                <a:fillToRect t="100000" r="100000"/>
              </a:path>
              <a:tileRect l="-100000" b="-100000"/>
            </a:gradFill>
            <a:ln w="9525" algn="ctr">
              <a:noFill/>
              <a:round/>
            </a:ln>
            <a:effectLst>
              <a:outerShdw dist="53882" dir="2700000" algn="ctr" rotWithShape="0">
                <a:srgbClr val="C0C0C0">
                  <a:alpha val="8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99" name="Text Box 7"/>
            <p:cNvSpPr txBox="1"/>
            <p:nvPr/>
          </p:nvSpPr>
          <p:spPr>
            <a:xfrm>
              <a:off x="2592" y="2194"/>
              <a:ext cx="696" cy="288"/>
            </a:xfrm>
            <a:prstGeom prst="rect">
              <a:avLst/>
            </a:prstGeom>
            <a:noFill/>
            <a:ln w="9525">
              <a:noFill/>
            </a:ln>
            <a:effectLst>
              <a:outerShdw dist="53882" dir="2699999" algn="ctr" rotWithShape="0">
                <a:srgbClr val="C0C0C0">
                  <a:alpha val="79999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摩天塔</a:t>
              </a:r>
            </a:p>
          </p:txBody>
        </p:sp>
      </p:grpSp>
      <p:sp>
        <p:nvSpPr>
          <p:cNvPr id="29704" name="Text Box 8"/>
          <p:cNvSpPr txBox="1"/>
          <p:nvPr/>
        </p:nvSpPr>
        <p:spPr>
          <a:xfrm>
            <a:off x="-34925" y="2349500"/>
            <a:ext cx="8928100" cy="3597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1+2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3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4+5+6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7+8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9+10+11+12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13+14+15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16+17+18+19+20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21+22+23+24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25+26+27+28+29+30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31+32+33+34+35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36+37+38+39+40+41+42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43+44+45+46+47+48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49+50+51+52+53+54+55+56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57+58+59+60+61+62+63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rot="19680000">
            <a:off x="-33655" y="813435"/>
            <a:ext cx="2621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数字之美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5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297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297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75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500"/>
                                        <p:tgtEl>
                                          <p:spTgt spid="29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500"/>
                                        <p:tgtEl>
                                          <p:spTgt spid="29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500"/>
                                        <p:tgtEl>
                                          <p:spTgt spid="297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9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9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97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979"/>
                            </p:stCondLst>
                            <p:childTnLst>
                              <p:par>
                                <p:cTn id="3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9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9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97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700"/>
                            </p:stCondLst>
                            <p:childTnLst>
                              <p:par>
                                <p:cTn id="4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97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97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970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659"/>
                            </p:stCondLst>
                            <p:childTnLst>
                              <p:par>
                                <p:cTn id="5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97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97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970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>
          <a:xfrm>
            <a:off x="3003550" y="835025"/>
            <a:ext cx="2592388" cy="647700"/>
            <a:chOff x="703" y="2523"/>
            <a:chExt cx="1633" cy="408"/>
          </a:xfrm>
        </p:grpSpPr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703" y="2523"/>
              <a:ext cx="1633" cy="408"/>
            </a:xfrm>
            <a:prstGeom prst="ellipse">
              <a:avLst/>
            </a:prstGeom>
            <a:gradFill rotWithShape="0">
              <a:gsLst>
                <a:gs pos="96000">
                  <a:srgbClr val="FDBE29"/>
                </a:gs>
                <a:gs pos="0">
                  <a:srgbClr val="FFDC90"/>
                </a:gs>
              </a:gsLst>
              <a:path path="circle">
                <a:fillToRect t="100000" r="100000"/>
              </a:path>
              <a:tileRect l="-100000" b="-100000"/>
            </a:gradFill>
            <a:ln w="9525" algn="ctr">
              <a:noFill/>
              <a:round/>
            </a:ln>
            <a:effectLst>
              <a:outerShdw dist="53882" dir="2700000" algn="ctr" rotWithShape="0">
                <a:srgbClr val="C0C0C0">
                  <a:alpha val="8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03" name="Text Box 8"/>
            <p:cNvSpPr txBox="1"/>
            <p:nvPr/>
          </p:nvSpPr>
          <p:spPr>
            <a:xfrm>
              <a:off x="731" y="2575"/>
              <a:ext cx="1556" cy="288"/>
            </a:xfrm>
            <a:prstGeom prst="rect">
              <a:avLst/>
            </a:prstGeom>
            <a:noFill/>
            <a:ln w="9525">
              <a:noFill/>
            </a:ln>
            <a:effectLst>
              <a:outerShdw dist="53882" dir="2699999" algn="ctr" rotWithShape="0">
                <a:srgbClr val="C0C0C0">
                  <a:alpha val="79999"/>
                </a:srgbClr>
              </a:outerShdw>
            </a:effectLst>
          </p:spPr>
          <p:txBody>
            <a:bodyPr wrap="none" anchor="t">
              <a:spAutoFit/>
            </a:bodyPr>
            <a:lstStyle/>
            <a:p>
              <a:pPr algn="ctr" eaLnBrk="0" hangingPunct="0"/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有趣的“缺</a:t>
              </a: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数”</a:t>
              </a:r>
            </a:p>
          </p:txBody>
        </p:sp>
      </p:grpSp>
      <p:sp>
        <p:nvSpPr>
          <p:cNvPr id="24588" name="Text Box 12"/>
          <p:cNvSpPr txBox="1"/>
          <p:nvPr/>
        </p:nvSpPr>
        <p:spPr>
          <a:xfrm>
            <a:off x="2628265" y="1702118"/>
            <a:ext cx="5400675" cy="4035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111111111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222222222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333333333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444444444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555555555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666666666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777777777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888888888</a:t>
            </a:r>
          </a:p>
          <a:p>
            <a:pPr algn="just" eaLnBrk="0" hangingPunct="0"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12345679 ×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× 9  =  </a:t>
            </a:r>
            <a:r>
              <a:rPr lang="en-US" alt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999999999</a:t>
            </a:r>
          </a:p>
        </p:txBody>
      </p:sp>
      <p:sp>
        <p:nvSpPr>
          <p:cNvPr id="3" name="文本框 2"/>
          <p:cNvSpPr txBox="1"/>
          <p:nvPr/>
        </p:nvSpPr>
        <p:spPr>
          <a:xfrm rot="20100000">
            <a:off x="77470" y="8007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数字之美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765" y="2597150"/>
            <a:ext cx="2978785" cy="739140"/>
            <a:chOff x="39" y="4090"/>
            <a:chExt cx="4540" cy="1164"/>
          </a:xfrm>
        </p:grpSpPr>
        <p:sp>
          <p:nvSpPr>
            <p:cNvPr id="4" name="云形 3"/>
            <p:cNvSpPr/>
            <p:nvPr/>
          </p:nvSpPr>
          <p:spPr>
            <a:xfrm rot="20340000">
              <a:off x="39" y="4120"/>
              <a:ext cx="4294" cy="1134"/>
            </a:xfrm>
            <a:prstGeom prst="cloud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20220000">
              <a:off x="100" y="4090"/>
              <a:ext cx="44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/>
                <a:t>12345679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22" name="文本框 6"/>
          <p:cNvSpPr txBox="1"/>
          <p:nvPr/>
        </p:nvSpPr>
        <p:spPr>
          <a:xfrm>
            <a:off x="1809750" y="640080"/>
            <a:ext cx="3748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活动一: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6545" y="1823720"/>
            <a:ext cx="44475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/>
            <a:r>
              <a:rPr lang="en-US" altLang="zh-CN" sz="2800" dirty="0">
                <a:sym typeface="+mn-ea"/>
              </a:rPr>
              <a:t>1111111 </a:t>
            </a:r>
            <a:r>
              <a:rPr lang="en-US" altLang="zh-CN" sz="2800" dirty="0">
                <a:sym typeface="微软雅黑" panose="020B0503020204020204" charset="-122"/>
              </a:rPr>
              <a:t>×  </a:t>
            </a:r>
            <a:r>
              <a:rPr lang="en-US" altLang="zh-CN" sz="2800" dirty="0">
                <a:sym typeface="+mn-ea"/>
              </a:rPr>
              <a:t>1111111  =</a:t>
            </a:r>
            <a:r>
              <a:rPr lang="zh-CN" altLang="en-US" sz="3600" b="1" dirty="0">
                <a:solidFill>
                  <a:srgbClr val="C00000"/>
                </a:solidFill>
                <a:sym typeface="+mn-ea"/>
              </a:rPr>
              <a:t>？</a:t>
            </a:r>
          </a:p>
        </p:txBody>
      </p:sp>
      <p:sp>
        <p:nvSpPr>
          <p:cNvPr id="50" name="左大括号 49"/>
          <p:cNvSpPr/>
          <p:nvPr/>
        </p:nvSpPr>
        <p:spPr>
          <a:xfrm rot="16200000">
            <a:off x="3478530" y="1926590"/>
            <a:ext cx="168275" cy="1006475"/>
          </a:xfrm>
          <a:prstGeom prst="leftBrace">
            <a:avLst>
              <a:gd name="adj1" fmla="val 39206"/>
              <a:gd name="adj2" fmla="val 50000"/>
            </a:avLst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左大括号 3"/>
          <p:cNvSpPr/>
          <p:nvPr/>
        </p:nvSpPr>
        <p:spPr>
          <a:xfrm rot="16200000">
            <a:off x="5342255" y="1926590"/>
            <a:ext cx="168275" cy="1006475"/>
          </a:xfrm>
          <a:prstGeom prst="leftBrace">
            <a:avLst>
              <a:gd name="adj1" fmla="val 39206"/>
              <a:gd name="adj2" fmla="val 50000"/>
            </a:avLst>
          </a:prstGeom>
          <a:noFill/>
          <a:ln w="38100" cap="flat" cmpd="sng" algn="ctr">
            <a:solidFill>
              <a:srgbClr val="00B05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52445" y="2611120"/>
            <a:ext cx="287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7030A0"/>
                </a:solidFill>
              </a:rPr>
              <a:t>   7个1                       7个1  </a:t>
            </a:r>
            <a:r>
              <a:rPr lang="en-US" altLang="zh-CN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627322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4" name="TextBox 24"/>
          <p:cNvSpPr txBox="1"/>
          <p:nvPr/>
        </p:nvSpPr>
        <p:spPr>
          <a:xfrm>
            <a:off x="887095" y="1534160"/>
            <a:ext cx="5703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1       ×      1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                </a:t>
            </a:r>
          </a:p>
        </p:txBody>
      </p:sp>
      <p:sp>
        <p:nvSpPr>
          <p:cNvPr id="16405" name="TextBox 25"/>
          <p:cNvSpPr txBox="1"/>
          <p:nvPr/>
        </p:nvSpPr>
        <p:spPr>
          <a:xfrm>
            <a:off x="1046480" y="1986280"/>
            <a:ext cx="4595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11      ×     11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16406" name="TextBox 30"/>
          <p:cNvSpPr txBox="1"/>
          <p:nvPr/>
        </p:nvSpPr>
        <p:spPr>
          <a:xfrm>
            <a:off x="993140" y="2549525"/>
            <a:ext cx="3953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111      ×     111      ＝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843905" y="2568575"/>
            <a:ext cx="741045" cy="0"/>
          </a:xfrm>
          <a:prstGeom prst="line">
            <a:avLst/>
          </a:prstGeom>
          <a:ln w="28575">
            <a:solidFill>
              <a:srgbClr val="D32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709920" y="3000375"/>
            <a:ext cx="875030" cy="0"/>
          </a:xfrm>
          <a:prstGeom prst="line">
            <a:avLst/>
          </a:prstGeom>
          <a:ln w="28575">
            <a:solidFill>
              <a:srgbClr val="D32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747068" y="1973898"/>
            <a:ext cx="10064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77329" y="2549525"/>
            <a:ext cx="15113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3" name="TextBox 44"/>
          <p:cNvSpPr txBox="1"/>
          <p:nvPr/>
        </p:nvSpPr>
        <p:spPr>
          <a:xfrm>
            <a:off x="5180330" y="1534160"/>
            <a:ext cx="1830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156960" y="1574165"/>
            <a:ext cx="2540" cy="2973705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22" name="文本框 6"/>
          <p:cNvSpPr txBox="1"/>
          <p:nvPr/>
        </p:nvSpPr>
        <p:spPr>
          <a:xfrm>
            <a:off x="3142139" y="637858"/>
            <a:ext cx="1342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活动一:</a:t>
            </a:r>
          </a:p>
        </p:txBody>
      </p:sp>
      <p:sp>
        <p:nvSpPr>
          <p:cNvPr id="3" name="下箭头 2"/>
          <p:cNvSpPr/>
          <p:nvPr/>
        </p:nvSpPr>
        <p:spPr>
          <a:xfrm>
            <a:off x="609600" y="1682750"/>
            <a:ext cx="154305" cy="1610995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" name="右箭头 4"/>
          <p:cNvSpPr/>
          <p:nvPr/>
        </p:nvSpPr>
        <p:spPr>
          <a:xfrm>
            <a:off x="1393825" y="3234690"/>
            <a:ext cx="4664075" cy="16891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441" name="文本框 7"/>
          <p:cNvSpPr txBox="1"/>
          <p:nvPr/>
        </p:nvSpPr>
        <p:spPr>
          <a:xfrm>
            <a:off x="1393825" y="1078865"/>
            <a:ext cx="246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利用规律解决问题。</a:t>
            </a:r>
          </a:p>
        </p:txBody>
      </p:sp>
      <p:sp>
        <p:nvSpPr>
          <p:cNvPr id="7" name="椭圆 6"/>
          <p:cNvSpPr/>
          <p:nvPr/>
        </p:nvSpPr>
        <p:spPr>
          <a:xfrm>
            <a:off x="900430" y="1125220"/>
            <a:ext cx="299720" cy="26289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4461510" y="647065"/>
            <a:ext cx="1420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神奇的</a:t>
            </a:r>
            <a:r>
              <a:rPr lang="en-US" altLang="zh-CN" sz="28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1</a:t>
            </a:r>
            <a:endParaRPr lang="zh-CN" altLang="en-US" sz="2800" dirty="0"/>
          </a:p>
        </p:txBody>
      </p:sp>
      <p:sp>
        <p:nvSpPr>
          <p:cNvPr id="13" name="左大括号 12"/>
          <p:cNvSpPr/>
          <p:nvPr/>
        </p:nvSpPr>
        <p:spPr>
          <a:xfrm rot="16200000">
            <a:off x="1510665" y="2688590"/>
            <a:ext cx="92710" cy="62039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9685" y="2973705"/>
            <a:ext cx="8229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3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1289685" y="2327910"/>
            <a:ext cx="8229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 dirty="0"/>
          </a:p>
        </p:txBody>
      </p:sp>
      <p:sp>
        <p:nvSpPr>
          <p:cNvPr id="17" name="左大括号 16"/>
          <p:cNvSpPr/>
          <p:nvPr/>
        </p:nvSpPr>
        <p:spPr>
          <a:xfrm rot="16200000">
            <a:off x="1621790" y="2125345"/>
            <a:ext cx="76200" cy="47752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7245" y="3633470"/>
            <a:ext cx="7772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3357245" y="3101340"/>
            <a:ext cx="7772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3428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3" grpId="0" animBg="1"/>
      <p:bldP spid="5" grpId="0" animBg="1"/>
      <p:bldP spid="17441" grpId="0"/>
      <p:bldP spid="17441" grpId="1"/>
      <p:bldP spid="7" grpId="1" animBg="1"/>
      <p:bldP spid="6" grpId="0"/>
      <p:bldP spid="6" grpId="1"/>
      <p:bldP spid="13" grpId="0" animBg="1"/>
      <p:bldP spid="14" grpId="0"/>
      <p:bldP spid="14" grpId="1"/>
      <p:bldP spid="15" grpId="0"/>
      <p:bldP spid="15" grpId="1"/>
      <p:bldP spid="17" grpId="0" animBg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75F1D-F425-4652-ADF7-932D3C77F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70150"/>
            <a:ext cx="7139136" cy="442625"/>
          </a:xfrm>
        </p:spPr>
        <p:txBody>
          <a:bodyPr>
            <a:noAutofit/>
          </a:bodyPr>
          <a:lstStyle/>
          <a:p>
            <a:pPr algn="l"/>
            <a:r>
              <a:rPr lang="zh-CN" altLang="en-US" sz="2800" dirty="0"/>
              <a:t>     结合竖式发现规律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3190F1-D170-493B-B3E3-6079BF5A0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113" y="1847255"/>
            <a:ext cx="2242592" cy="3091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11 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×  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EF82E1-A951-4662-B82F-7D4C00CE6F32}"/>
              </a:ext>
            </a:extLst>
          </p:cNvPr>
          <p:cNvSpPr/>
          <p:nvPr/>
        </p:nvSpPr>
        <p:spPr>
          <a:xfrm>
            <a:off x="2915816" y="2407432"/>
            <a:ext cx="864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3CC8987-741D-4F60-9089-0E1E593919B9}"/>
              </a:ext>
            </a:extLst>
          </p:cNvPr>
          <p:cNvCxnSpPr>
            <a:cxnSpLocks/>
          </p:cNvCxnSpPr>
          <p:nvPr/>
        </p:nvCxnSpPr>
        <p:spPr>
          <a:xfrm>
            <a:off x="1223628" y="2996952"/>
            <a:ext cx="141208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14079F8-F4BE-4EA8-B52D-E51F531C93FF}"/>
              </a:ext>
            </a:extLst>
          </p:cNvPr>
          <p:cNvCxnSpPr>
            <a:cxnSpLocks/>
          </p:cNvCxnSpPr>
          <p:nvPr/>
        </p:nvCxnSpPr>
        <p:spPr>
          <a:xfrm>
            <a:off x="1223628" y="4093544"/>
            <a:ext cx="141208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5E488F69-B6C7-4497-B7BB-6C10FDCC3A7A}"/>
              </a:ext>
            </a:extLst>
          </p:cNvPr>
          <p:cNvSpPr/>
          <p:nvPr/>
        </p:nvSpPr>
        <p:spPr>
          <a:xfrm>
            <a:off x="1331640" y="4093544"/>
            <a:ext cx="1374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dirty="0">
                <a:latin typeface="Arial" panose="020B0604020202020204" pitchFamily="34" charset="0"/>
              </a:rPr>
              <a:t>  1</a:t>
            </a:r>
            <a:r>
              <a:rPr lang="en-US" altLang="zh-CN" sz="3200" dirty="0">
                <a:solidFill>
                  <a:srgbClr val="C00000"/>
                </a:solidFill>
                <a:latin typeface="Arial" panose="020B0604020202020204" pitchFamily="34" charset="0"/>
              </a:rPr>
              <a:t>2</a:t>
            </a:r>
            <a:r>
              <a:rPr lang="en-US" altLang="zh-CN" sz="3200" dirty="0">
                <a:latin typeface="Arial" panose="020B0604020202020204" pitchFamily="34" charset="0"/>
              </a:rPr>
              <a:t>1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2DE5616E-2091-46E0-A62A-90766B799325}"/>
              </a:ext>
            </a:extLst>
          </p:cNvPr>
          <p:cNvSpPr txBox="1">
            <a:spLocks/>
          </p:cNvSpPr>
          <p:nvPr/>
        </p:nvSpPr>
        <p:spPr>
          <a:xfrm>
            <a:off x="4331633" y="1628800"/>
            <a:ext cx="2242592" cy="3528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111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</a:rPr>
              <a:t> ×  111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</a:rPr>
              <a:t>     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en-US" altLang="zh-CN" dirty="0"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12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 pitchFamily="34" charset="0"/>
              </a:rPr>
              <a:t>3</a:t>
            </a:r>
            <a:r>
              <a:rPr lang="en-US" altLang="zh-CN" dirty="0">
                <a:latin typeface="Arial" panose="020B0604020202020204" pitchFamily="34" charset="0"/>
              </a:rPr>
              <a:t>21</a:t>
            </a:r>
            <a:endParaRPr lang="zh-CN" altLang="en-US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0ABD56E-AC35-490F-BEBB-F5540D20B44B}"/>
              </a:ext>
            </a:extLst>
          </p:cNvPr>
          <p:cNvCxnSpPr>
            <a:cxnSpLocks/>
          </p:cNvCxnSpPr>
          <p:nvPr/>
        </p:nvCxnSpPr>
        <p:spPr>
          <a:xfrm>
            <a:off x="4580679" y="2779727"/>
            <a:ext cx="160949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7B460EE-C9C5-4A27-9F07-7CC76312DBD1}"/>
              </a:ext>
            </a:extLst>
          </p:cNvPr>
          <p:cNvCxnSpPr>
            <a:cxnSpLocks/>
          </p:cNvCxnSpPr>
          <p:nvPr/>
        </p:nvCxnSpPr>
        <p:spPr>
          <a:xfrm>
            <a:off x="4580679" y="4581128"/>
            <a:ext cx="152661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D53EBFF4-BAE2-41DA-BF78-DDF074362832}"/>
              </a:ext>
            </a:extLst>
          </p:cNvPr>
          <p:cNvSpPr/>
          <p:nvPr/>
        </p:nvSpPr>
        <p:spPr>
          <a:xfrm>
            <a:off x="611560" y="1060017"/>
            <a:ext cx="299720" cy="26289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807460C-D074-4426-AE11-5DC52A50ABF2}"/>
              </a:ext>
            </a:extLst>
          </p:cNvPr>
          <p:cNvSpPr txBox="1"/>
          <p:nvPr/>
        </p:nvSpPr>
        <p:spPr>
          <a:xfrm>
            <a:off x="7380312" y="3132010"/>
            <a:ext cx="7772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047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4" name="TextBox 24"/>
          <p:cNvSpPr txBox="1"/>
          <p:nvPr/>
        </p:nvSpPr>
        <p:spPr>
          <a:xfrm>
            <a:off x="887095" y="1534160"/>
            <a:ext cx="5703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1       ×      1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                </a:t>
            </a:r>
          </a:p>
        </p:txBody>
      </p:sp>
      <p:sp>
        <p:nvSpPr>
          <p:cNvPr id="16405" name="TextBox 25"/>
          <p:cNvSpPr txBox="1"/>
          <p:nvPr/>
        </p:nvSpPr>
        <p:spPr>
          <a:xfrm>
            <a:off x="1046480" y="1986280"/>
            <a:ext cx="4595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11      ×     11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16406" name="TextBox 30"/>
          <p:cNvSpPr txBox="1"/>
          <p:nvPr/>
        </p:nvSpPr>
        <p:spPr>
          <a:xfrm>
            <a:off x="993140" y="2549525"/>
            <a:ext cx="3953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111      ×     111      ＝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843905" y="2568575"/>
            <a:ext cx="741045" cy="0"/>
          </a:xfrm>
          <a:prstGeom prst="line">
            <a:avLst/>
          </a:prstGeom>
          <a:ln w="28575">
            <a:solidFill>
              <a:srgbClr val="D32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709920" y="3000375"/>
            <a:ext cx="875030" cy="0"/>
          </a:xfrm>
          <a:prstGeom prst="line">
            <a:avLst/>
          </a:prstGeom>
          <a:ln w="28575">
            <a:solidFill>
              <a:srgbClr val="D32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747068" y="1973898"/>
            <a:ext cx="10064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77329" y="2549525"/>
            <a:ext cx="15113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84345" y="3373120"/>
            <a:ext cx="3209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1234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4321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55944" y="4186872"/>
            <a:ext cx="3354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123456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654321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3" name="TextBox 44"/>
          <p:cNvSpPr txBox="1"/>
          <p:nvPr/>
        </p:nvSpPr>
        <p:spPr>
          <a:xfrm>
            <a:off x="5180330" y="1534160"/>
            <a:ext cx="1830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206173" y="1851183"/>
            <a:ext cx="2540" cy="2973705"/>
          </a:xfrm>
          <a:prstGeom prst="line">
            <a:avLst/>
          </a:prstGeom>
          <a:ln w="3810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大括号 49"/>
          <p:cNvSpPr/>
          <p:nvPr/>
        </p:nvSpPr>
        <p:spPr>
          <a:xfrm rot="16200000">
            <a:off x="1548130" y="4095750"/>
            <a:ext cx="168275" cy="100647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72540" y="4767580"/>
            <a:ext cx="9334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左大括号 51"/>
          <p:cNvSpPr/>
          <p:nvPr/>
        </p:nvSpPr>
        <p:spPr>
          <a:xfrm rot="16200000">
            <a:off x="3476625" y="4094480"/>
            <a:ext cx="172085" cy="100647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2623" y="4762818"/>
            <a:ext cx="9334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zh-CN" altLang="en-US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705" y="3434398"/>
            <a:ext cx="4011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/>
              <a:t> 11111   ×   11111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＝</a:t>
            </a:r>
            <a:endParaRPr lang="en-US" altLang="zh-CN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928686" y="4257993"/>
            <a:ext cx="40824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1111111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×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1111111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＝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2" name="文本框 6"/>
          <p:cNvSpPr txBox="1"/>
          <p:nvPr/>
        </p:nvSpPr>
        <p:spPr>
          <a:xfrm>
            <a:off x="3142139" y="637858"/>
            <a:ext cx="13423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活动一: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8110" y="4940935"/>
            <a:ext cx="958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       ）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（       ）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123456787654321</a:t>
            </a:r>
          </a:p>
        </p:txBody>
      </p:sp>
      <p:sp>
        <p:nvSpPr>
          <p:cNvPr id="3" name="下箭头 2"/>
          <p:cNvSpPr/>
          <p:nvPr/>
        </p:nvSpPr>
        <p:spPr>
          <a:xfrm>
            <a:off x="609600" y="1682750"/>
            <a:ext cx="154305" cy="1610995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0" name="文本框 19"/>
          <p:cNvSpPr txBox="1"/>
          <p:nvPr/>
        </p:nvSpPr>
        <p:spPr>
          <a:xfrm>
            <a:off x="5996940" y="4896924"/>
            <a:ext cx="388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24" name="左大括号 23"/>
          <p:cNvSpPr/>
          <p:nvPr/>
        </p:nvSpPr>
        <p:spPr>
          <a:xfrm rot="16200000">
            <a:off x="1531303" y="4967923"/>
            <a:ext cx="180975" cy="86360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左大括号 24"/>
          <p:cNvSpPr/>
          <p:nvPr/>
        </p:nvSpPr>
        <p:spPr>
          <a:xfrm rot="16200000">
            <a:off x="3415983" y="4967923"/>
            <a:ext cx="180975" cy="86360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90625" y="5452745"/>
            <a:ext cx="2877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7030A0"/>
                </a:solidFill>
              </a:rPr>
              <a:t>   8个1                          8个1  </a:t>
            </a:r>
            <a:r>
              <a:rPr lang="en-US" altLang="zh-CN" dirty="0"/>
              <a:t>   </a:t>
            </a:r>
          </a:p>
        </p:txBody>
      </p:sp>
      <p:sp>
        <p:nvSpPr>
          <p:cNvPr id="17441" name="文本框 7"/>
          <p:cNvSpPr txBox="1"/>
          <p:nvPr/>
        </p:nvSpPr>
        <p:spPr>
          <a:xfrm>
            <a:off x="1393825" y="1078865"/>
            <a:ext cx="246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利用规律解决问题。</a:t>
            </a:r>
          </a:p>
        </p:txBody>
      </p:sp>
      <p:sp>
        <p:nvSpPr>
          <p:cNvPr id="7" name="椭圆 6"/>
          <p:cNvSpPr/>
          <p:nvPr/>
        </p:nvSpPr>
        <p:spPr>
          <a:xfrm>
            <a:off x="900430" y="1125220"/>
            <a:ext cx="299720" cy="26289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4461510" y="64706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微软雅黑" panose="020B0503020204020204" charset="-122"/>
              </a:rPr>
              <a:t>有趣的回文数</a:t>
            </a:r>
            <a:endParaRPr lang="zh-CN" altLang="en-US" sz="2800"/>
          </a:p>
        </p:txBody>
      </p:sp>
      <p:sp>
        <p:nvSpPr>
          <p:cNvPr id="13" name="左大括号 12"/>
          <p:cNvSpPr/>
          <p:nvPr/>
        </p:nvSpPr>
        <p:spPr>
          <a:xfrm rot="16200000">
            <a:off x="1510665" y="2688590"/>
            <a:ext cx="92710" cy="62039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9685" y="2973705"/>
            <a:ext cx="8229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3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89685" y="2327910"/>
            <a:ext cx="8229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2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1</a:t>
            </a:r>
            <a:endParaRPr lang="zh-CN" altLang="en-US"/>
          </a:p>
        </p:txBody>
      </p:sp>
      <p:sp>
        <p:nvSpPr>
          <p:cNvPr id="17" name="左大括号 16"/>
          <p:cNvSpPr/>
          <p:nvPr/>
        </p:nvSpPr>
        <p:spPr>
          <a:xfrm rot="16200000">
            <a:off x="1621790" y="2125345"/>
            <a:ext cx="76200" cy="47752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158D3FF-B407-44FD-8574-D94B8AED4DCF}"/>
              </a:ext>
            </a:extLst>
          </p:cNvPr>
          <p:cNvSpPr txBox="1"/>
          <p:nvPr/>
        </p:nvSpPr>
        <p:spPr>
          <a:xfrm>
            <a:off x="1210945" y="3009399"/>
            <a:ext cx="4011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/>
              <a:t> 1111   ×   1111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＝</a:t>
            </a:r>
            <a:endParaRPr lang="en-US" altLang="zh-CN" sz="2800" dirty="0"/>
          </a:p>
        </p:txBody>
      </p:sp>
      <p:sp>
        <p:nvSpPr>
          <p:cNvPr id="38" name="TextBox 42">
            <a:extLst>
              <a:ext uri="{FF2B5EF4-FFF2-40B4-BE49-F238E27FC236}">
                <a16:creationId xmlns:a16="http://schemas.microsoft.com/office/drawing/2014/main" id="{9827AB4C-37E7-4A20-9DD6-ECF4A5BEAF86}"/>
              </a:ext>
            </a:extLst>
          </p:cNvPr>
          <p:cNvSpPr txBox="1"/>
          <p:nvPr/>
        </p:nvSpPr>
        <p:spPr>
          <a:xfrm>
            <a:off x="4461510" y="2983865"/>
            <a:ext cx="3209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123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321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ECEF1-3082-4C86-8833-3CE1ACAFD896}"/>
              </a:ext>
            </a:extLst>
          </p:cNvPr>
          <p:cNvSpPr txBox="1"/>
          <p:nvPr/>
        </p:nvSpPr>
        <p:spPr>
          <a:xfrm>
            <a:off x="928687" y="3811523"/>
            <a:ext cx="40824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111111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×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111111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＝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TextBox 43">
            <a:extLst>
              <a:ext uri="{FF2B5EF4-FFF2-40B4-BE49-F238E27FC236}">
                <a16:creationId xmlns:a16="http://schemas.microsoft.com/office/drawing/2014/main" id="{259896A7-9756-47BD-916D-14D240BAD39B}"/>
              </a:ext>
            </a:extLst>
          </p:cNvPr>
          <p:cNvSpPr txBox="1"/>
          <p:nvPr/>
        </p:nvSpPr>
        <p:spPr>
          <a:xfrm>
            <a:off x="4796155" y="3741291"/>
            <a:ext cx="3354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12345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54321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0" grpId="0" bldLvl="0" animBg="1"/>
      <p:bldP spid="51" grpId="0"/>
      <p:bldP spid="52" grpId="0" bldLvl="0" animBg="1"/>
      <p:bldP spid="53" grpId="0"/>
      <p:bldP spid="2" grpId="0"/>
      <p:bldP spid="4" grpId="0"/>
      <p:bldP spid="10" grpId="0"/>
      <p:bldP spid="10" grpId="1"/>
      <p:bldP spid="20" grpId="0"/>
      <p:bldP spid="24" grpId="0" bldLvl="0" animBg="1"/>
      <p:bldP spid="24" grpId="1" animBg="1"/>
      <p:bldP spid="25" grpId="0" bldLvl="0" animBg="1"/>
      <p:bldP spid="25" grpId="1" animBg="1"/>
      <p:bldP spid="26" grpId="0"/>
      <p:bldP spid="26" grpId="1"/>
      <p:bldP spid="17441" grpId="1"/>
      <p:bldP spid="7" grpId="1" animBg="1"/>
      <p:bldP spid="6" grpId="0"/>
      <p:bldP spid="6" grpId="1"/>
      <p:bldP spid="13" grpId="1" animBg="1"/>
      <p:bldP spid="14" grpId="1"/>
      <p:bldP spid="15" grpId="1"/>
      <p:bldP spid="17" grpId="1" animBg="1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7C0366-B908-490C-9BCA-2ADA627E7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70609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dirty="0"/>
              <a:t>验证规律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6C17A0-F439-4840-9FC8-76118C09C0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800" y="1600200"/>
            <a:ext cx="59150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          1111111111 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  ×    1111111111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         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111111111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        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11111111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      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1111111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                </a:t>
            </a:r>
            <a:r>
              <a:rPr lang="en-US" altLang="zh-CN" dirty="0">
                <a:latin typeface="Arial" panose="020B0604020202020204" pitchFamily="34" charset="0"/>
              </a:rPr>
              <a:t>111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111111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  1111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11111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   11111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  1111111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  11111111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  111111111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1111111111</a:t>
            </a:r>
          </a:p>
          <a:p>
            <a:pPr marL="0" indent="0">
              <a:buNone/>
            </a:pPr>
            <a:endParaRPr lang="en-US" altLang="zh-CN" dirty="0"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dirty="0">
                <a:latin typeface="Arial" panose="020B0604020202020204" pitchFamily="34" charset="0"/>
              </a:rPr>
              <a:t>   12345679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00</a:t>
            </a:r>
            <a:r>
              <a:rPr lang="en-US" altLang="zh-CN" dirty="0">
                <a:latin typeface="Arial" panose="020B0604020202020204" pitchFamily="34" charset="0"/>
              </a:rPr>
              <a:t>87654321</a:t>
            </a:r>
            <a:endParaRPr lang="zh-CN" altLang="en-US" dirty="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CDB6D7B-59C8-406F-9205-1EC36FB7822A}"/>
              </a:ext>
            </a:extLst>
          </p:cNvPr>
          <p:cNvCxnSpPr/>
          <p:nvPr/>
        </p:nvCxnSpPr>
        <p:spPr>
          <a:xfrm>
            <a:off x="3491880" y="2204864"/>
            <a:ext cx="23762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4443B27-3361-4E8B-81B1-FD94261082D3}"/>
              </a:ext>
            </a:extLst>
          </p:cNvPr>
          <p:cNvCxnSpPr/>
          <p:nvPr/>
        </p:nvCxnSpPr>
        <p:spPr>
          <a:xfrm>
            <a:off x="2843808" y="5373216"/>
            <a:ext cx="34563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F72B1EF-D80A-49D4-A262-8B34B4C7645E}"/>
              </a:ext>
            </a:extLst>
          </p:cNvPr>
          <p:cNvCxnSpPr>
            <a:cxnSpLocks/>
          </p:cNvCxnSpPr>
          <p:nvPr/>
        </p:nvCxnSpPr>
        <p:spPr>
          <a:xfrm flipV="1">
            <a:off x="4283968" y="5229200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5F7B77C-847E-4A86-B852-6C5EEEC97B83}"/>
              </a:ext>
            </a:extLst>
          </p:cNvPr>
          <p:cNvCxnSpPr/>
          <p:nvPr/>
        </p:nvCxnSpPr>
        <p:spPr>
          <a:xfrm>
            <a:off x="4139952" y="5229200"/>
            <a:ext cx="0" cy="1440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151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7" name="文本框 1"/>
          <p:cNvSpPr txBox="1"/>
          <p:nvPr/>
        </p:nvSpPr>
        <p:spPr>
          <a:xfrm>
            <a:off x="3365500" y="639763"/>
            <a:ext cx="3432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活动二：神奇的9</a:t>
            </a:r>
          </a:p>
        </p:txBody>
      </p:sp>
      <p:sp>
        <p:nvSpPr>
          <p:cNvPr id="7" name="椭圆 6"/>
          <p:cNvSpPr/>
          <p:nvPr/>
        </p:nvSpPr>
        <p:spPr>
          <a:xfrm>
            <a:off x="900430" y="1268730"/>
            <a:ext cx="318770" cy="25146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441" name="文本框 7"/>
          <p:cNvSpPr txBox="1"/>
          <p:nvPr/>
        </p:nvSpPr>
        <p:spPr>
          <a:xfrm>
            <a:off x="1393825" y="1222375"/>
            <a:ext cx="475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想一想，怎样研究下面这个算式的结果？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99030" y="1844675"/>
            <a:ext cx="36588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dirty="0">
                <a:sym typeface="+mn-ea"/>
              </a:rPr>
              <a:t>9999999×9999999</a:t>
            </a:r>
            <a:r>
              <a:rPr lang="zh-CN" altLang="en-US" sz="2800" dirty="0">
                <a:sym typeface="+mn-ea"/>
              </a:rPr>
              <a:t>＝</a:t>
            </a:r>
            <a:endParaRPr lang="en-US" altLang="zh-CN" sz="28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左大括号 11"/>
          <p:cNvSpPr/>
          <p:nvPr/>
        </p:nvSpPr>
        <p:spPr>
          <a:xfrm rot="16200000">
            <a:off x="4687091" y="1789608"/>
            <a:ext cx="45719" cy="1164264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65705" y="2433955"/>
            <a:ext cx="318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   </a:t>
            </a:r>
            <a:r>
              <a:rPr lang="zh-CN" altLang="en-US" sz="1800" b="1" dirty="0">
                <a:solidFill>
                  <a:srgbClr val="7030A0"/>
                </a:solidFill>
              </a:rPr>
              <a:t>7个9                     7个9</a:t>
            </a:r>
          </a:p>
        </p:txBody>
      </p:sp>
      <p:sp>
        <p:nvSpPr>
          <p:cNvPr id="20" name="左大括号 19"/>
          <p:cNvSpPr/>
          <p:nvPr/>
        </p:nvSpPr>
        <p:spPr>
          <a:xfrm rot="16200000">
            <a:off x="3098560" y="1824294"/>
            <a:ext cx="84759" cy="1133932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70270" y="1839595"/>
            <a:ext cx="53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</a:rPr>
              <a:t>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TextBox 45"/>
          <p:cNvSpPr txBox="1"/>
          <p:nvPr/>
        </p:nvSpPr>
        <p:spPr>
          <a:xfrm>
            <a:off x="1475105" y="2332990"/>
            <a:ext cx="3394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99× 99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13322" name="TextBox 46"/>
          <p:cNvSpPr txBox="1"/>
          <p:nvPr/>
        </p:nvSpPr>
        <p:spPr>
          <a:xfrm>
            <a:off x="1535246" y="2973033"/>
            <a:ext cx="2606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999×999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13323" name="TextBox 47"/>
          <p:cNvSpPr txBox="1"/>
          <p:nvPr/>
        </p:nvSpPr>
        <p:spPr>
          <a:xfrm>
            <a:off x="1259632" y="3700318"/>
            <a:ext cx="2724150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9999×9999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482767" y="2350626"/>
            <a:ext cx="200818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en-US" altLang="zh-CN" sz="28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20755" y="2930152"/>
            <a:ext cx="200977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99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00</a:t>
            </a:r>
            <a:r>
              <a:rPr lang="en-US" altLang="zh-CN" sz="2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653582" y="3698731"/>
            <a:ext cx="200818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999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000</a:t>
            </a:r>
            <a:r>
              <a:rPr lang="en-US" altLang="zh-CN" sz="2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7437" name="文本框 1"/>
          <p:cNvSpPr txBox="1"/>
          <p:nvPr/>
        </p:nvSpPr>
        <p:spPr>
          <a:xfrm>
            <a:off x="3365500" y="639763"/>
            <a:ext cx="3432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活动二：神奇的9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95375" y="2315210"/>
            <a:ext cx="739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②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4187" y="1777538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7" name="椭圆 6"/>
          <p:cNvSpPr/>
          <p:nvPr/>
        </p:nvSpPr>
        <p:spPr>
          <a:xfrm>
            <a:off x="900430" y="1125220"/>
            <a:ext cx="330835" cy="290195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441" name="文本框 7"/>
          <p:cNvSpPr txBox="1"/>
          <p:nvPr/>
        </p:nvSpPr>
        <p:spPr>
          <a:xfrm>
            <a:off x="1393825" y="1078865"/>
            <a:ext cx="4754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想一想，怎样研究下面这个算式的结果？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59205" y="5086702"/>
            <a:ext cx="7923213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    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          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= 9999999</a:t>
            </a:r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0000000</a:t>
            </a:r>
            <a:r>
              <a:rPr lang="en-US" altLang="zh-CN" sz="2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24835" y="1750060"/>
            <a:ext cx="1149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8</a:t>
            </a:r>
            <a:r>
              <a:rPr lang="en-US" altLang="zh-CN" sz="28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32040" y="4222859"/>
            <a:ext cx="3378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999999</a:t>
            </a:r>
            <a:r>
              <a:rPr lang="en-US" altLang="zh-CN" sz="2800" dirty="0">
                <a:solidFill>
                  <a:srgbClr val="FF0000"/>
                </a:solidFill>
              </a:rPr>
              <a:t>8</a:t>
            </a:r>
            <a:r>
              <a:rPr lang="en-US" altLang="zh-CN" sz="2800" dirty="0">
                <a:solidFill>
                  <a:schemeClr val="tx1"/>
                </a:solidFill>
              </a:rPr>
              <a:t>000000</a:t>
            </a:r>
            <a:r>
              <a:rPr lang="en-US" altLang="zh-CN" sz="2800" dirty="0">
                <a:gradFill>
                  <a:gsLst>
                    <a:gs pos="0">
                      <a:srgbClr val="9EE256"/>
                    </a:gs>
                    <a:gs pos="100000">
                      <a:srgbClr val="52762D"/>
                    </a:gs>
                  </a:gsLst>
                  <a:lin scaled="0"/>
                </a:gradFill>
              </a:rPr>
              <a:t>1</a:t>
            </a:r>
          </a:p>
        </p:txBody>
      </p:sp>
      <p:sp>
        <p:nvSpPr>
          <p:cNvPr id="11" name="左大括号 10"/>
          <p:cNvSpPr/>
          <p:nvPr/>
        </p:nvSpPr>
        <p:spPr>
          <a:xfrm rot="16200000">
            <a:off x="6102836" y="4909764"/>
            <a:ext cx="81280" cy="127444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 rot="16200000">
            <a:off x="6826250" y="4171950"/>
            <a:ext cx="76200" cy="103441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31640" y="5017135"/>
            <a:ext cx="3187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  </a:t>
            </a:r>
            <a:r>
              <a:rPr lang="zh-CN" altLang="en-US" sz="1800" b="1" dirty="0">
                <a:solidFill>
                  <a:srgbClr val="7030A0"/>
                </a:solidFill>
              </a:rPr>
              <a:t>                  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06596" y="5535239"/>
            <a:ext cx="7302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7030A0"/>
                </a:solidFill>
                <a:sym typeface="+mn-ea"/>
              </a:rPr>
              <a:t> 7个9</a:t>
            </a:r>
            <a:endParaRPr lang="zh-CN" altLang="en-US"/>
          </a:p>
        </p:txBody>
      </p:sp>
      <p:sp>
        <p:nvSpPr>
          <p:cNvPr id="18" name="左大括号 17"/>
          <p:cNvSpPr/>
          <p:nvPr/>
        </p:nvSpPr>
        <p:spPr>
          <a:xfrm rot="16200000">
            <a:off x="7683986" y="4909764"/>
            <a:ext cx="81280" cy="127444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27446" y="5539684"/>
            <a:ext cx="6667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7030A0"/>
                </a:solidFill>
                <a:sym typeface="+mn-ea"/>
              </a:rPr>
              <a:t>7个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0</a:t>
            </a:r>
          </a:p>
        </p:txBody>
      </p:sp>
      <p:sp>
        <p:nvSpPr>
          <p:cNvPr id="21" name="左大括号 20"/>
          <p:cNvSpPr/>
          <p:nvPr/>
        </p:nvSpPr>
        <p:spPr>
          <a:xfrm rot="16200000">
            <a:off x="2218651" y="4996072"/>
            <a:ext cx="81280" cy="1158586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左大括号 21"/>
          <p:cNvSpPr/>
          <p:nvPr/>
        </p:nvSpPr>
        <p:spPr>
          <a:xfrm rot="16200000">
            <a:off x="4252446" y="4938339"/>
            <a:ext cx="81280" cy="127444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71675" y="5589905"/>
            <a:ext cx="29584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7030A0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个9                              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8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个9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5425" y="2261870"/>
            <a:ext cx="675005" cy="2444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latin typeface="华文隶书" panose="02010800040101010101" charset="-122"/>
                <a:ea typeface="华文隶书" panose="02010800040101010101" charset="-122"/>
              </a:rPr>
              <a:t>   </a:t>
            </a:r>
            <a:r>
              <a:rPr lang="zh-CN" altLang="en-US" sz="3200" dirty="0">
                <a:solidFill>
                  <a:srgbClr val="ECA110"/>
                </a:solidFill>
                <a:latin typeface="华文隶书" panose="02010800040101010101" charset="-122"/>
                <a:ea typeface="华文隶书" panose="02010800040101010101" charset="-122"/>
              </a:rPr>
              <a:t>以退为进</a:t>
            </a:r>
          </a:p>
        </p:txBody>
      </p:sp>
      <p:sp>
        <p:nvSpPr>
          <p:cNvPr id="24" name="上箭头 23"/>
          <p:cNvSpPr/>
          <p:nvPr/>
        </p:nvSpPr>
        <p:spPr>
          <a:xfrm>
            <a:off x="949960" y="1950720"/>
            <a:ext cx="170815" cy="2698115"/>
          </a:xfrm>
          <a:prstGeom prst="up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 rot="16200000">
            <a:off x="5518150" y="4191000"/>
            <a:ext cx="76200" cy="998855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19065" y="4717896"/>
            <a:ext cx="2217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 dirty="0">
                <a:solidFill>
                  <a:srgbClr val="7030A0"/>
                </a:solidFill>
                <a:sym typeface="+mn-ea"/>
              </a:rPr>
              <a:t>6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个9               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6</a:t>
            </a:r>
            <a:r>
              <a:rPr lang="zh-CN" altLang="en-US" b="1" dirty="0">
                <a:solidFill>
                  <a:srgbClr val="7030A0"/>
                </a:solidFill>
                <a:sym typeface="+mn-ea"/>
              </a:rPr>
              <a:t>个</a:t>
            </a:r>
            <a:r>
              <a:rPr lang="en-US" altLang="zh-CN" b="1" dirty="0">
                <a:solidFill>
                  <a:srgbClr val="7030A0"/>
                </a:solidFill>
                <a:sym typeface="+mn-ea"/>
              </a:rPr>
              <a:t>0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992880" y="1402080"/>
            <a:ext cx="3757930" cy="894715"/>
            <a:chOff x="5610" y="2547"/>
            <a:chExt cx="5918" cy="1409"/>
          </a:xfrm>
        </p:grpSpPr>
        <p:sp>
          <p:nvSpPr>
            <p:cNvPr id="9" name="文本框 8"/>
            <p:cNvSpPr txBox="1"/>
            <p:nvPr/>
          </p:nvSpPr>
          <p:spPr>
            <a:xfrm>
              <a:off x="5610" y="2547"/>
              <a:ext cx="591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800" dirty="0">
                  <a:sym typeface="+mn-ea"/>
                </a:rPr>
                <a:t>9999999×9999999 </a:t>
              </a:r>
              <a:r>
                <a:rPr lang="zh-CN" altLang="en-US" sz="2800" dirty="0">
                  <a:sym typeface="+mn-ea"/>
                </a:rPr>
                <a:t>＝</a:t>
              </a:r>
              <a:endPara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4" name="左大括号 33"/>
            <p:cNvSpPr/>
            <p:nvPr/>
          </p:nvSpPr>
          <p:spPr>
            <a:xfrm rot="16200000">
              <a:off x="9190" y="2308"/>
              <a:ext cx="128" cy="2007"/>
            </a:xfrm>
            <a:prstGeom prst="leftBrace">
              <a:avLst>
                <a:gd name="adj1" fmla="val 39206"/>
                <a:gd name="adj2" fmla="val 50000"/>
              </a:avLst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746" y="3376"/>
              <a:ext cx="501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      </a:t>
              </a:r>
              <a:r>
                <a:rPr lang="zh-CN" altLang="en-US" sz="1800" b="1" dirty="0">
                  <a:solidFill>
                    <a:srgbClr val="7030A0"/>
                  </a:solidFill>
                </a:rPr>
                <a:t>7个9                     7个9</a:t>
              </a:r>
            </a:p>
          </p:txBody>
        </p:sp>
        <p:sp>
          <p:nvSpPr>
            <p:cNvPr id="36" name="左大括号 35"/>
            <p:cNvSpPr/>
            <p:nvPr/>
          </p:nvSpPr>
          <p:spPr>
            <a:xfrm rot="16200000">
              <a:off x="6682" y="2405"/>
              <a:ext cx="120" cy="1753"/>
            </a:xfrm>
            <a:prstGeom prst="leftBrace">
              <a:avLst>
                <a:gd name="adj1" fmla="val 39206"/>
                <a:gd name="adj2" fmla="val 50000"/>
              </a:avLst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42360" y="3374759"/>
            <a:ext cx="3118454" cy="452675"/>
            <a:chOff x="5452548" y="3385274"/>
            <a:chExt cx="3118454" cy="452675"/>
          </a:xfrm>
        </p:grpSpPr>
        <p:grpSp>
          <p:nvGrpSpPr>
            <p:cNvPr id="20" name="组合 19"/>
            <p:cNvGrpSpPr/>
            <p:nvPr/>
          </p:nvGrpSpPr>
          <p:grpSpPr>
            <a:xfrm>
              <a:off x="5452548" y="3402318"/>
              <a:ext cx="3118454" cy="435631"/>
              <a:chOff x="5452548" y="3402318"/>
              <a:chExt cx="3118454" cy="435631"/>
            </a:xfrm>
          </p:grpSpPr>
          <p:sp>
            <p:nvSpPr>
              <p:cNvPr id="16" name="左大括号 15"/>
              <p:cNvSpPr/>
              <p:nvPr/>
            </p:nvSpPr>
            <p:spPr>
              <a:xfrm rot="16200000">
                <a:off x="5798256" y="3183415"/>
                <a:ext cx="98690" cy="536495"/>
              </a:xfrm>
              <a:prstGeom prst="leftBrace">
                <a:avLst>
                  <a:gd name="adj1" fmla="val 39206"/>
                  <a:gd name="adj2" fmla="val 50000"/>
                </a:avLst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452548" y="3469649"/>
                <a:ext cx="2339340" cy="3683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n-US" altLang="zh-CN" b="1" dirty="0">
                    <a:solidFill>
                      <a:srgbClr val="7030A0"/>
                    </a:solidFill>
                    <a:sym typeface="+mn-ea"/>
                  </a:rPr>
                  <a:t>3</a:t>
                </a:r>
                <a:r>
                  <a:rPr lang="zh-CN" altLang="en-US" b="1" dirty="0">
                    <a:solidFill>
                      <a:srgbClr val="7030A0"/>
                    </a:solidFill>
                    <a:sym typeface="+mn-ea"/>
                  </a:rPr>
                  <a:t>个9                        </a:t>
                </a:r>
                <a:r>
                  <a:rPr lang="en-US" altLang="zh-CN" b="1" dirty="0">
                    <a:solidFill>
                      <a:srgbClr val="7030A0"/>
                    </a:solidFill>
                    <a:sym typeface="+mn-ea"/>
                  </a:rPr>
                  <a:t>2</a:t>
                </a:r>
                <a:r>
                  <a:rPr lang="zh-CN" altLang="en-US" b="1" dirty="0">
                    <a:solidFill>
                      <a:srgbClr val="7030A0"/>
                    </a:solidFill>
                    <a:sym typeface="+mn-ea"/>
                  </a:rPr>
                  <a:t>个9</a:t>
                </a:r>
                <a:endParaRPr lang="zh-CN" altLang="en-US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7904252" y="3417591"/>
                <a:ext cx="666750" cy="3683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800" b="1" dirty="0">
                    <a:solidFill>
                      <a:srgbClr val="7030A0"/>
                    </a:solidFill>
                    <a:sym typeface="+mn-ea"/>
                  </a:rPr>
                  <a:t>2个</a:t>
                </a:r>
                <a:r>
                  <a:rPr lang="en-US" altLang="zh-CN" sz="1800" b="1" dirty="0">
                    <a:solidFill>
                      <a:srgbClr val="7030A0"/>
                    </a:solidFill>
                    <a:sym typeface="+mn-ea"/>
                  </a:rPr>
                  <a:t>0</a:t>
                </a:r>
              </a:p>
            </p:txBody>
          </p:sp>
        </p:grpSp>
        <p:sp>
          <p:nvSpPr>
            <p:cNvPr id="62" name="左大括号 61"/>
            <p:cNvSpPr/>
            <p:nvPr/>
          </p:nvSpPr>
          <p:spPr>
            <a:xfrm rot="16200000">
              <a:off x="7483192" y="3288748"/>
              <a:ext cx="98691" cy="314786"/>
            </a:xfrm>
            <a:prstGeom prst="leftBrace">
              <a:avLst>
                <a:gd name="adj1" fmla="val 39206"/>
                <a:gd name="adj2" fmla="val 50000"/>
              </a:avLst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左大括号 62"/>
            <p:cNvSpPr/>
            <p:nvPr/>
          </p:nvSpPr>
          <p:spPr>
            <a:xfrm rot="16200000">
              <a:off x="8038447" y="3261487"/>
              <a:ext cx="98691" cy="346265"/>
            </a:xfrm>
            <a:prstGeom prst="leftBrace">
              <a:avLst>
                <a:gd name="adj1" fmla="val 39206"/>
                <a:gd name="adj2" fmla="val 50000"/>
              </a:avLst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876550" y="3911600"/>
            <a:ext cx="7772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......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1118235" y="1744345"/>
            <a:ext cx="17335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0" hangingPunct="0">
              <a:buClrTx/>
              <a:buSzTx/>
              <a:buFontTx/>
            </a:pPr>
            <a:r>
              <a:rPr lang="en-US" altLang="zh-CN" sz="28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①  9 ×  9     ＝</a:t>
            </a:r>
            <a:endParaRPr lang="en-US" altLang="zh-CN" sz="28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18535" y="1774825"/>
            <a:ext cx="5607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81</a:t>
            </a:r>
            <a:endParaRPr lang="en-US" altLang="zh-CN"/>
          </a:p>
        </p:txBody>
      </p:sp>
      <p:sp>
        <p:nvSpPr>
          <p:cNvPr id="38" name="文本框 37"/>
          <p:cNvSpPr txBox="1"/>
          <p:nvPr/>
        </p:nvSpPr>
        <p:spPr>
          <a:xfrm>
            <a:off x="1079500" y="291401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③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L -0.25869 0.4127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2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1"/>
      <p:bldP spid="13322" grpId="1"/>
      <p:bldP spid="13323" grpId="0"/>
      <p:bldP spid="13323" grpId="1"/>
      <p:bldP spid="59" grpId="0"/>
      <p:bldP spid="3" grpId="0"/>
      <p:bldP spid="3" grpId="1"/>
      <p:bldP spid="5" grpId="1"/>
      <p:bldP spid="10" grpId="0"/>
      <p:bldP spid="10" grpId="1"/>
      <p:bldP spid="2" grpId="1"/>
      <p:bldP spid="8" grpId="0"/>
      <p:bldP spid="11" grpId="0" bldLvl="0" animBg="1"/>
      <p:bldP spid="11" grpId="1" animBg="1"/>
      <p:bldP spid="12" grpId="1" animBg="1"/>
      <p:bldP spid="12" grpId="2" bldLvl="0" animBg="1"/>
      <p:bldP spid="13" grpId="0"/>
      <p:bldP spid="17" grpId="0"/>
      <p:bldP spid="17" grpId="1"/>
      <p:bldP spid="18" grpId="0" bldLvl="0" animBg="1"/>
      <p:bldP spid="18" grpId="1" animBg="1"/>
      <p:bldP spid="19" grpId="0"/>
      <p:bldP spid="19" grpId="1"/>
      <p:bldP spid="21" grpId="0" bldLvl="0" animBg="1"/>
      <p:bldP spid="21" grpId="1" animBg="1"/>
      <p:bldP spid="22" grpId="0" bldLvl="0" animBg="1"/>
      <p:bldP spid="22" grpId="1" animBg="1"/>
      <p:bldP spid="23" grpId="0"/>
      <p:bldP spid="23" grpId="1"/>
      <p:bldP spid="14" grpId="0"/>
      <p:bldP spid="14" grpId="1"/>
      <p:bldP spid="24" grpId="0" bldLvl="0" animBg="1"/>
      <p:bldP spid="24" grpId="1" animBg="1"/>
      <p:bldP spid="27" grpId="0" bldLvl="0" animBg="1"/>
      <p:bldP spid="27" grpId="1" animBg="1"/>
      <p:bldP spid="30" grpId="0"/>
      <p:bldP spid="30" grpId="1"/>
      <p:bldP spid="4" grpId="0"/>
      <p:bldP spid="4" grpId="1"/>
      <p:bldP spid="6" grpId="0"/>
      <p:bldP spid="6" grpId="1"/>
      <p:bldP spid="33" grpId="0"/>
      <p:bldP spid="33" grpId="1"/>
      <p:bldP spid="38" grpId="0"/>
      <p:bldP spid="3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9" name="TextBox 55"/>
          <p:cNvSpPr txBox="1"/>
          <p:nvPr/>
        </p:nvSpPr>
        <p:spPr>
          <a:xfrm>
            <a:off x="1548765" y="3820160"/>
            <a:ext cx="4834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1 2 3 4 5   ×    9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6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=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19483" name="TextBox 31"/>
          <p:cNvSpPr txBox="1"/>
          <p:nvPr/>
        </p:nvSpPr>
        <p:spPr>
          <a:xfrm>
            <a:off x="1565910" y="4479925"/>
            <a:ext cx="4797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 2 3 4 5 6×    9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+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=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3" name="文本框 1"/>
          <p:cNvSpPr txBox="1"/>
          <p:nvPr/>
        </p:nvSpPr>
        <p:spPr>
          <a:xfrm>
            <a:off x="3153728" y="542290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活动三：连续的数字</a:t>
            </a:r>
          </a:p>
        </p:txBody>
      </p:sp>
      <p:sp>
        <p:nvSpPr>
          <p:cNvPr id="7" name="椭圆 6"/>
          <p:cNvSpPr/>
          <p:nvPr/>
        </p:nvSpPr>
        <p:spPr>
          <a:xfrm>
            <a:off x="900430" y="1053465"/>
            <a:ext cx="294640" cy="258445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495" name="文本框 3"/>
          <p:cNvSpPr txBox="1"/>
          <p:nvPr/>
        </p:nvSpPr>
        <p:spPr>
          <a:xfrm>
            <a:off x="1410335" y="1013460"/>
            <a:ext cx="67900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</a:rPr>
              <a:t>观察下面的算式的特点，你能根据规律填空吗？</a:t>
            </a:r>
          </a:p>
        </p:txBody>
      </p:sp>
      <p:sp>
        <p:nvSpPr>
          <p:cNvPr id="2" name="TextBox 37"/>
          <p:cNvSpPr txBox="1"/>
          <p:nvPr/>
        </p:nvSpPr>
        <p:spPr>
          <a:xfrm>
            <a:off x="6278245" y="3798253"/>
            <a:ext cx="2008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111111</a:t>
            </a:r>
          </a:p>
        </p:txBody>
      </p:sp>
      <p:sp>
        <p:nvSpPr>
          <p:cNvPr id="3" name="TextBox 37"/>
          <p:cNvSpPr txBox="1"/>
          <p:nvPr/>
        </p:nvSpPr>
        <p:spPr>
          <a:xfrm>
            <a:off x="6207125" y="4475163"/>
            <a:ext cx="20081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1111111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1294681" y="4005307"/>
            <a:ext cx="180975" cy="863600"/>
          </a:xfrm>
          <a:prstGeom prst="leftBrace">
            <a:avLst>
              <a:gd name="adj1" fmla="val 39206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7175" y="4418330"/>
            <a:ext cx="7562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91910" y="3789045"/>
            <a:ext cx="9848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501765" y="4857115"/>
            <a:ext cx="1005840" cy="407035"/>
            <a:chOff x="10239" y="7649"/>
            <a:chExt cx="1584" cy="641"/>
          </a:xfrm>
        </p:grpSpPr>
        <p:sp>
          <p:nvSpPr>
            <p:cNvPr id="5" name="左大括号 4"/>
            <p:cNvSpPr/>
            <p:nvPr/>
          </p:nvSpPr>
          <p:spPr>
            <a:xfrm rot="16200000">
              <a:off x="10899" y="6989"/>
              <a:ext cx="265" cy="1585"/>
            </a:xfrm>
            <a:prstGeom prst="leftBrace">
              <a:avLst>
                <a:gd name="adj1" fmla="val 39206"/>
                <a:gd name="adj2" fmla="val 50000"/>
              </a:avLst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84" y="7710"/>
              <a:ext cx="131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>
                  <a:solidFill>
                    <a:srgbClr val="7030A0"/>
                  </a:solidFill>
                </a:rPr>
                <a:t>   7个1  </a:t>
              </a:r>
              <a:r>
                <a:rPr lang="en-US" altLang="zh-CN"/>
                <a:t>  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30010" y="4139565"/>
            <a:ext cx="1054100" cy="466090"/>
            <a:chOff x="10126" y="6519"/>
            <a:chExt cx="1660" cy="734"/>
          </a:xfrm>
        </p:grpSpPr>
        <p:sp>
          <p:nvSpPr>
            <p:cNvPr id="11" name="左大括号 10"/>
            <p:cNvSpPr/>
            <p:nvPr/>
          </p:nvSpPr>
          <p:spPr>
            <a:xfrm rot="16200000">
              <a:off x="10786" y="5859"/>
              <a:ext cx="265" cy="1585"/>
            </a:xfrm>
            <a:prstGeom prst="leftBrace">
              <a:avLst>
                <a:gd name="adj1" fmla="val 39206"/>
                <a:gd name="adj2" fmla="val 50000"/>
              </a:avLst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00" y="6673"/>
              <a:ext cx="158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>
                  <a:solidFill>
                    <a:srgbClr val="7030A0"/>
                  </a:solidFill>
                </a:rPr>
                <a:t>   6个1  </a:t>
              </a:r>
              <a:r>
                <a:rPr lang="en-US" altLang="zh-CN"/>
                <a:t>   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180330" y="3814445"/>
            <a:ext cx="3803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6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189855" y="4483735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7</a:t>
            </a:r>
          </a:p>
        </p:txBody>
      </p:sp>
      <p:sp>
        <p:nvSpPr>
          <p:cNvPr id="20" name="矩形 19"/>
          <p:cNvSpPr/>
          <p:nvPr/>
        </p:nvSpPr>
        <p:spPr>
          <a:xfrm>
            <a:off x="3924935" y="3820160"/>
            <a:ext cx="503555" cy="118491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5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/>
      <p:bldP spid="19479" grpId="1"/>
      <p:bldP spid="19483" grpId="0"/>
      <p:bldP spid="19483" grpId="1"/>
      <p:bldP spid="19493" grpId="0"/>
      <p:bldP spid="19493" grpId="1"/>
      <p:bldP spid="19495" grpId="0"/>
      <p:bldP spid="2" grpId="0"/>
      <p:bldP spid="3" grpId="0"/>
      <p:bldP spid="24" grpId="0" bldLvl="0" animBg="1"/>
      <p:bldP spid="24" grpId="1" animBg="1"/>
      <p:bldP spid="4" grpId="0"/>
      <p:bldP spid="4" grpId="1"/>
      <p:bldP spid="23" grpId="0"/>
      <p:bldP spid="23" grpId="1"/>
      <p:bldP spid="23" grpId="2" build="allAtOnce"/>
      <p:bldP spid="16" grpId="0"/>
      <p:bldP spid="16" grpId="1"/>
      <p:bldP spid="19" grpId="0"/>
      <p:bldP spid="19" grpId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5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662</Words>
  <Application>Microsoft Office PowerPoint</Application>
  <PresentationFormat>全屏显示(4:3)</PresentationFormat>
  <Paragraphs>185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黑体</vt:lpstr>
      <vt:lpstr>华文隶书</vt:lpstr>
      <vt:lpstr>华文新魏</vt:lpstr>
      <vt:lpstr>华文中宋</vt:lpstr>
      <vt:lpstr>楷体</vt:lpstr>
      <vt:lpstr>宋体</vt:lpstr>
      <vt:lpstr>微软雅黑</vt:lpstr>
      <vt:lpstr>Arial</vt:lpstr>
      <vt:lpstr>Calibri</vt:lpstr>
      <vt:lpstr>Tahoma</vt:lpstr>
      <vt:lpstr>Tahoma Bold</vt:lpstr>
      <vt:lpstr>Times New Roman</vt:lpstr>
      <vt:lpstr>Office 主题</vt:lpstr>
      <vt:lpstr>PowerPoint 演示文稿</vt:lpstr>
      <vt:lpstr>PowerPoint 演示文稿</vt:lpstr>
      <vt:lpstr>PowerPoint 演示文稿</vt:lpstr>
      <vt:lpstr>     结合竖式发现规律</vt:lpstr>
      <vt:lpstr>PowerPoint 演示文稿</vt:lpstr>
      <vt:lpstr>验证规律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tw</cp:lastModifiedBy>
  <cp:revision>75</cp:revision>
  <dcterms:created xsi:type="dcterms:W3CDTF">2019-09-24T08:14:00Z</dcterms:created>
  <dcterms:modified xsi:type="dcterms:W3CDTF">2019-11-29T01:58:46Z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