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333" r:id="rId3"/>
    <p:sldId id="257" r:id="rId4"/>
    <p:sldId id="334" r:id="rId5"/>
    <p:sldId id="335" r:id="rId6"/>
    <p:sldId id="337" r:id="rId7"/>
    <p:sldId id="353" r:id="rId8"/>
    <p:sldId id="346" r:id="rId9"/>
    <p:sldId id="347" r:id="rId10"/>
    <p:sldId id="348" r:id="rId11"/>
    <p:sldId id="338" r:id="rId12"/>
    <p:sldId id="350" r:id="rId13"/>
    <p:sldId id="351" r:id="rId14"/>
    <p:sldId id="341" r:id="rId15"/>
    <p:sldId id="349" r:id="rId16"/>
    <p:sldId id="342" r:id="rId17"/>
    <p:sldId id="343" r:id="rId18"/>
    <p:sldId id="354" r:id="rId19"/>
    <p:sldId id="331" r:id="rId20"/>
  </p:sldIdLst>
  <p:sldSz cx="12190413" cy="6859588"/>
  <p:notesSz cx="6858000" cy="9144000"/>
  <p:custDataLst>
    <p:tags r:id="rId23"/>
  </p:custDataLst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A17F"/>
    <a:srgbClr val="31AD81"/>
    <a:srgbClr val="00D2C3"/>
    <a:srgbClr val="02B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22" autoAdjust="0"/>
    <p:restoredTop sz="94660"/>
  </p:normalViewPr>
  <p:slideViewPr>
    <p:cSldViewPr>
      <p:cViewPr varScale="1">
        <p:scale>
          <a:sx n="64" d="100"/>
          <a:sy n="64" d="100"/>
        </p:scale>
        <p:origin x="396" y="64"/>
      </p:cViewPr>
      <p:guideLst>
        <p:guide orient="horz" pos="2160"/>
        <p:guide pos="38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240" y="-82"/>
      </p:cViewPr>
      <p:guideLst>
        <p:guide orient="horz" pos="2880"/>
        <p:guide pos="216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4C6D74-F5B1-4A08-B6F8-7A7CCDFA3D04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13B8B8-4E41-43E9-8065-6555EE3831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C011C5-6A7B-4A1D-9DDF-A4CD71EA02F2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435A6-09D2-4ABC-903D-BAA221EEE2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435A6-09D2-4ABC-903D-BAA221EEE2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298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26322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715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15812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768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2247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435A6-09D2-4ABC-903D-BAA221EEE20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974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663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39035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435A6-09D2-4ABC-903D-BAA221EEE20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55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712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435A6-09D2-4ABC-903D-BAA221EEE20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435A6-09D2-4ABC-903D-BAA221EEE20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733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435A6-09D2-4ABC-903D-BAA221EEE20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320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5892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3746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11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435A6-09D2-4ABC-903D-BAA221EEE20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782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1116330" y="175895"/>
            <a:ext cx="36499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统编教材五年级上册第八单元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2"/>
          <a:stretch>
            <a:fillRect/>
          </a:stretch>
        </p:blipFill>
        <p:spPr>
          <a:xfrm>
            <a:off x="-635" y="0"/>
            <a:ext cx="12192000" cy="6858000"/>
          </a:xfrm>
          <a:prstGeom prst="rect">
            <a:avLst/>
          </a:prstGeom>
        </p:spPr>
      </p:pic>
      <p:pic>
        <p:nvPicPr>
          <p:cNvPr id="3" name="Picture 2" descr="C:\Documents and Settings\Administrator\桌面\635d42843eeeae53db392edfe0cc8466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6" t="36183" r="2864" b="12695"/>
          <a:stretch>
            <a:fillRect/>
          </a:stretch>
        </p:blipFill>
        <p:spPr bwMode="auto">
          <a:xfrm flipH="1">
            <a:off x="-6818" y="0"/>
            <a:ext cx="909610" cy="76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8510" y="6094089"/>
            <a:ext cx="361352" cy="763911"/>
          </a:xfrm>
          <a:prstGeom prst="rect">
            <a:avLst/>
          </a:prstGeom>
          <a:effectLst>
            <a:outerShdw blurRad="279400" dist="203200" dir="13500000" algn="br" rotWithShape="0">
              <a:prstClr val="black">
                <a:alpha val="15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116330" y="175895"/>
            <a:ext cx="36499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统编教材五年级上册第八单元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116330" y="175895"/>
            <a:ext cx="36499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统编教材五年级上册第八单元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8366"/>
            <a:ext cx="2838080" cy="359998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398452" y="2518946"/>
            <a:ext cx="87210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7200" b="1" dirty="0">
                <a:solidFill>
                  <a:schemeClr val="accent1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+mn-ea"/>
              </a:rPr>
              <a:t>      </a:t>
            </a:r>
            <a:r>
              <a:rPr lang="zh-CN" altLang="en-US" sz="7200" b="1" dirty="0">
                <a:solidFill>
                  <a:schemeClr val="accent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忆    读    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60764" y="6166098"/>
            <a:ext cx="7547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00" b="1" dirty="0">
                <a:latin typeface="华文隶书" panose="02010800040101010101" pitchFamily="2" charset="-122"/>
                <a:ea typeface="华文隶书" panose="02010800040101010101" pitchFamily="2" charset="-122"/>
                <a:cs typeface="黑体" panose="02010609060101010101" charset="-122"/>
              </a:rPr>
              <a:t>执教：邓兰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图片 1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14400" y="1322398"/>
            <a:ext cx="8976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冰心奶奶回忆了自己读书的哪些经历？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145765"/>
              </p:ext>
            </p:extLst>
          </p:nvPr>
        </p:nvGraphicFramePr>
        <p:xfrm>
          <a:off x="1025388" y="2360811"/>
          <a:ext cx="8126944" cy="26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736">
                  <a:extLst>
                    <a:ext uri="{9D8B030D-6E8A-4147-A177-3AD203B41FA5}">
                      <a16:colId xmlns:a16="http://schemas.microsoft.com/office/drawing/2014/main" val="338813083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802022170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11059016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503092178"/>
                    </a:ext>
                  </a:extLst>
                </a:gridCol>
              </a:tblGrid>
              <a:tr h="150771">
                <a:tc>
                  <a:txBody>
                    <a:bodyPr/>
                    <a:lstStyle/>
                    <a:p>
                      <a:r>
                        <a:rPr lang="zh-CN" altLang="en-US" dirty="0"/>
                        <a:t>书籍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阅读感受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730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三国演义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43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202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545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752808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3070870" y="2798272"/>
            <a:ext cx="72327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七岁</a:t>
            </a:r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5087094" y="2781722"/>
            <a:ext cx="99257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听故事</a:t>
            </a:r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5087094" y="3158312"/>
            <a:ext cx="12618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一知半解</a:t>
            </a:r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5049346" y="3501802"/>
            <a:ext cx="12618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反复回读</a:t>
            </a:r>
          </a:p>
        </p:txBody>
      </p:sp>
      <p:sp>
        <p:nvSpPr>
          <p:cNvPr id="7" name="矩形 6"/>
          <p:cNvSpPr/>
          <p:nvPr/>
        </p:nvSpPr>
        <p:spPr>
          <a:xfrm>
            <a:off x="7175326" y="2798272"/>
            <a:ext cx="1531188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/>
              <a:t>津津有味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越</a:t>
            </a:r>
            <a:r>
              <a:rPr lang="zh-CN" altLang="en-US" dirty="0"/>
              <a:t>看越明白</a:t>
            </a:r>
            <a:endParaRPr lang="en-US" altLang="zh-CN" dirty="0"/>
          </a:p>
          <a:p>
            <a:pPr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7811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图片 1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14400" y="1394406"/>
            <a:ext cx="8976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冰心奶奶回忆了自己读书的哪些经历？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77147"/>
              </p:ext>
            </p:extLst>
          </p:nvPr>
        </p:nvGraphicFramePr>
        <p:xfrm>
          <a:off x="1025388" y="2493690"/>
          <a:ext cx="8126944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736">
                  <a:extLst>
                    <a:ext uri="{9D8B030D-6E8A-4147-A177-3AD203B41FA5}">
                      <a16:colId xmlns:a16="http://schemas.microsoft.com/office/drawing/2014/main" val="338813083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802022170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11059016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503092178"/>
                    </a:ext>
                  </a:extLst>
                </a:gridCol>
              </a:tblGrid>
              <a:tr h="150771">
                <a:tc>
                  <a:txBody>
                    <a:bodyPr/>
                    <a:lstStyle/>
                    <a:p>
                      <a:r>
                        <a:rPr lang="zh-CN" altLang="en-US" dirty="0"/>
                        <a:t>书籍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阅读感受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730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三国演义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43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水浒传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202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红楼梦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545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752808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B1C96BA6-1008-4E78-8C96-BD6AFC4656B1}"/>
              </a:ext>
            </a:extLst>
          </p:cNvPr>
          <p:cNvSpPr/>
          <p:nvPr/>
        </p:nvSpPr>
        <p:spPr>
          <a:xfrm>
            <a:off x="910630" y="669355"/>
            <a:ext cx="2525799" cy="672207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四、协作探究</a:t>
            </a:r>
          </a:p>
        </p:txBody>
      </p:sp>
    </p:spTree>
    <p:extLst>
      <p:ext uri="{BB962C8B-B14F-4D97-AF65-F5344CB8AC3E}">
        <p14:creationId xmlns:p14="http://schemas.microsoft.com/office/powerpoint/2010/main" val="383318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图片 1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766614" y="981522"/>
            <a:ext cx="8976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冰心奶奶的读书经历：</a:t>
            </a:r>
            <a:endParaRPr lang="zh-CN" altLang="en-US" sz="32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624597"/>
              </p:ext>
            </p:extLst>
          </p:nvPr>
        </p:nvGraphicFramePr>
        <p:xfrm>
          <a:off x="766614" y="1917626"/>
          <a:ext cx="8126944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736">
                  <a:extLst>
                    <a:ext uri="{9D8B030D-6E8A-4147-A177-3AD203B41FA5}">
                      <a16:colId xmlns:a16="http://schemas.microsoft.com/office/drawing/2014/main" val="338813083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802022170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11059016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503092178"/>
                    </a:ext>
                  </a:extLst>
                </a:gridCol>
              </a:tblGrid>
              <a:tr h="150771">
                <a:tc>
                  <a:txBody>
                    <a:bodyPr/>
                    <a:lstStyle/>
                    <a:p>
                      <a:r>
                        <a:rPr lang="zh-CN" altLang="en-US" dirty="0"/>
                        <a:t>书籍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阅读感受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730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三国演义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七岁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听故事</a:t>
                      </a:r>
                      <a:endParaRPr lang="en-US" altLang="zh-CN" dirty="0"/>
                    </a:p>
                    <a:p>
                      <a:r>
                        <a:rPr lang="zh-CN" altLang="en-US" dirty="0" smtClean="0"/>
                        <a:t>一知半解</a:t>
                      </a:r>
                      <a:endParaRPr lang="en-US" altLang="zh-CN" dirty="0" smtClean="0"/>
                    </a:p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反复回读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……</a:t>
                      </a:r>
                      <a:r>
                        <a:rPr lang="zh-CN" altLang="en-US" dirty="0"/>
                        <a:t>津津有味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43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水浒传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随后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从一本到一类</a:t>
                      </a:r>
                      <a:endParaRPr lang="en-US" altLang="zh-CN" dirty="0"/>
                    </a:p>
                    <a:p>
                      <a:r>
                        <a:rPr lang="zh-CN" altLang="en-US" dirty="0"/>
                        <a:t>比较</a:t>
                      </a:r>
                      <a:r>
                        <a:rPr lang="zh-CN" altLang="en-US" dirty="0" smtClean="0"/>
                        <a:t>读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抓住人物性格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……</a:t>
                      </a:r>
                      <a:r>
                        <a:rPr lang="zh-CN" altLang="en-US" dirty="0"/>
                        <a:t>尤其欣赏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202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红楼梦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十二三岁   中年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反复回读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……</a:t>
                      </a:r>
                      <a:r>
                        <a:rPr lang="zh-CN" altLang="en-US" dirty="0"/>
                        <a:t>尝到滋味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545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4400" dirty="0" smtClean="0"/>
                        <a:t> </a:t>
                      </a:r>
                      <a:r>
                        <a:rPr lang="en-US" altLang="zh-CN" sz="4400" dirty="0" smtClean="0"/>
                        <a:t>……</a:t>
                      </a:r>
                      <a:endParaRPr lang="zh-CN" alt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4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kumimoji="0" lang="zh-CN" altLang="en-US" sz="4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4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kumimoji="0" lang="zh-CN" altLang="en-US" sz="4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4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kumimoji="0" lang="zh-CN" altLang="en-US" sz="4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752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43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图片 1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" y="29786"/>
            <a:ext cx="1958594" cy="1141094"/>
          </a:xfrm>
          <a:prstGeom prst="rect">
            <a:avLst/>
          </a:prstGeom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14400" y="1053530"/>
            <a:ext cx="897636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108839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你赞同作者的这些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方法吗？你还有哪些读书方法？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025388" y="2493690"/>
          <a:ext cx="8126944" cy="2706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736">
                  <a:extLst>
                    <a:ext uri="{9D8B030D-6E8A-4147-A177-3AD203B41FA5}">
                      <a16:colId xmlns:a16="http://schemas.microsoft.com/office/drawing/2014/main" val="338813083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802022170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11059016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503092178"/>
                    </a:ext>
                  </a:extLst>
                </a:gridCol>
              </a:tblGrid>
              <a:tr h="150771">
                <a:tc>
                  <a:txBody>
                    <a:bodyPr/>
                    <a:lstStyle/>
                    <a:p>
                      <a:r>
                        <a:rPr lang="zh-CN" altLang="en-US" dirty="0"/>
                        <a:t>书籍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阅读感受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730656"/>
                  </a:ext>
                </a:extLst>
              </a:tr>
              <a:tr h="740648">
                <a:tc>
                  <a:txBody>
                    <a:bodyPr/>
                    <a:lstStyle/>
                    <a:p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三国演义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七岁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听故事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43874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水浒传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随后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从一本到一类</a:t>
                      </a:r>
                      <a:endParaRPr lang="en-US" altLang="zh-CN" dirty="0"/>
                    </a:p>
                    <a:p>
                      <a:r>
                        <a:rPr lang="zh-CN" altLang="en-US" dirty="0"/>
                        <a:t>比较读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202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红楼梦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十二三岁  中年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545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1980</a:t>
                      </a:r>
                      <a:r>
                        <a:rPr lang="zh-CN" altLang="en-US" dirty="0"/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752808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65496662-F469-4A2D-96F8-52895E805CD4}"/>
              </a:ext>
            </a:extLst>
          </p:cNvPr>
          <p:cNvSpPr/>
          <p:nvPr/>
        </p:nvSpPr>
        <p:spPr>
          <a:xfrm>
            <a:off x="5159102" y="4922544"/>
            <a:ext cx="2952328" cy="832759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</a:rPr>
              <a:t>旧书不厌百回</a:t>
            </a:r>
            <a:r>
              <a:rPr lang="zh-CN" altLang="en-US" sz="2800" dirty="0" smtClean="0">
                <a:solidFill>
                  <a:schemeClr val="tx1"/>
                </a:solidFill>
              </a:rPr>
              <a:t>读，</a:t>
            </a:r>
            <a:endParaRPr lang="en-US" altLang="zh-CN" sz="2800" dirty="0">
              <a:solidFill>
                <a:schemeClr val="tx1"/>
              </a:solidFill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</a:rPr>
              <a:t> 熟读深思子自</a:t>
            </a:r>
            <a:r>
              <a:rPr lang="zh-CN" altLang="en-US" sz="2800" dirty="0" smtClean="0">
                <a:solidFill>
                  <a:schemeClr val="tx1"/>
                </a:solidFill>
              </a:rPr>
              <a:t>知。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3C24821-8C0D-4B20-B016-5565D7D3A000}"/>
              </a:ext>
            </a:extLst>
          </p:cNvPr>
          <p:cNvSpPr/>
          <p:nvPr/>
        </p:nvSpPr>
        <p:spPr>
          <a:xfrm>
            <a:off x="7100104" y="3149592"/>
            <a:ext cx="4104456" cy="975901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 好</a:t>
            </a:r>
            <a:r>
              <a:rPr lang="zh-CN" altLang="en-US" sz="2800" dirty="0">
                <a:solidFill>
                  <a:schemeClr val="tx1"/>
                </a:solidFill>
              </a:rPr>
              <a:t>读书，不求甚解；每有会意，便欣然忘食。</a:t>
            </a:r>
            <a:endParaRPr lang="zh-CN" altLang="en-US" sz="2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BCCB6C1-4513-454F-B6E7-5E6FECBB95F7}"/>
              </a:ext>
            </a:extLst>
          </p:cNvPr>
          <p:cNvSpPr/>
          <p:nvPr/>
        </p:nvSpPr>
        <p:spPr>
          <a:xfrm>
            <a:off x="5089875" y="4365898"/>
            <a:ext cx="12618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反复回读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7A04238-F1EE-4DBD-B4C4-559BC0F48CCC}"/>
              </a:ext>
            </a:extLst>
          </p:cNvPr>
          <p:cNvSpPr/>
          <p:nvPr/>
        </p:nvSpPr>
        <p:spPr>
          <a:xfrm>
            <a:off x="5088860" y="3222045"/>
            <a:ext cx="12618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一知半解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1C96BA6-1008-4E78-8C96-BD6AFC4656B1}"/>
              </a:ext>
            </a:extLst>
          </p:cNvPr>
          <p:cNvSpPr/>
          <p:nvPr/>
        </p:nvSpPr>
        <p:spPr>
          <a:xfrm>
            <a:off x="910630" y="813371"/>
            <a:ext cx="2525799" cy="672207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四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、个性研读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852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图片 1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759354" y="2206354"/>
            <a:ext cx="89763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从读书中我还得到了做人处世要独立思考的大道理。</a:t>
            </a:r>
            <a:endParaRPr lang="en-US" altLang="zh-CN" sz="28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从书刊上，我知道了许多事，也认识了许多人物。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F7E2301-000D-469B-82F1-62B8ACF0DDFB}"/>
              </a:ext>
            </a:extLst>
          </p:cNvPr>
          <p:cNvSpPr/>
          <p:nvPr/>
        </p:nvSpPr>
        <p:spPr>
          <a:xfrm>
            <a:off x="838622" y="4221882"/>
            <a:ext cx="8216172" cy="672207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我</a:t>
            </a:r>
            <a:r>
              <a:rPr lang="zh-CN" altLang="en-US" sz="3600" b="1" dirty="0">
                <a:solidFill>
                  <a:srgbClr val="FF0000"/>
                </a:solidFill>
              </a:rPr>
              <a:t>永远</a:t>
            </a:r>
            <a:r>
              <a:rPr lang="zh-CN" altLang="en-US" sz="3600" b="1" dirty="0">
                <a:solidFill>
                  <a:schemeClr val="tx1"/>
                </a:solidFill>
              </a:rPr>
              <a:t>感到读书是我生命中</a:t>
            </a:r>
            <a:r>
              <a:rPr lang="zh-CN" altLang="en-US" sz="3600" b="1" dirty="0">
                <a:solidFill>
                  <a:srgbClr val="FF0000"/>
                </a:solidFill>
              </a:rPr>
              <a:t>最大</a:t>
            </a:r>
            <a:r>
              <a:rPr lang="zh-CN" altLang="en-US" sz="3600" b="1" dirty="0">
                <a:solidFill>
                  <a:schemeClr val="tx1"/>
                </a:solidFill>
              </a:rPr>
              <a:t>的快乐！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1C96BA6-1008-4E78-8C96-BD6AFC4656B1}"/>
              </a:ext>
            </a:extLst>
          </p:cNvPr>
          <p:cNvSpPr/>
          <p:nvPr/>
        </p:nvSpPr>
        <p:spPr>
          <a:xfrm>
            <a:off x="761095" y="813371"/>
            <a:ext cx="2525799" cy="672207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五、感悟快乐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516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 1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490" y="4862083"/>
            <a:ext cx="3391957" cy="2024095"/>
          </a:xfrm>
          <a:prstGeom prst="rect">
            <a:avLst/>
          </a:prstGeom>
          <a:effectLst>
            <a:outerShdw blurRad="317500" dist="139700" dir="2700000" algn="tl" rotWithShape="0">
              <a:prstClr val="black">
                <a:alpha val="11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" y="29786"/>
            <a:ext cx="1958594" cy="1141094"/>
          </a:xfrm>
          <a:prstGeom prst="rect">
            <a:avLst/>
          </a:prstGeom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-169490" y="2826435"/>
            <a:ext cx="11089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4400" b="1" dirty="0" smtClean="0">
                <a:solidFill>
                  <a:srgbClr val="00B0F0"/>
                </a:solidFill>
              </a:rPr>
              <a:t>我</a:t>
            </a:r>
            <a:r>
              <a:rPr lang="zh-CN" altLang="en-US" sz="4400" b="1" dirty="0">
                <a:solidFill>
                  <a:srgbClr val="FF0000"/>
                </a:solidFill>
              </a:rPr>
              <a:t>永远</a:t>
            </a:r>
            <a:r>
              <a:rPr lang="zh-CN" altLang="en-US" sz="4400" b="1" dirty="0">
                <a:solidFill>
                  <a:srgbClr val="00B0F0"/>
                </a:solidFill>
              </a:rPr>
              <a:t>感到读书是我生命中</a:t>
            </a:r>
            <a:r>
              <a:rPr lang="zh-CN" altLang="en-US" sz="4400" b="1" dirty="0">
                <a:solidFill>
                  <a:srgbClr val="FF0000"/>
                </a:solidFill>
              </a:rPr>
              <a:t>最大</a:t>
            </a:r>
            <a:r>
              <a:rPr lang="zh-CN" altLang="en-US" sz="4400" b="1" dirty="0">
                <a:solidFill>
                  <a:srgbClr val="00B0F0"/>
                </a:solidFill>
              </a:rPr>
              <a:t>的快乐！</a:t>
            </a: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853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54646" y="909270"/>
            <a:ext cx="90849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冰心认为什么样的书才是好书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3D97671-7FA9-4634-9C4B-6F73732E8252}"/>
              </a:ext>
            </a:extLst>
          </p:cNvPr>
          <p:cNvSpPr/>
          <p:nvPr/>
        </p:nvSpPr>
        <p:spPr>
          <a:xfrm>
            <a:off x="621804" y="1682438"/>
            <a:ext cx="10945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看</a:t>
            </a:r>
            <a:r>
              <a:rPr lang="zh-CN" altLang="en-US" sz="2800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了精彩的</a:t>
            </a:r>
            <a:r>
              <a:rPr lang="en-US" altLang="zh-CN" sz="2800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西游记</a:t>
            </a:r>
            <a:r>
              <a:rPr lang="en-US" altLang="zh-CN" sz="2800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就会丢下烦琐的</a:t>
            </a:r>
            <a:r>
              <a:rPr lang="en-US" altLang="zh-CN" sz="2800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封神榜</a:t>
            </a:r>
            <a:r>
              <a:rPr lang="en-US" altLang="zh-CN" sz="2800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800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4686" y="2421682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看了人物栩栩如生的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水浒传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就不会看索然无味的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荡寇志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800" dirty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2400" dirty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4686" y="3573810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那些写得朦朦胧胧的、堆砌了许多华丽词句的、无病而呻的文字，我一看就从脑中抹去。</a:t>
            </a:r>
            <a:endParaRPr lang="en-US" altLang="zh-CN" sz="2800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1728" y="4725938"/>
            <a:ext cx="78518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那些满带着真情实感、十分质朴浅显的篇章，哪怕只有几百上千字，也往往使我心动神移，不能自已！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1530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图片 1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" y="29786"/>
            <a:ext cx="1958594" cy="1141094"/>
          </a:xfrm>
          <a:prstGeom prst="rect">
            <a:avLst/>
          </a:prstGeom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262559" y="878119"/>
            <a:ext cx="3528391" cy="672207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汉仪小麦体简"/>
              <a:cs typeface="+mn-cs"/>
            </a:endParaRPr>
          </a:p>
        </p:txBody>
      </p:sp>
      <p:sp>
        <p:nvSpPr>
          <p:cNvPr id="17410" name="Rectangle 5"/>
          <p:cNvSpPr>
            <a:spLocks noGrp="1" noChangeArrowheads="1"/>
          </p:cNvSpPr>
          <p:nvPr/>
        </p:nvSpPr>
        <p:spPr>
          <a:xfrm>
            <a:off x="262558" y="878119"/>
            <a:ext cx="3024336" cy="67220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08839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五、一试身手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DD6D832-ABF9-4522-AEAF-1BDF4DE1B5CB}"/>
              </a:ext>
            </a:extLst>
          </p:cNvPr>
          <p:cNvSpPr/>
          <p:nvPr/>
        </p:nvSpPr>
        <p:spPr>
          <a:xfrm>
            <a:off x="778121" y="2178193"/>
            <a:ext cx="949354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回忆自己读一本书的经历，抓住要点，说清楚你读书的过程、方法和感受。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————————————————————————————————————————————————————————————————————————————————</a:t>
            </a: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264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 1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490" y="4862083"/>
            <a:ext cx="3391957" cy="2024095"/>
          </a:xfrm>
          <a:prstGeom prst="rect">
            <a:avLst/>
          </a:prstGeom>
          <a:effectLst>
            <a:outerShdw blurRad="317500" dist="139700" dir="2700000" algn="tl" rotWithShape="0">
              <a:prstClr val="black">
                <a:alpha val="11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" y="29786"/>
            <a:ext cx="1958594" cy="1141094"/>
          </a:xfrm>
          <a:prstGeom prst="rect">
            <a:avLst/>
          </a:prstGeom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-169490" y="2826435"/>
            <a:ext cx="11089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4400" b="1" dirty="0" smtClean="0">
                <a:solidFill>
                  <a:srgbClr val="00B0F0"/>
                </a:solidFill>
              </a:rPr>
              <a:t>我</a:t>
            </a:r>
            <a:r>
              <a:rPr lang="zh-CN" altLang="en-US" sz="4400" b="1" dirty="0">
                <a:solidFill>
                  <a:srgbClr val="FF0000"/>
                </a:solidFill>
              </a:rPr>
              <a:t>永远</a:t>
            </a:r>
            <a:r>
              <a:rPr lang="zh-CN" altLang="en-US" sz="4400" b="1" dirty="0">
                <a:solidFill>
                  <a:srgbClr val="00B0F0"/>
                </a:solidFill>
              </a:rPr>
              <a:t>感到读书是我生命中</a:t>
            </a:r>
            <a:r>
              <a:rPr lang="zh-CN" altLang="en-US" sz="4400" b="1" dirty="0">
                <a:solidFill>
                  <a:srgbClr val="FF0000"/>
                </a:solidFill>
              </a:rPr>
              <a:t>最大</a:t>
            </a:r>
            <a:r>
              <a:rPr lang="zh-CN" altLang="en-US" sz="4400" b="1" dirty="0">
                <a:solidFill>
                  <a:srgbClr val="00B0F0"/>
                </a:solidFill>
              </a:rPr>
              <a:t>的快乐！</a:t>
            </a: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843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 1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490" y="4862083"/>
            <a:ext cx="3391957" cy="2024095"/>
          </a:xfrm>
          <a:prstGeom prst="rect">
            <a:avLst/>
          </a:prstGeom>
          <a:effectLst>
            <a:outerShdw blurRad="317500" dist="139700" dir="2700000" algn="tl" rotWithShape="0">
              <a:prstClr val="black">
                <a:alpha val="11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" y="29786"/>
            <a:ext cx="1958594" cy="1141094"/>
          </a:xfrm>
          <a:prstGeom prst="rect">
            <a:avLst/>
          </a:prstGeom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DD6D832-ABF9-4522-AEAF-1BDF4DE1B5CB}"/>
              </a:ext>
            </a:extLst>
          </p:cNvPr>
          <p:cNvSpPr/>
          <p:nvPr/>
        </p:nvSpPr>
        <p:spPr>
          <a:xfrm>
            <a:off x="1321395" y="2732361"/>
            <a:ext cx="83742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dirty="0"/>
              <a:t>读书</a:t>
            </a:r>
            <a:r>
              <a:rPr lang="zh-CN" altLang="zh-CN" sz="4400" dirty="0">
                <a:solidFill>
                  <a:srgbClr val="FF0000"/>
                </a:solidFill>
              </a:rPr>
              <a:t>好</a:t>
            </a:r>
            <a:r>
              <a:rPr lang="zh-CN" altLang="en-US" sz="4400" dirty="0"/>
              <a:t>，</a:t>
            </a:r>
            <a:r>
              <a:rPr lang="zh-CN" altLang="zh-CN" sz="4400" dirty="0">
                <a:solidFill>
                  <a:srgbClr val="FF0000"/>
                </a:solidFill>
              </a:rPr>
              <a:t>多</a:t>
            </a:r>
            <a:r>
              <a:rPr lang="zh-CN" altLang="zh-CN" sz="4400" dirty="0"/>
              <a:t>读书</a:t>
            </a:r>
            <a:r>
              <a:rPr lang="zh-CN" altLang="en-US" sz="4400" dirty="0"/>
              <a:t>，</a:t>
            </a:r>
            <a:r>
              <a:rPr lang="zh-CN" altLang="zh-CN" sz="4400" dirty="0"/>
              <a:t>读</a:t>
            </a:r>
            <a:r>
              <a:rPr lang="zh-CN" altLang="zh-CN" sz="4400" dirty="0">
                <a:solidFill>
                  <a:srgbClr val="FF0000"/>
                </a:solidFill>
              </a:rPr>
              <a:t>好书</a:t>
            </a:r>
            <a:r>
              <a:rPr lang="zh-CN" altLang="zh-CN" sz="4400" dirty="0"/>
              <a:t>。</a:t>
            </a:r>
            <a:endParaRPr lang="en-US" altLang="zh-CN" sz="4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690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图片 1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406574" y="1598997"/>
            <a:ext cx="12071870" cy="48132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汉仪小麦体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8823" y="2001823"/>
            <a:ext cx="121891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</a:rPr>
              <a:t>        舅父    斩首    书刊     烦琐    着力</a:t>
            </a:r>
            <a:endParaRPr lang="en-US" altLang="zh-CN" sz="3200" dirty="0" smtClean="0">
              <a:solidFill>
                <a:srgbClr val="0070C0"/>
              </a:solidFill>
            </a:endParaRPr>
          </a:p>
          <a:p>
            <a:endParaRPr lang="en-US" altLang="zh-CN" sz="3200" dirty="0" smtClean="0">
              <a:solidFill>
                <a:srgbClr val="0070C0"/>
              </a:solidFill>
            </a:endParaRPr>
          </a:p>
          <a:p>
            <a:r>
              <a:rPr lang="zh-CN" altLang="en-US" sz="3200" dirty="0" smtClean="0">
                <a:solidFill>
                  <a:srgbClr val="0070C0"/>
                </a:solidFill>
              </a:rPr>
              <a:t>        水浒传    荡寇志</a:t>
            </a:r>
            <a:endParaRPr lang="en-US" altLang="zh-CN" sz="3200" dirty="0" smtClean="0">
              <a:solidFill>
                <a:srgbClr val="0070C0"/>
              </a:solidFill>
            </a:endParaRPr>
          </a:p>
          <a:p>
            <a:r>
              <a:rPr lang="en-US" altLang="zh-CN" sz="3200" dirty="0">
                <a:solidFill>
                  <a:srgbClr val="0070C0"/>
                </a:solidFill>
              </a:rPr>
              <a:t> </a:t>
            </a:r>
            <a:endParaRPr lang="en-US" altLang="zh-CN" sz="3200" dirty="0" smtClean="0">
              <a:solidFill>
                <a:srgbClr val="0070C0"/>
              </a:solidFill>
            </a:endParaRPr>
          </a:p>
          <a:p>
            <a:r>
              <a:rPr lang="zh-CN" altLang="en-US" sz="3200" dirty="0" smtClean="0">
                <a:solidFill>
                  <a:srgbClr val="0070C0"/>
                </a:solidFill>
              </a:rPr>
              <a:t>        兴亡盛衰    栩栩如生    无病而呻    津津有味    不能自已</a:t>
            </a:r>
            <a:endParaRPr lang="en-US" altLang="zh-CN" sz="3200" dirty="0" smtClean="0">
              <a:solidFill>
                <a:srgbClr val="0070C0"/>
              </a:solidFill>
            </a:endParaRPr>
          </a:p>
          <a:p>
            <a:endParaRPr lang="en-US" altLang="zh-CN" sz="3200" dirty="0" smtClean="0">
              <a:solidFill>
                <a:srgbClr val="0070C0"/>
              </a:solidFill>
            </a:endParaRPr>
          </a:p>
          <a:p>
            <a:r>
              <a:rPr lang="en-US" altLang="zh-CN" sz="3200" dirty="0" smtClean="0">
                <a:solidFill>
                  <a:srgbClr val="0070C0"/>
                </a:solidFill>
              </a:rPr>
              <a:t>        </a:t>
            </a:r>
            <a:r>
              <a:rPr lang="zh-CN" altLang="zh-CN" sz="3200" dirty="0" smtClean="0">
                <a:solidFill>
                  <a:srgbClr val="0070C0"/>
                </a:solidFill>
              </a:rPr>
              <a:t>三十六</a:t>
            </a:r>
            <a:r>
              <a:rPr lang="zh-CN" altLang="zh-CN" sz="3200" dirty="0">
                <a:solidFill>
                  <a:srgbClr val="0070C0"/>
                </a:solidFill>
              </a:rPr>
              <a:t>天罡，七十二</a:t>
            </a:r>
            <a:r>
              <a:rPr lang="zh-CN" altLang="zh-CN" sz="3200" dirty="0" smtClean="0">
                <a:solidFill>
                  <a:srgbClr val="0070C0"/>
                </a:solidFill>
              </a:rPr>
              <a:t>地煞</a:t>
            </a:r>
            <a:endParaRPr lang="en-US" altLang="zh-CN" sz="3200" dirty="0" smtClean="0">
              <a:solidFill>
                <a:srgbClr val="0070C0"/>
              </a:solidFill>
            </a:endParaRPr>
          </a:p>
          <a:p>
            <a:r>
              <a:rPr lang="zh-CN" altLang="en-US" sz="3200" dirty="0" smtClean="0">
                <a:solidFill>
                  <a:srgbClr val="0070C0"/>
                </a:solidFill>
              </a:rPr>
              <a:t>        宴</a:t>
            </a:r>
            <a:r>
              <a:rPr lang="zh-CN" altLang="en-US" sz="3200" dirty="0">
                <a:solidFill>
                  <a:srgbClr val="0070C0"/>
                </a:solidFill>
              </a:rPr>
              <a:t>桃园豪杰三</a:t>
            </a:r>
            <a:r>
              <a:rPr lang="zh-CN" altLang="en-US" sz="3200" dirty="0" smtClean="0">
                <a:solidFill>
                  <a:srgbClr val="0070C0"/>
                </a:solidFill>
              </a:rPr>
              <a:t>结义，斩</a:t>
            </a:r>
            <a:r>
              <a:rPr lang="zh-CN" altLang="en-US" sz="3200" dirty="0">
                <a:solidFill>
                  <a:srgbClr val="0070C0"/>
                </a:solidFill>
              </a:rPr>
              <a:t>黄巾英雄首立功</a:t>
            </a:r>
            <a:endParaRPr lang="zh-CN" altLang="zh-CN" sz="3200" dirty="0">
              <a:solidFill>
                <a:srgbClr val="0070C0"/>
              </a:solidFill>
            </a:endParaRPr>
          </a:p>
          <a:p>
            <a:endParaRPr lang="en-US" altLang="zh-CN" sz="3200" dirty="0"/>
          </a:p>
        </p:txBody>
      </p:sp>
      <p:sp>
        <p:nvSpPr>
          <p:cNvPr id="7" name="矩形 6"/>
          <p:cNvSpPr/>
          <p:nvPr/>
        </p:nvSpPr>
        <p:spPr>
          <a:xfrm>
            <a:off x="406574" y="688941"/>
            <a:ext cx="2912320" cy="672207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一、预习检测</a:t>
            </a:r>
          </a:p>
        </p:txBody>
      </p:sp>
    </p:spTree>
    <p:extLst>
      <p:ext uri="{BB962C8B-B14F-4D97-AF65-F5344CB8AC3E}">
        <p14:creationId xmlns:p14="http://schemas.microsoft.com/office/powerpoint/2010/main" val="324718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66126" y="767018"/>
            <a:ext cx="2866659" cy="672207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0" name="Rectangle 5"/>
          <p:cNvSpPr>
            <a:spLocks noGrp="1" noChangeArrowheads="1"/>
          </p:cNvSpPr>
          <p:nvPr/>
        </p:nvSpPr>
        <p:spPr>
          <a:xfrm>
            <a:off x="478582" y="765498"/>
            <a:ext cx="3154203" cy="6287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二、走近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作者</a:t>
            </a:r>
          </a:p>
        </p:txBody>
      </p:sp>
      <p:sp>
        <p:nvSpPr>
          <p:cNvPr id="17411" name="Rectangle 7"/>
          <p:cNvSpPr>
            <a:spLocks noGrp="1" noChangeArrowheads="1"/>
          </p:cNvSpPr>
          <p:nvPr/>
        </p:nvSpPr>
        <p:spPr>
          <a:xfrm>
            <a:off x="3790950" y="1197546"/>
            <a:ext cx="6912768" cy="45262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indent="342265" algn="l" eaLnBrk="1" hangingPunct="1">
              <a:lnSpc>
                <a:spcPts val="3360"/>
              </a:lnSpc>
              <a:spcBef>
                <a:spcPts val="0"/>
              </a:spcBef>
              <a:buFontTx/>
              <a:buNone/>
            </a:pPr>
            <a:r>
              <a:rPr kumimoji="1" lang="en-US" altLang="zh-CN" sz="2800" b="1" dirty="0">
                <a:solidFill>
                  <a:schemeClr val="tx1"/>
                </a:solidFill>
              </a:rPr>
              <a:t>  </a:t>
            </a:r>
            <a:endParaRPr kumimoji="1" lang="en-US" altLang="zh-CN" sz="2800" b="1" dirty="0" smtClean="0">
              <a:solidFill>
                <a:schemeClr val="tx1"/>
              </a:solidFill>
            </a:endParaRPr>
          </a:p>
          <a:p>
            <a:pPr indent="342265" algn="l" eaLnBrk="1" hangingPunct="1">
              <a:lnSpc>
                <a:spcPts val="3360"/>
              </a:lnSpc>
              <a:spcBef>
                <a:spcPts val="0"/>
              </a:spcBef>
              <a:buFontTx/>
              <a:buNone/>
            </a:pPr>
            <a:endParaRPr kumimoji="1" lang="en-US" altLang="zh-CN" sz="2800" b="1" dirty="0"/>
          </a:p>
          <a:p>
            <a:pPr indent="342265" algn="l" eaLnBrk="1" hangingPunct="1">
              <a:lnSpc>
                <a:spcPts val="3360"/>
              </a:lnSpc>
              <a:spcBef>
                <a:spcPts val="0"/>
              </a:spcBef>
              <a:buFontTx/>
              <a:buNone/>
            </a:pPr>
            <a:r>
              <a:rPr kumimoji="1" lang="en-US" altLang="zh-CN" sz="2800" b="1" dirty="0" smtClean="0">
                <a:solidFill>
                  <a:schemeClr val="tx1"/>
                </a:solidFill>
              </a:rPr>
              <a:t>  </a:t>
            </a:r>
            <a:r>
              <a:rPr kumimoji="1" lang="zh-CN" altLang="en-US" sz="2800" b="1" dirty="0" smtClean="0">
                <a:solidFill>
                  <a:schemeClr val="tx1"/>
                </a:solidFill>
              </a:rPr>
              <a:t>冰心，现代</a:t>
            </a:r>
            <a:r>
              <a:rPr kumimoji="1" lang="zh-CN" altLang="en-US" sz="2800" b="1" dirty="0">
                <a:solidFill>
                  <a:schemeClr val="tx1"/>
                </a:solidFill>
              </a:rPr>
              <a:t>著名女作家，</a:t>
            </a:r>
            <a:r>
              <a:rPr kumimoji="1" lang="zh-CN" altLang="en-US" sz="2800" b="1" dirty="0" smtClean="0">
                <a:solidFill>
                  <a:schemeClr val="tx1"/>
                </a:solidFill>
              </a:rPr>
              <a:t>儿童文学家</a:t>
            </a:r>
            <a:r>
              <a:rPr kumimoji="1" lang="zh-CN" altLang="en-US" sz="2800" b="1" dirty="0">
                <a:solidFill>
                  <a:schemeClr val="tx1"/>
                </a:solidFill>
              </a:rPr>
              <a:t>。原名谢婉莹，福建长乐人</a:t>
            </a:r>
            <a:r>
              <a:rPr kumimoji="1" lang="zh-CN" altLang="en-US" sz="2800" b="1" dirty="0" smtClean="0">
                <a:solidFill>
                  <a:schemeClr val="tx1"/>
                </a:solidFill>
              </a:rPr>
              <a:t>。</a:t>
            </a:r>
            <a:endParaRPr kumimoji="1" lang="en-US" altLang="zh-CN" sz="2800" b="1" dirty="0" smtClean="0">
              <a:solidFill>
                <a:schemeClr val="tx1"/>
              </a:solidFill>
            </a:endParaRPr>
          </a:p>
          <a:p>
            <a:pPr indent="342265" algn="l" eaLnBrk="1" hangingPunct="1">
              <a:lnSpc>
                <a:spcPts val="3360"/>
              </a:lnSpc>
              <a:spcBef>
                <a:spcPts val="0"/>
              </a:spcBef>
              <a:buFontTx/>
              <a:buNone/>
            </a:pPr>
            <a:endParaRPr kumimoji="1" lang="zh-CN" altLang="en-US" sz="2800" b="1" dirty="0">
              <a:solidFill>
                <a:schemeClr val="tx1"/>
              </a:solidFill>
            </a:endParaRPr>
          </a:p>
          <a:p>
            <a:pPr indent="342265" algn="l" eaLnBrk="1" hangingPunct="1">
              <a:lnSpc>
                <a:spcPts val="3360"/>
              </a:lnSpc>
              <a:spcBef>
                <a:spcPts val="0"/>
              </a:spcBef>
              <a:buFontTx/>
              <a:buNone/>
            </a:pPr>
            <a:r>
              <a:rPr kumimoji="1" lang="zh-CN" altLang="en-US" sz="2800" b="1" dirty="0" smtClean="0">
                <a:solidFill>
                  <a:schemeClr val="tx1"/>
                </a:solidFill>
              </a:rPr>
              <a:t>主要</a:t>
            </a:r>
            <a:r>
              <a:rPr kumimoji="1" lang="zh-CN" altLang="en-US" sz="2800" b="1" dirty="0">
                <a:solidFill>
                  <a:schemeClr val="tx1"/>
                </a:solidFill>
              </a:rPr>
              <a:t>作品：《两个家庭》、诗集《繁星》和《春水》、《小橘灯》、《寄小读者》等。</a:t>
            </a:r>
          </a:p>
          <a:p>
            <a:pPr indent="342265" algn="l" eaLnBrk="1" hangingPunct="1">
              <a:spcBef>
                <a:spcPts val="0"/>
              </a:spcBef>
              <a:buFontTx/>
              <a:buNone/>
            </a:pPr>
            <a:endParaRPr kumimoji="1" lang="zh-CN" altLang="en-US" sz="2800" b="1" dirty="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05" y="2156460"/>
            <a:ext cx="2837180" cy="387032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29660" y="1565275"/>
            <a:ext cx="6987540" cy="367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>
              <a:solidFill>
                <a:srgbClr val="FFC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600" dirty="0"/>
          </a:p>
          <a:p>
            <a:endParaRPr lang="en-US" altLang="zh-CN" sz="3600" dirty="0"/>
          </a:p>
          <a:p>
            <a:endParaRPr lang="en-US" altLang="zh-CN" sz="3600" dirty="0"/>
          </a:p>
          <a:p>
            <a:r>
              <a:rPr lang="zh-CN" altLang="zh-CN" sz="3600" dirty="0" smtClean="0"/>
              <a:t>我</a:t>
            </a:r>
            <a:r>
              <a:rPr lang="zh-CN" altLang="zh-CN" sz="3600" dirty="0"/>
              <a:t>只写了</a:t>
            </a:r>
            <a:r>
              <a:rPr lang="zh-CN" altLang="zh-CN" sz="3600" dirty="0">
                <a:solidFill>
                  <a:srgbClr val="FF0000"/>
                </a:solidFill>
              </a:rPr>
              <a:t>九个字</a:t>
            </a:r>
            <a:r>
              <a:rPr lang="zh-CN" altLang="zh-CN" sz="3600" dirty="0"/>
              <a:t>，就是</a:t>
            </a:r>
            <a:r>
              <a:rPr lang="zh-CN" altLang="zh-CN" sz="3600" dirty="0" smtClean="0"/>
              <a:t>：</a:t>
            </a:r>
            <a:endParaRPr lang="en-US" altLang="zh-CN" sz="3600" dirty="0" smtClean="0"/>
          </a:p>
          <a:p>
            <a:r>
              <a:rPr lang="zh-CN" altLang="zh-CN" sz="3600" dirty="0" smtClean="0"/>
              <a:t>读书</a:t>
            </a:r>
            <a:r>
              <a:rPr lang="zh-CN" altLang="zh-CN" sz="3600" dirty="0"/>
              <a:t>好</a:t>
            </a:r>
            <a:r>
              <a:rPr lang="zh-CN" altLang="en-US" sz="3600" dirty="0"/>
              <a:t>，</a:t>
            </a:r>
            <a:r>
              <a:rPr lang="zh-CN" altLang="zh-CN" sz="3600" dirty="0"/>
              <a:t>多读书</a:t>
            </a:r>
            <a:r>
              <a:rPr lang="zh-CN" altLang="en-US" sz="3600" dirty="0"/>
              <a:t>，</a:t>
            </a:r>
            <a:r>
              <a:rPr lang="zh-CN" altLang="zh-CN" sz="3600" dirty="0"/>
              <a:t>读好书。</a:t>
            </a:r>
            <a:endParaRPr lang="en-US" altLang="zh-CN" sz="36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6141" t="8041" r="39764" b="6992"/>
          <a:stretch>
            <a:fillRect/>
          </a:stretch>
        </p:blipFill>
        <p:spPr>
          <a:xfrm>
            <a:off x="826135" y="2049145"/>
            <a:ext cx="2731770" cy="3594100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718942" y="2042341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一谈到读书，我的话就</a:t>
            </a:r>
            <a:r>
              <a:rPr lang="zh-CN" altLang="zh-CN" sz="3600" dirty="0">
                <a:solidFill>
                  <a:srgbClr val="FF0000"/>
                </a:solidFill>
              </a:rPr>
              <a:t>多</a:t>
            </a:r>
            <a:r>
              <a:rPr lang="zh-CN" altLang="zh-CN" sz="3600" dirty="0"/>
              <a:t>了。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349569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 1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490" y="4862083"/>
            <a:ext cx="3391957" cy="2024095"/>
          </a:xfrm>
          <a:prstGeom prst="rect">
            <a:avLst/>
          </a:prstGeom>
          <a:effectLst>
            <a:outerShdw blurRad="317500" dist="139700" dir="2700000" algn="tl" rotWithShape="0">
              <a:prstClr val="black">
                <a:alpha val="11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" y="29786"/>
            <a:ext cx="1958594" cy="1141094"/>
          </a:xfrm>
          <a:prstGeom prst="rect">
            <a:avLst/>
          </a:prstGeom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17410" name="Rectangle 5"/>
          <p:cNvSpPr>
            <a:spLocks noGrp="1" noChangeArrowheads="1"/>
          </p:cNvSpPr>
          <p:nvPr/>
        </p:nvSpPr>
        <p:spPr>
          <a:xfrm>
            <a:off x="694055" y="949325"/>
            <a:ext cx="10098405" cy="8204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22300" y="1552575"/>
            <a:ext cx="10521950" cy="5222240"/>
          </a:xfrm>
          <a:prstGeom prst="roundRect">
            <a:avLst/>
          </a:prstGeom>
          <a:solidFill>
            <a:schemeClr val="bg1">
              <a:lumMod val="95000"/>
              <a:alpha val="78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8582" y="1845618"/>
            <a:ext cx="10521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冰心奶奶回忆了自己读书的哪些经历？</a:t>
            </a:r>
          </a:p>
        </p:txBody>
      </p:sp>
      <p:sp>
        <p:nvSpPr>
          <p:cNvPr id="8" name="矩形 7"/>
          <p:cNvSpPr/>
          <p:nvPr/>
        </p:nvSpPr>
        <p:spPr>
          <a:xfrm>
            <a:off x="838622" y="813371"/>
            <a:ext cx="2866659" cy="672207"/>
          </a:xfrm>
          <a:prstGeom prst="rect">
            <a:avLst/>
          </a:prstGeom>
          <a:solidFill>
            <a:schemeClr val="bg2">
              <a:lumMod val="90000"/>
              <a:alpha val="8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三、走进文本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24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图片 1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" y="29786"/>
            <a:ext cx="1958594" cy="1141094"/>
          </a:xfrm>
          <a:prstGeom prst="rect">
            <a:avLst/>
          </a:prstGeom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14400" y="1322398"/>
            <a:ext cx="8976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冰心奶奶回忆了自己读书的哪些经历？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11405"/>
              </p:ext>
            </p:extLst>
          </p:nvPr>
        </p:nvGraphicFramePr>
        <p:xfrm>
          <a:off x="1025388" y="2421682"/>
          <a:ext cx="8126944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736">
                  <a:extLst>
                    <a:ext uri="{9D8B030D-6E8A-4147-A177-3AD203B41FA5}">
                      <a16:colId xmlns:a16="http://schemas.microsoft.com/office/drawing/2014/main" val="338813083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802022170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11059016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503092178"/>
                    </a:ext>
                  </a:extLst>
                </a:gridCol>
              </a:tblGrid>
              <a:tr h="150771">
                <a:tc>
                  <a:txBody>
                    <a:bodyPr/>
                    <a:lstStyle/>
                    <a:p>
                      <a:r>
                        <a:rPr lang="zh-CN" altLang="en-US" dirty="0"/>
                        <a:t>书籍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阅读感受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730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三国演义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43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202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545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752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851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 1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490" y="4862083"/>
            <a:ext cx="3391957" cy="2024095"/>
          </a:xfrm>
          <a:prstGeom prst="rect">
            <a:avLst/>
          </a:prstGeom>
          <a:effectLst>
            <a:outerShdw blurRad="317500" dist="139700" dir="2700000" algn="tl" rotWithShape="0">
              <a:prstClr val="black">
                <a:alpha val="11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622598" y="1223675"/>
            <a:ext cx="91450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   倒不是四岁时都母亲教给我的国文教科书，而是七岁时开始读“话说天下大势，分久必合，合久必分</a:t>
            </a:r>
            <a:r>
              <a:rPr lang="en-US" altLang="zh-CN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en-US" altLang="zh-CN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三国演义</a:t>
            </a:r>
            <a:r>
              <a:rPr lang="en-US" altLang="zh-CN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3200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606" y="3069754"/>
            <a:ext cx="88569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   那时，我的舅父杨子敬先生舅父每天晚饭后，必给我们几个表兄妹讲一段</a:t>
            </a:r>
            <a:r>
              <a:rPr lang="en-US" altLang="zh-CN" sz="32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三国演义</a:t>
            </a:r>
            <a:r>
              <a:rPr lang="en-US" altLang="zh-CN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，我听得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津津有味，什么“宴桃园豪杰三结义，斩黄巾英雄首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立功”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，真是好听极了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。但是他讲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了半个钟头，就停下去干他的公事了。我只好带着对故事下文的无限期待，在母亲的催促下含泪上床。</a:t>
            </a:r>
            <a:endParaRPr lang="en-US" altLang="zh-CN" sz="32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defRPr/>
            </a:pPr>
            <a:r>
              <a:rPr lang="en-US" altLang="zh-CN" sz="32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endParaRPr lang="zh-CN" altLang="en-US" sz="32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56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 1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490" y="4862083"/>
            <a:ext cx="3391957" cy="2024095"/>
          </a:xfrm>
          <a:prstGeom prst="rect">
            <a:avLst/>
          </a:prstGeom>
          <a:effectLst>
            <a:outerShdw blurRad="317500" dist="139700" dir="2700000" algn="tl" rotWithShape="0">
              <a:prstClr val="black">
                <a:alpha val="11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898693" y="1572102"/>
            <a:ext cx="90849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   此后，我决定咬了牙拿起一本</a:t>
            </a:r>
            <a:r>
              <a:rPr lang="en-US" altLang="zh-CN" sz="32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三国演义</a:t>
            </a:r>
            <a:r>
              <a:rPr lang="en-US" altLang="zh-CN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，自己一知半解地读了起来，居然越看越明白。</a:t>
            </a:r>
            <a:endParaRPr lang="en-US" altLang="zh-CN" sz="3200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4646" y="3357786"/>
            <a:ext cx="84969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4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我第一次读</a:t>
            </a:r>
            <a:r>
              <a:rPr lang="en-US" altLang="zh-CN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三国演义</a:t>
            </a:r>
            <a:r>
              <a:rPr lang="en-US" altLang="zh-CN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，读到关羽死了，哭了一场，便把书丢下了。第二次再读时，到诸葛亮死了，又哭了一场，又把书丢下了。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1924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图片 1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" y="29786"/>
            <a:ext cx="1958594" cy="1141094"/>
          </a:xfrm>
          <a:prstGeom prst="rect">
            <a:avLst/>
          </a:prstGeom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253" y="1241"/>
            <a:ext cx="6076159" cy="20476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18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14400" y="1322398"/>
            <a:ext cx="8976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冰心奶奶回忆了自己读书的哪些经历？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886150"/>
              </p:ext>
            </p:extLst>
          </p:nvPr>
        </p:nvGraphicFramePr>
        <p:xfrm>
          <a:off x="1025388" y="2421682"/>
          <a:ext cx="8126944" cy="26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736">
                  <a:extLst>
                    <a:ext uri="{9D8B030D-6E8A-4147-A177-3AD203B41FA5}">
                      <a16:colId xmlns:a16="http://schemas.microsoft.com/office/drawing/2014/main" val="338813083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802022170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2110590163"/>
                    </a:ext>
                  </a:extLst>
                </a:gridCol>
                <a:gridCol w="2031736">
                  <a:extLst>
                    <a:ext uri="{9D8B030D-6E8A-4147-A177-3AD203B41FA5}">
                      <a16:colId xmlns:a16="http://schemas.microsoft.com/office/drawing/2014/main" val="503092178"/>
                    </a:ext>
                  </a:extLst>
                </a:gridCol>
              </a:tblGrid>
              <a:tr h="150771">
                <a:tc>
                  <a:txBody>
                    <a:bodyPr/>
                    <a:lstStyle/>
                    <a:p>
                      <a:r>
                        <a:rPr lang="zh-CN" altLang="en-US" dirty="0"/>
                        <a:t>书籍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阅读感受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730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三国演义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43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202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545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1088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752808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3070870" y="2798272"/>
            <a:ext cx="72327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七岁</a:t>
            </a:r>
            <a:endParaRPr lang="en-US" altLang="zh-CN" dirty="0"/>
          </a:p>
        </p:txBody>
      </p:sp>
      <p:sp>
        <p:nvSpPr>
          <p:cNvPr id="3" name="矩形 2"/>
          <p:cNvSpPr/>
          <p:nvPr/>
        </p:nvSpPr>
        <p:spPr>
          <a:xfrm>
            <a:off x="5087094" y="2781722"/>
            <a:ext cx="1368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听</a:t>
            </a:r>
            <a:r>
              <a:rPr lang="zh-CN" altLang="en-US" dirty="0" smtClean="0"/>
              <a:t>故事</a:t>
            </a:r>
            <a:endParaRPr lang="en-US" altLang="zh-CN" dirty="0" smtClean="0"/>
          </a:p>
          <a:p>
            <a:r>
              <a:rPr lang="zh-CN" altLang="en-US" dirty="0" smtClean="0"/>
              <a:t>一知半解</a:t>
            </a:r>
            <a:endParaRPr lang="en-US" altLang="zh-CN" dirty="0"/>
          </a:p>
          <a:p>
            <a:r>
              <a:rPr lang="zh-CN" altLang="en-US" dirty="0"/>
              <a:t>反复回读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2043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SCORM_RATE_SLIDES" val="1"/>
  <p:tag name="ISPRING_SCORM_PASSING_SCORE" val="2.702703"/>
  <p:tag name="ISPRING_ULTRA_SCORM_COURSE_ID" val="4F351689-0119-425F-BB8C-3A579182CA8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SCORM_RATE_QUIZZES" val="0"/>
  <p:tag name="ISPRING_PRESENTATION_TITLE" val="1497书香"/>
</p:tagLst>
</file>

<file path=ppt/theme/theme1.xml><?xml version="1.0" encoding="utf-8"?>
<a:theme xmlns:a="http://schemas.openxmlformats.org/drawingml/2006/main" name="Office 主题​​">
  <a:themeElements>
    <a:clrScheme name="自定义 157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3F3F3F"/>
      </a:accent2>
      <a:accent3>
        <a:srgbClr val="F07F09"/>
      </a:accent3>
      <a:accent4>
        <a:srgbClr val="3F3F3F"/>
      </a:accent4>
      <a:accent5>
        <a:srgbClr val="F07F09"/>
      </a:accent5>
      <a:accent6>
        <a:srgbClr val="3F3F3F"/>
      </a:accent6>
      <a:hlink>
        <a:srgbClr val="6B9F25"/>
      </a:hlink>
      <a:folHlink>
        <a:srgbClr val="B26B02"/>
      </a:folHlink>
    </a:clrScheme>
    <a:fontScheme name="自定义 17">
      <a:majorFont>
        <a:latin typeface="Franklin Gothic Medium"/>
        <a:ea typeface="汉仪小麦体简"/>
        <a:cs typeface=""/>
      </a:majorFont>
      <a:minorFont>
        <a:latin typeface="Franklin Gothic Book"/>
        <a:ea typeface="汉仪小麦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828</Words>
  <Application>Microsoft Office PowerPoint</Application>
  <PresentationFormat>自定义</PresentationFormat>
  <Paragraphs>155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汉仪小麦体简</vt:lpstr>
      <vt:lpstr>黑体</vt:lpstr>
      <vt:lpstr>华文隶书</vt:lpstr>
      <vt:lpstr>楷体</vt:lpstr>
      <vt:lpstr>宋体</vt:lpstr>
      <vt:lpstr>Arial</vt:lpstr>
      <vt:lpstr>Calibri</vt:lpstr>
      <vt:lpstr>Franklin Gothic Book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78</dc:title>
  <dc:creator/>
  <cp:lastModifiedBy>tw</cp:lastModifiedBy>
  <cp:revision>303</cp:revision>
  <dcterms:created xsi:type="dcterms:W3CDTF">2016-04-02T23:55:00Z</dcterms:created>
  <dcterms:modified xsi:type="dcterms:W3CDTF">2019-11-12T07:09:14Z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2052-11.1.0.8919</vt:lpwstr>
  </property>
</Properties>
</file>