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67" r:id="rId3"/>
    <p:sldId id="271" r:id="rId4"/>
    <p:sldId id="291" r:id="rId5"/>
    <p:sldId id="266" r:id="rId6"/>
    <p:sldId id="278" r:id="rId7"/>
    <p:sldId id="264" r:id="rId8"/>
    <p:sldId id="268" r:id="rId9"/>
    <p:sldId id="308" r:id="rId10"/>
    <p:sldId id="269" r:id="rId11"/>
    <p:sldId id="280" r:id="rId12"/>
    <p:sldId id="286" r:id="rId13"/>
    <p:sldId id="282" r:id="rId14"/>
    <p:sldId id="284" r:id="rId15"/>
    <p:sldId id="304" r:id="rId16"/>
    <p:sldId id="283" r:id="rId17"/>
    <p:sldId id="285" r:id="rId18"/>
    <p:sldId id="307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340" y="52"/>
      </p:cViewPr>
      <p:guideLst>
        <p:guide orient="horz" pos="2160"/>
        <p:guide pos="2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.4 (1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36930"/>
            <a:ext cx="9144000" cy="518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1015" y="1066800"/>
            <a:ext cx="82289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3、选出点数为</a:t>
            </a:r>
            <a:r>
              <a:rPr lang="en-US" sz="36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和</a:t>
            </a:r>
            <a:r>
              <a:rPr lang="en-US" sz="360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的扑克牌各两张，反面扣在桌面上，与你的同桌一起做下面的游戏。</a:t>
            </a:r>
          </a:p>
          <a:p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游戏规则：</a:t>
            </a:r>
          </a:p>
          <a:p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sz="36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）每次摸两张，然后放回去，另一个人再摸。</a:t>
            </a:r>
          </a:p>
          <a:p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sz="36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）两张牌的点数和大于</a:t>
            </a:r>
            <a:r>
              <a:rPr lang="en-US" sz="360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，一方赢，小于</a:t>
            </a:r>
            <a:r>
              <a:rPr lang="en-US" sz="360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另一方赢。</a:t>
            </a:r>
          </a:p>
          <a:p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这个游戏规则公平吗？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.42 (1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36930"/>
            <a:ext cx="9144000" cy="5183505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3178546708,1491842640&amp;fm=26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200" y="2688590"/>
            <a:ext cx="4926965" cy="329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0685" y="2585085"/>
            <a:ext cx="57778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>
                <a:solidFill>
                  <a:srgbClr val="FF0000"/>
                </a:solidFill>
              </a:rPr>
              <a:t>你有什么收获？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4017069222,2104234210&amp;fm=26&amp;gp=0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0630" y="1473835"/>
            <a:ext cx="6816090" cy="4266565"/>
          </a:xfrm>
          <a:prstGeom prst="rect">
            <a:avLst/>
          </a:prstGeom>
        </p:spPr>
      </p:pic>
      <p:pic>
        <p:nvPicPr>
          <p:cNvPr id="2" name="群星 - 我和你 (Bonus Track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23745" y="520319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6500" numSld="986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1668710499,530567532&amp;fm=26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890" y="1326515"/>
            <a:ext cx="6407150" cy="444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HBAGU69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865" y="1525270"/>
            <a:ext cx="745490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[4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940" y="1000760"/>
            <a:ext cx="7341870" cy="488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93385" y="1444625"/>
            <a:ext cx="34315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/>
              <a:t>盖面朝上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41010" y="3728085"/>
            <a:ext cx="36341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/>
              <a:t>盖面朝下</a:t>
            </a:r>
          </a:p>
        </p:txBody>
      </p:sp>
      <p:pic>
        <p:nvPicPr>
          <p:cNvPr id="4" name="图片 3" descr="se20871254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95" y="777240"/>
            <a:ext cx="2406015" cy="2546350"/>
          </a:xfrm>
          <a:prstGeom prst="rect">
            <a:avLst/>
          </a:prstGeom>
        </p:spPr>
      </p:pic>
      <p:sp>
        <p:nvSpPr>
          <p:cNvPr id="5" name="右箭头 4"/>
          <p:cNvSpPr/>
          <p:nvPr/>
        </p:nvSpPr>
        <p:spPr>
          <a:xfrm>
            <a:off x="3671570" y="1813560"/>
            <a:ext cx="1631950" cy="5924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205" y="3498215"/>
            <a:ext cx="2390140" cy="2390140"/>
          </a:xfrm>
          <a:prstGeom prst="rect">
            <a:avLst/>
          </a:prstGeom>
        </p:spPr>
      </p:pic>
      <p:sp>
        <p:nvSpPr>
          <p:cNvPr id="7" name="右箭头 6"/>
          <p:cNvSpPr/>
          <p:nvPr/>
        </p:nvSpPr>
        <p:spPr>
          <a:xfrm>
            <a:off x="3677285" y="4286885"/>
            <a:ext cx="1631950" cy="5924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35625" y="2524760"/>
            <a:ext cx="303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53</a:t>
            </a:r>
            <a:r>
              <a:rPr lang="zh-CN" altLang="en-US" sz="4000" b="1" dirty="0">
                <a:solidFill>
                  <a:srgbClr val="FF0000"/>
                </a:solidFill>
              </a:rPr>
              <a:t>班先发球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657850" y="4728210"/>
            <a:ext cx="2893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54</a:t>
            </a:r>
            <a:r>
              <a:rPr lang="zh-CN" altLang="en-US" sz="4000" b="1">
                <a:solidFill>
                  <a:srgbClr val="FF0000"/>
                </a:solidFill>
              </a:rPr>
              <a:t>班先发球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7" grpId="0" animBg="1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08885" y="1651635"/>
            <a:ext cx="42176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/>
              <a:t>谁先走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524510" y="3304540"/>
          <a:ext cx="8455660" cy="22414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5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99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848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结果</a:t>
                      </a:r>
                      <a:endParaRPr lang="en-US" altLang="en-US" sz="4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8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盖面朝上</a:t>
                      </a:r>
                      <a:endParaRPr lang="en-US" altLang="en-US" sz="4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盖面朝下</a:t>
                      </a:r>
                      <a:endParaRPr lang="en-US" altLang="en-US" sz="4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301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次数</a:t>
                      </a:r>
                      <a:endParaRPr lang="en-US" altLang="en-US" sz="4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4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4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64210" y="1117600"/>
            <a:ext cx="797369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活动要求：</a:t>
            </a:r>
          </a:p>
          <a:p>
            <a:r>
              <a:rPr lang="en-US" altLang="zh-CN" sz="3200" dirty="0"/>
              <a:t>1</a:t>
            </a:r>
            <a:r>
              <a:rPr lang="zh-CN" altLang="en-US" sz="3200" dirty="0"/>
              <a:t>、小组分工。一人抛，一人记录。</a:t>
            </a:r>
          </a:p>
          <a:p>
            <a:r>
              <a:rPr lang="en-US" altLang="zh-CN" sz="3200" dirty="0"/>
              <a:t>2</a:t>
            </a:r>
            <a:r>
              <a:rPr lang="zh-CN" altLang="en-US" sz="3200" dirty="0"/>
              <a:t>、每组同学每人抛</a:t>
            </a:r>
            <a:r>
              <a:rPr lang="en-US" altLang="zh-CN" sz="3200" dirty="0"/>
              <a:t>3</a:t>
            </a:r>
            <a:r>
              <a:rPr lang="zh-CN" altLang="en-US" sz="3200" dirty="0"/>
              <a:t>次瓶盖。</a:t>
            </a:r>
          </a:p>
          <a:p>
            <a:r>
              <a:rPr lang="en-US" altLang="zh-CN" sz="3200" dirty="0"/>
              <a:t>3</a:t>
            </a:r>
            <a:r>
              <a:rPr lang="zh-CN" altLang="en-US" sz="3200" dirty="0"/>
              <a:t>、根据各小组的数据进行推断。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1848678" y="188837"/>
          <a:ext cx="6340917" cy="6391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39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组名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盖面朝上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盖面朝下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1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2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3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4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5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6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7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8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9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10</a:t>
                      </a:r>
                      <a:r>
                        <a:rPr lang="zh-CN" altLang="en-US" sz="2800"/>
                        <a:t>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26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dirty="0"/>
                        <a:t>合计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586105" y="1762760"/>
            <a:ext cx="1106170" cy="3423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全班统计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25" y="779780"/>
            <a:ext cx="7876540" cy="529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16255" y="1309370"/>
            <a:ext cx="75787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活动二：请大家设计一个公平的游戏！并说明游戏为什么是公平的。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080" y="2900045"/>
            <a:ext cx="862647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活动要求：</a:t>
            </a:r>
          </a:p>
          <a:p>
            <a:r>
              <a:rPr lang="en-US" altLang="zh-CN" sz="4400" dirty="0"/>
              <a:t>1</a:t>
            </a:r>
            <a:r>
              <a:rPr lang="zh-CN" altLang="en-US" sz="4400" dirty="0"/>
              <a:t>、设计活动方案，可文字可图画。</a:t>
            </a:r>
          </a:p>
          <a:p>
            <a:r>
              <a:rPr lang="en-US" altLang="zh-CN" sz="4400" dirty="0"/>
              <a:t>2</a:t>
            </a:r>
            <a:r>
              <a:rPr lang="zh-CN" altLang="en-US" sz="4400" dirty="0"/>
              <a:t>、制定公平的游戏规则。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15009" y="457200"/>
            <a:ext cx="4273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剪刀石头布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53156" y="1507188"/>
          <a:ext cx="8345805" cy="4712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7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9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98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98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98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98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98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98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985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338470">
                <a:tc>
                  <a:txBody>
                    <a:bodyPr/>
                    <a:lstStyle/>
                    <a:p>
                      <a:r>
                        <a:rPr lang="zh-CN" altLang="en-US" sz="6000" dirty="0">
                          <a:solidFill>
                            <a:schemeClr val="tx1"/>
                          </a:solidFill>
                        </a:rPr>
                        <a:t>甲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8470">
                <a:tc>
                  <a:txBody>
                    <a:bodyPr/>
                    <a:lstStyle/>
                    <a:p>
                      <a:r>
                        <a:rPr lang="zh-CN" altLang="en-US" dirty="0"/>
                        <a:t>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581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302" y="1715911"/>
            <a:ext cx="942620" cy="9117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3110086"/>
            <a:ext cx="677333" cy="790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567" y="3110086"/>
            <a:ext cx="661199" cy="790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218" y="3141762"/>
            <a:ext cx="624694" cy="7253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13" y="1715911"/>
            <a:ext cx="833744" cy="91172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759" y="3127018"/>
            <a:ext cx="677333" cy="7909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926" y="3127018"/>
            <a:ext cx="661199" cy="7909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577" y="3158694"/>
            <a:ext cx="624694" cy="7253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759" y="3160885"/>
            <a:ext cx="677333" cy="7909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926" y="3160885"/>
            <a:ext cx="661199" cy="7909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577" y="3192561"/>
            <a:ext cx="624694" cy="72538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447" y="1715910"/>
            <a:ext cx="860685" cy="91172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445097" y="4615129"/>
            <a:ext cx="5869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平</a:t>
            </a:r>
          </a:p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2218387" y="4314561"/>
            <a:ext cx="586902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乙胜</a:t>
            </a:r>
          </a:p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3059415" y="4331493"/>
            <a:ext cx="586902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甲胜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34305" y="4337136"/>
            <a:ext cx="586902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甲胜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724521" y="4654639"/>
            <a:ext cx="5869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平</a:t>
            </a:r>
          </a:p>
          <a:p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554261" y="4320204"/>
            <a:ext cx="586902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乙胜</a:t>
            </a:r>
          </a:p>
          <a:p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6429151" y="4325847"/>
            <a:ext cx="586902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乙胜</a:t>
            </a:r>
          </a:p>
          <a:p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7343131" y="4297764"/>
            <a:ext cx="586902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甲胜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60392" y="4627826"/>
            <a:ext cx="5869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平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4850" y="1195705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4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三、我的练习我做主：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1820" y="1964055"/>
            <a:ext cx="78244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淘气和笑笑下棋，制定的规则如下：</a:t>
            </a:r>
            <a:endParaRPr lang="zh-CN" altLang="en-US" sz="36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80" y="2908935"/>
            <a:ext cx="8395970" cy="1966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88670" y="510730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3600">
                <a:latin typeface="Calibri" panose="020F0502020204030204" pitchFamily="34" charset="0"/>
                <a:ea typeface="宋体" panose="02010600030101010101" pitchFamily="2" charset="-122"/>
              </a:rPr>
              <a:t>你认为公平吗？为什么？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265</Words>
  <Application>Microsoft Office PowerPoint</Application>
  <PresentationFormat>全屏显示(4:3)</PresentationFormat>
  <Paragraphs>54</Paragraphs>
  <Slides>17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宋体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ljh</dc:creator>
  <cp:lastModifiedBy>tw</cp:lastModifiedBy>
  <cp:revision>47</cp:revision>
  <dcterms:created xsi:type="dcterms:W3CDTF">2016-11-07T02:01:00Z</dcterms:created>
  <dcterms:modified xsi:type="dcterms:W3CDTF">2019-12-31T00:38:07Z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