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3" r:id="rId2"/>
    <p:sldId id="523" r:id="rId3"/>
    <p:sldId id="1080" r:id="rId4"/>
    <p:sldId id="1366" r:id="rId5"/>
    <p:sldId id="1369" r:id="rId6"/>
    <p:sldId id="941" r:id="rId7"/>
    <p:sldId id="1382" r:id="rId8"/>
    <p:sldId id="1110" r:id="rId9"/>
    <p:sldId id="1385" r:id="rId10"/>
    <p:sldId id="1371" r:id="rId11"/>
    <p:sldId id="1389" r:id="rId12"/>
    <p:sldId id="1370" r:id="rId13"/>
    <p:sldId id="1386" r:id="rId14"/>
    <p:sldId id="1387" r:id="rId15"/>
    <p:sldId id="1399" r:id="rId16"/>
    <p:sldId id="1398" r:id="rId17"/>
    <p:sldId id="1395" r:id="rId18"/>
    <p:sldId id="1271" r:id="rId19"/>
    <p:sldId id="1390" r:id="rId20"/>
    <p:sldId id="1392" r:id="rId21"/>
    <p:sldId id="1391" r:id="rId22"/>
    <p:sldId id="1394" r:id="rId23"/>
    <p:sldId id="1378" r:id="rId24"/>
    <p:sldId id="1376" r:id="rId25"/>
    <p:sldId id="971" r:id="rId26"/>
    <p:sldId id="1400" r:id="rId27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楷体_GB2312" panose="02010609030101010101" pitchFamily="49" charset="-122"/>
      <p:regular r:id="rId35"/>
    </p:embeddedFont>
    <p:embeddedFont>
      <p:font typeface="微软雅黑" panose="020B0503020204020204" pitchFamily="34" charset="-122"/>
      <p:regular r:id="rId36"/>
      <p:bold r:id="rId37"/>
    </p:embeddedFont>
    <p:embeddedFont>
      <p:font typeface="黑体" panose="02010609060101010101" pitchFamily="49" charset="-122"/>
      <p:regular r:id="rId3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6">
          <p15:clr>
            <a:srgbClr val="A4A3A4"/>
          </p15:clr>
        </p15:guide>
        <p15:guide id="2" pos="57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7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FF"/>
    <a:srgbClr val="00B050"/>
    <a:srgbClr val="FEFCDE"/>
    <a:srgbClr val="0066FF"/>
    <a:srgbClr val="A38302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4" autoAdjust="0"/>
    <p:restoredTop sz="90342" autoAdjust="0"/>
  </p:normalViewPr>
  <p:slideViewPr>
    <p:cSldViewPr>
      <p:cViewPr varScale="1">
        <p:scale>
          <a:sx n="86" d="100"/>
          <a:sy n="86" d="100"/>
        </p:scale>
        <p:origin x="66" y="108"/>
      </p:cViewPr>
      <p:guideLst>
        <p:guide orient="horz" pos="3246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7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2019/10/21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947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2019/10/21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034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597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551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119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49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0" y="123190"/>
            <a:ext cx="1880235" cy="2159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/>
              <a:t>    </a:t>
            </a:r>
            <a:r>
              <a:rPr kumimoji="1" lang="en-US" altLang="zh-CN">
                <a:solidFill>
                  <a:schemeClr val="tx1"/>
                </a:solidFill>
              </a:rPr>
              <a:t>16  </a:t>
            </a:r>
            <a:r>
              <a:rPr kumimoji="1" lang="zh-CN" altLang="en-US">
                <a:solidFill>
                  <a:schemeClr val="tx1"/>
                </a:solidFill>
              </a:rPr>
              <a:t>盼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0"/>
          <a:srcRect l="5914" b="73028"/>
          <a:stretch>
            <a:fillRect/>
          </a:stretch>
        </p:blipFill>
        <p:spPr>
          <a:xfrm>
            <a:off x="-1905" y="4408170"/>
            <a:ext cx="3697605" cy="7296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10"/>
          <a:srcRect b="73028"/>
          <a:stretch>
            <a:fillRect/>
          </a:stretch>
        </p:blipFill>
        <p:spPr>
          <a:xfrm>
            <a:off x="3695700" y="4408170"/>
            <a:ext cx="3930015" cy="7296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0"/>
          <a:srcRect l="30926" b="73028"/>
          <a:stretch>
            <a:fillRect/>
          </a:stretch>
        </p:blipFill>
        <p:spPr>
          <a:xfrm>
            <a:off x="6245225" y="4408170"/>
            <a:ext cx="2895600" cy="72961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slide" Target="slide6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932045" y="3004185"/>
            <a:ext cx="1943735" cy="1007745"/>
          </a:xfrm>
          <a:prstGeom prst="ellipse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738637" y="3004185"/>
            <a:ext cx="3910776" cy="1397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你曾经特别期盼做什么事情？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4633" r="1309" b="9767"/>
          <a:stretch>
            <a:fillRect/>
          </a:stretch>
        </p:blipFill>
        <p:spPr>
          <a:xfrm>
            <a:off x="1545590" y="236855"/>
            <a:ext cx="2314575" cy="2463800"/>
          </a:xfrm>
          <a:prstGeom prst="ellipse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735195" y="381000"/>
            <a:ext cx="3014980" cy="2262505"/>
            <a:chOff x="7457" y="809"/>
            <a:chExt cx="4391" cy="335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CFCFC">
                    <a:alpha val="100000"/>
                  </a:srgbClr>
                </a:clrFrom>
                <a:clrTo>
                  <a:srgbClr val="FCFCFC">
                    <a:alpha val="100000"/>
                    <a:alpha val="0"/>
                  </a:srgbClr>
                </a:clrTo>
              </a:clrChange>
              <a:lum contrast="6000"/>
            </a:blip>
            <a:srcRect b="1545"/>
            <a:stretch>
              <a:fillRect/>
            </a:stretch>
          </p:blipFill>
          <p:spPr>
            <a:xfrm>
              <a:off x="7457" y="809"/>
              <a:ext cx="4292" cy="3251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0942" y="3823"/>
              <a:ext cx="907" cy="3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rcRect l="1442" t="1100" r="717" b="6341"/>
          <a:stretch>
            <a:fillRect/>
          </a:stretch>
        </p:blipFill>
        <p:spPr>
          <a:xfrm>
            <a:off x="1313180" y="2772410"/>
            <a:ext cx="3084830" cy="2166620"/>
          </a:xfrm>
          <a:prstGeom prst="round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lum contrast="12000"/>
          </a:blip>
          <a:srcRect l="3343" r="2870" b="5319"/>
          <a:stretch>
            <a:fillRect/>
          </a:stretch>
        </p:blipFill>
        <p:spPr>
          <a:xfrm>
            <a:off x="0" y="-17780"/>
            <a:ext cx="9164955" cy="51612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7620" y="943610"/>
            <a:ext cx="9164955" cy="9220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分角色朗读第</a:t>
            </a:r>
            <a:r>
              <a:rPr lang="en-US" altLang="zh-CN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—1</a:t>
            </a:r>
            <a:r>
              <a:rPr lang="en-US" altLang="zh-CN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5</a:t>
            </a:r>
            <a:r>
              <a:rPr lang="zh-CN" sz="5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自然段</a:t>
            </a:r>
            <a:endParaRPr lang="zh-CN" altLang="en-US" sz="5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56742" y="1650186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/>
              <a:t>板</a:t>
            </a:r>
          </a:p>
        </p:txBody>
      </p:sp>
    </p:spTree>
    <p:extLst>
      <p:ext uri="{BB962C8B-B14F-4D97-AF65-F5344CB8AC3E}">
        <p14:creationId xmlns:p14="http://schemas.microsoft.com/office/powerpoint/2010/main" val="259925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lum contrast="6000"/>
          </a:blip>
          <a:stretch>
            <a:fillRect/>
          </a:stretch>
        </p:blipFill>
        <p:spPr>
          <a:xfrm>
            <a:off x="-180528" y="-11912"/>
            <a:ext cx="9433048" cy="5149215"/>
          </a:xfrm>
          <a:prstGeom prst="rect">
            <a:avLst/>
          </a:prstGeom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96715" y="4455002"/>
            <a:ext cx="57251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600">
                <a:ea typeface="仿宋_GB2312" pitchFamily="49" charset="-122"/>
              </a:rPr>
              <a:t>       </a:t>
            </a:r>
            <a:endParaRPr lang="zh-CN" altLang="en-US" sz="3600" b="1">
              <a:solidFill>
                <a:srgbClr val="00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51520" y="1707654"/>
            <a:ext cx="8107045" cy="1568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我跑到窗前，不住地朝街上张望着。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望着望着又担心起来：要是今天雨都下完了，那明天还有雨可下吗？最好还是留到明天吧。</a:t>
            </a:r>
          </a:p>
        </p:txBody>
      </p:sp>
    </p:spTree>
    <p:extLst>
      <p:ext uri="{BB962C8B-B14F-4D97-AF65-F5344CB8AC3E}">
        <p14:creationId xmlns:p14="http://schemas.microsoft.com/office/powerpoint/2010/main" val="94726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089"/>
          <a:stretch>
            <a:fillRect/>
          </a:stretch>
        </p:blipFill>
        <p:spPr>
          <a:xfrm>
            <a:off x="-12065" y="-15875"/>
            <a:ext cx="9156700" cy="51568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2700" y="1687195"/>
            <a:ext cx="9159240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雨后，到底是怎样的？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默读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17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自然段，勾出相关语句。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3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思考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：作者仅仅是为了写雨后的景色吗？</a:t>
            </a:r>
            <a:endParaRPr lang="en-US" altLang="en-US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66620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67544" y="2139702"/>
            <a:ext cx="8111490" cy="181588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我推开窗子，凉爽的空气扑了过来，还带点儿腥味。路灯照着大雨冲刷过的马路，</a:t>
            </a:r>
            <a:r>
              <a:rPr lang="zh-CN" altLang="en-US" sz="2800" b="1" u="sng" dirty="0">
                <a:solidFill>
                  <a:schemeClr val="tx1"/>
                </a:solidFill>
                <a:uFill>
                  <a:solidFill>
                    <a:srgbClr val="00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马路上像铺了一层明晃晃的玻璃</a:t>
            </a:r>
            <a:r>
              <a:rPr lang="zh-CN" altLang="en-US" sz="2800" b="1" dirty="0">
                <a:solidFill>
                  <a:schemeClr val="tx1"/>
                </a:solidFill>
                <a:uFill>
                  <a:solidFill>
                    <a:srgbClr val="00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；路灯照着路旁的小杨树，</a:t>
            </a:r>
            <a:r>
              <a:rPr lang="zh-CN" altLang="en-US" sz="2800" b="1" u="sng" dirty="0">
                <a:solidFill>
                  <a:schemeClr val="tx1"/>
                </a:solidFill>
                <a:uFill>
                  <a:solidFill>
                    <a:srgbClr val="00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小杨树像挂满了珍珠玛瑙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544" y="987574"/>
            <a:ext cx="1832553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雨后的景</a:t>
            </a:r>
          </a:p>
        </p:txBody>
      </p:sp>
    </p:spTree>
    <p:extLst>
      <p:ext uri="{BB962C8B-B14F-4D97-AF65-F5344CB8AC3E}">
        <p14:creationId xmlns:p14="http://schemas.microsoft.com/office/powerpoint/2010/main" val="67360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11402" y="-236562"/>
            <a:ext cx="4177149" cy="5760776"/>
            <a:chOff x="327" y="77"/>
            <a:chExt cx="6101" cy="760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rcRect t="6492"/>
            <a:stretch>
              <a:fillRect/>
            </a:stretch>
          </p:blipFill>
          <p:spPr>
            <a:xfrm>
              <a:off x="327" y="77"/>
              <a:ext cx="6101" cy="7605"/>
            </a:xfrm>
            <a:prstGeom prst="rect">
              <a:avLst/>
            </a:prstGeom>
            <a:effectLst>
              <a:softEdge rad="165100"/>
            </a:effectLst>
          </p:spPr>
        </p:pic>
        <p:sp>
          <p:nvSpPr>
            <p:cNvPr id="3" name="文本框 2"/>
            <p:cNvSpPr txBox="1"/>
            <p:nvPr/>
          </p:nvSpPr>
          <p:spPr>
            <a:xfrm>
              <a:off x="1318" y="605"/>
              <a:ext cx="5004" cy="139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uFill>
                    <a:solidFill>
                      <a:srgbClr val="0000FF"/>
                    </a:solidFill>
                  </a:u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马路上像铺了一层明晃晃的玻璃。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03453" y="0"/>
            <a:ext cx="4489574" cy="4654354"/>
            <a:chOff x="6980" y="1313"/>
            <a:chExt cx="6838" cy="61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rcRect l="7806" b="54850"/>
            <a:stretch>
              <a:fillRect/>
            </a:stretch>
          </p:blipFill>
          <p:spPr>
            <a:xfrm>
              <a:off x="6980" y="1313"/>
              <a:ext cx="6838" cy="5023"/>
            </a:xfrm>
            <a:prstGeom prst="rect">
              <a:avLst/>
            </a:prstGeom>
            <a:effectLst>
              <a:softEdge rad="215900"/>
            </a:effectLst>
          </p:spPr>
        </p:pic>
        <p:sp>
          <p:nvSpPr>
            <p:cNvPr id="6" name="文本框 5"/>
            <p:cNvSpPr txBox="1"/>
            <p:nvPr/>
          </p:nvSpPr>
          <p:spPr>
            <a:xfrm>
              <a:off x="7337" y="6629"/>
              <a:ext cx="6481" cy="82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800" b="1" dirty="0">
                  <a:uFill>
                    <a:solidFill>
                      <a:srgbClr val="0000FF"/>
                    </a:solidFill>
                  </a:u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小杨树像挂满了珍珠玛瑙</a:t>
              </a:r>
              <a:endParaRPr lang="zh-CN" altLang="en-US" dirty="0"/>
            </a:p>
          </p:txBody>
        </p:sp>
      </p:grpSp>
      <p:sp>
        <p:nvSpPr>
          <p:cNvPr id="5" name="矩形 4"/>
          <p:cNvSpPr/>
          <p:nvPr/>
        </p:nvSpPr>
        <p:spPr>
          <a:xfrm>
            <a:off x="4124453" y="2139702"/>
            <a:ext cx="26158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 喻</a:t>
            </a:r>
          </a:p>
        </p:txBody>
      </p:sp>
    </p:spTree>
    <p:extLst>
      <p:ext uri="{BB962C8B-B14F-4D97-AF65-F5344CB8AC3E}">
        <p14:creationId xmlns:p14="http://schemas.microsoft.com/office/powerpoint/2010/main" val="156444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3150552-F7C1-43ED-BC0A-B0F2B05563C0}"/>
              </a:ext>
            </a:extLst>
          </p:cNvPr>
          <p:cNvSpPr/>
          <p:nvPr/>
        </p:nvSpPr>
        <p:spPr>
          <a:xfrm>
            <a:off x="107504" y="3395625"/>
            <a:ext cx="84969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雨点儿要是淋在淡绿色的雨衣上呢，那一定比珍珠玛瑙还要好看！</a:t>
            </a:r>
            <a:endParaRPr lang="zh-CN" altLang="en-US" sz="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08520" y="-112776"/>
            <a:ext cx="3816423" cy="3339774"/>
            <a:chOff x="477" y="248"/>
            <a:chExt cx="6101" cy="760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rcRect t="6492"/>
            <a:stretch>
              <a:fillRect/>
            </a:stretch>
          </p:blipFill>
          <p:spPr>
            <a:xfrm>
              <a:off x="477" y="248"/>
              <a:ext cx="6101" cy="7605"/>
            </a:xfrm>
            <a:prstGeom prst="rect">
              <a:avLst/>
            </a:prstGeom>
            <a:effectLst>
              <a:softEdge rad="165100"/>
            </a:effectLst>
          </p:spPr>
        </p:pic>
        <p:sp>
          <p:nvSpPr>
            <p:cNvPr id="5" name="文本框 4"/>
            <p:cNvSpPr txBox="1"/>
            <p:nvPr/>
          </p:nvSpPr>
          <p:spPr>
            <a:xfrm>
              <a:off x="3738" y="432"/>
              <a:ext cx="2646" cy="76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endParaRPr lang="zh-CN" altLang="en-US" sz="2800" b="1" dirty="0">
                <a:solidFill>
                  <a:schemeClr val="bg1"/>
                </a:solidFill>
                <a:uFill>
                  <a:solidFill>
                    <a:srgbClr val="0000FF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55976" y="-112776"/>
            <a:ext cx="4405051" cy="3980669"/>
            <a:chOff x="6980" y="1313"/>
            <a:chExt cx="6838" cy="572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rcRect l="7806" b="54850"/>
            <a:stretch>
              <a:fillRect/>
            </a:stretch>
          </p:blipFill>
          <p:spPr>
            <a:xfrm>
              <a:off x="6980" y="1313"/>
              <a:ext cx="6838" cy="5023"/>
            </a:xfrm>
            <a:prstGeom prst="rect">
              <a:avLst/>
            </a:prstGeom>
            <a:effectLst>
              <a:softEdge rad="215900"/>
            </a:effectLst>
          </p:spPr>
        </p:pic>
        <p:sp>
          <p:nvSpPr>
            <p:cNvPr id="8" name="文本框 7"/>
            <p:cNvSpPr txBox="1"/>
            <p:nvPr/>
          </p:nvSpPr>
          <p:spPr>
            <a:xfrm>
              <a:off x="7337" y="6629"/>
              <a:ext cx="281" cy="406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5209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3FDC13C-676A-4576-9809-7E97C9F80595}"/>
              </a:ext>
            </a:extLst>
          </p:cNvPr>
          <p:cNvSpPr/>
          <p:nvPr/>
        </p:nvSpPr>
        <p:spPr>
          <a:xfrm>
            <a:off x="611560" y="1563638"/>
            <a:ext cx="7560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既然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“我”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这么喜欢雨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后世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间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万物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的样子，那雨前、雨中又是怎样的？勾出来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88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979712" y="248592"/>
            <a:ext cx="4184392" cy="16312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快到家时，</a:t>
            </a:r>
            <a:r>
              <a:rPr lang="zh-CN" altLang="en-US" sz="2500" b="1" u="sng" dirty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路边的小杨树忽然沙啦啦地喧闹起来，就像在嘻嘻地笑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。还用问，这是起了风。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7050" y="699542"/>
            <a:ext cx="1008609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雨前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lum contrast="6000"/>
          </a:blip>
          <a:stretch>
            <a:fillRect/>
          </a:stretch>
        </p:blipFill>
        <p:spPr>
          <a:xfrm>
            <a:off x="6365996" y="24917"/>
            <a:ext cx="2756228" cy="2262189"/>
          </a:xfrm>
          <a:prstGeom prst="round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99184" y="2845816"/>
            <a:ext cx="41409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5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吃过晚饭，</a:t>
            </a:r>
            <a:r>
              <a:rPr lang="zh-CN" altLang="en-US" sz="2500" b="1" u="sng" dirty="0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雨还在不停地下着，嗒嗒嗒地打着玻璃窗，好像是敲着鼓点逗引我出去</a:t>
            </a:r>
            <a:r>
              <a:rPr lang="zh-CN" altLang="en-US" sz="2500" b="1" dirty="0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lum contrast="6000"/>
          </a:blip>
          <a:stretch>
            <a:fillRect/>
          </a:stretch>
        </p:blipFill>
        <p:spPr>
          <a:xfrm flipH="1">
            <a:off x="6358715" y="3003798"/>
            <a:ext cx="2763509" cy="213970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724802" y="1962416"/>
            <a:ext cx="1215350" cy="649380"/>
            <a:chOff x="4193311" y="4287558"/>
            <a:chExt cx="1215350" cy="649380"/>
          </a:xfrm>
        </p:grpSpPr>
        <p:sp>
          <p:nvSpPr>
            <p:cNvPr id="11" name="云形 10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80"/>
            <p:cNvSpPr txBox="1"/>
            <p:nvPr/>
          </p:nvSpPr>
          <p:spPr>
            <a:xfrm>
              <a:off x="4325824" y="4371950"/>
              <a:ext cx="9589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拟 人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57051" y="2553428"/>
            <a:ext cx="1008609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雨中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55776" y="213970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开心、兴奋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36134" y="415592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急切、期待</a:t>
            </a:r>
          </a:p>
        </p:txBody>
      </p:sp>
    </p:spTree>
    <p:extLst>
      <p:ext uri="{BB962C8B-B14F-4D97-AF65-F5344CB8AC3E}">
        <p14:creationId xmlns:p14="http://schemas.microsoft.com/office/powerpoint/2010/main" val="256777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13" grpId="0" animBg="1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1779662"/>
            <a:ext cx="7420610" cy="9531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indent="266700" algn="l"/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这三处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写景，</a:t>
            </a:r>
            <a:r>
              <a:rPr 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都烘托了“我”对下雨的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盼望</a:t>
            </a:r>
            <a:r>
              <a:rPr 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，对穿新雨衣的渴望。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TextBox 80"/>
          <p:cNvSpPr txBox="1"/>
          <p:nvPr/>
        </p:nvSpPr>
        <p:spPr>
          <a:xfrm>
            <a:off x="3491880" y="894715"/>
            <a:ext cx="1717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  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55576" y="3291830"/>
            <a:ext cx="7420610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indent="266700" algn="l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环境描写：渲染气氛、烘托人物心情。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88424" y="4587974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/>
              <a:t>板</a:t>
            </a:r>
          </a:p>
        </p:txBody>
      </p:sp>
    </p:spTree>
    <p:extLst>
      <p:ext uri="{BB962C8B-B14F-4D97-AF65-F5344CB8AC3E}">
        <p14:creationId xmlns:p14="http://schemas.microsoft.com/office/powerpoint/2010/main" val="294082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96715" y="4455002"/>
            <a:ext cx="57251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600">
                <a:ea typeface="仿宋_GB2312" pitchFamily="49" charset="-122"/>
              </a:rPr>
              <a:t>       </a:t>
            </a:r>
            <a:endParaRPr lang="zh-CN" altLang="en-US" sz="3600" b="1">
              <a:solidFill>
                <a:srgbClr val="00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534795" y="1203325"/>
            <a:ext cx="7115175" cy="5835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默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读第18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—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2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0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自然段，思考：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81624" y="2127044"/>
            <a:ext cx="7862376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None/>
            </a:pP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抓住了人物的</a:t>
            </a:r>
            <a:r>
              <a:rPr lang="zh-CN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哪些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方面体现</a:t>
            </a:r>
            <a:r>
              <a:rPr lang="zh-CN" altLang="zh-CN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3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激动</a:t>
            </a:r>
            <a:r>
              <a:rPr lang="zh-CN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的心情</a:t>
            </a:r>
            <a:r>
              <a:rPr lang="en-US" sz="300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  <a:endParaRPr lang="en-US" altLang="en-US" sz="3000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1326515"/>
            <a:ext cx="1351915" cy="193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58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五E课堂人六语上2"/>
          <p:cNvPicPr>
            <a:picLocks noChangeAspect="1"/>
          </p:cNvPicPr>
          <p:nvPr/>
        </p:nvPicPr>
        <p:blipFill>
          <a:blip r:embed="rId3"/>
          <a:srcRect t="3670" b="4640"/>
          <a:stretch>
            <a:fillRect/>
          </a:stretch>
        </p:blipFill>
        <p:spPr>
          <a:xfrm>
            <a:off x="-1270" y="-20320"/>
            <a:ext cx="9132570" cy="516826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0" y="231621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20751" y="205140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人教版  语文  六年级  上册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48713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47640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第二课时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330200" y="3172460"/>
            <a:ext cx="3060065" cy="14224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16 </a:t>
            </a:r>
            <a:r>
              <a:rPr lang="zh-CN" altLang="en-US" sz="8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盼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1583003"/>
            <a:ext cx="8363396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我几步跑回家，理直气壮地打开柜门，拿出雨衣冲妈妈说：“</a:t>
            </a:r>
            <a:r>
              <a:rPr 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妈妈，下呢，还在下呢！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90822" y="516565"/>
            <a:ext cx="2602865" cy="870585"/>
            <a:chOff x="4121556" y="4287558"/>
            <a:chExt cx="2602865" cy="870585"/>
          </a:xfrm>
        </p:grpSpPr>
        <p:sp>
          <p:nvSpPr>
            <p:cNvPr id="8" name="云形 7"/>
            <p:cNvSpPr/>
            <p:nvPr/>
          </p:nvSpPr>
          <p:spPr>
            <a:xfrm>
              <a:off x="4121556" y="4287558"/>
              <a:ext cx="2602865" cy="870585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9" name="TextBox 80"/>
            <p:cNvSpPr txBox="1"/>
            <p:nvPr/>
          </p:nvSpPr>
          <p:spPr>
            <a:xfrm>
              <a:off x="4325824" y="4371950"/>
              <a:ext cx="201930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动作描写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20072" y="2915328"/>
            <a:ext cx="2602865" cy="870585"/>
            <a:chOff x="4121556" y="4287558"/>
            <a:chExt cx="2602865" cy="870585"/>
          </a:xfrm>
        </p:grpSpPr>
        <p:sp>
          <p:nvSpPr>
            <p:cNvPr id="7" name="云形 6"/>
            <p:cNvSpPr/>
            <p:nvPr/>
          </p:nvSpPr>
          <p:spPr>
            <a:xfrm>
              <a:off x="4121556" y="4287558"/>
              <a:ext cx="2602865" cy="870585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0" name="TextBox 80"/>
            <p:cNvSpPr txBox="1"/>
            <p:nvPr/>
          </p:nvSpPr>
          <p:spPr>
            <a:xfrm>
              <a:off x="4325824" y="4371950"/>
              <a:ext cx="201930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语言描写</a:t>
              </a:r>
            </a:p>
          </p:txBody>
        </p:sp>
      </p:grpSp>
      <p:cxnSp>
        <p:nvCxnSpPr>
          <p:cNvPr id="12" name="直接连接符 11"/>
          <p:cNvCxnSpPr/>
          <p:nvPr/>
        </p:nvCxnSpPr>
        <p:spPr>
          <a:xfrm flipV="1">
            <a:off x="2346629" y="2120811"/>
            <a:ext cx="432048" cy="80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142569" y="2120811"/>
            <a:ext cx="633519" cy="1462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490822" y="2647827"/>
            <a:ext cx="49602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998252" y="2787774"/>
            <a:ext cx="42461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810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44515" y="2382520"/>
            <a:ext cx="288925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3705" y="1456055"/>
            <a:ext cx="417576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A.我还以为是树上掉下来的，直到我仰着头躲开树，甜丝丝的雨点儿又滴到我嘴唇上时，我的心才又像要从嗓子里蹦出来一样。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56686" y="337223"/>
            <a:ext cx="2602865" cy="870585"/>
            <a:chOff x="4121556" y="4287558"/>
            <a:chExt cx="2602865" cy="870585"/>
          </a:xfrm>
        </p:grpSpPr>
        <p:sp>
          <p:nvSpPr>
            <p:cNvPr id="8" name="云形 7"/>
            <p:cNvSpPr/>
            <p:nvPr/>
          </p:nvSpPr>
          <p:spPr>
            <a:xfrm>
              <a:off x="4121556" y="4287558"/>
              <a:ext cx="2602865" cy="870585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9" name="TextBox 80"/>
            <p:cNvSpPr txBox="1"/>
            <p:nvPr/>
          </p:nvSpPr>
          <p:spPr>
            <a:xfrm>
              <a:off x="4325824" y="4371950"/>
              <a:ext cx="2019300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心理描写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42C89D3-1343-4B5A-B61F-1BECC78F70E0}"/>
              </a:ext>
            </a:extLst>
          </p:cNvPr>
          <p:cNvSpPr txBox="1"/>
          <p:nvPr/>
        </p:nvSpPr>
        <p:spPr>
          <a:xfrm>
            <a:off x="4860032" y="1367462"/>
            <a:ext cx="404177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B.我走在街上，甩着两只透明的绿袖子，觉得好像雨点儿都特别爱往我的雨衣上落。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790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159" y="1838777"/>
            <a:ext cx="819968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它们在我的头顶和肩膀起劲地</a:t>
            </a:r>
            <a:r>
              <a:rPr lang="zh-CN" altLang="en-US" sz="2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跳跃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：滴答，滴答滴答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23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9490" y="2283730"/>
            <a:ext cx="347247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1-3     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盼变天</a:t>
            </a:r>
            <a:endParaRPr lang="en-US" altLang="zh-CN" sz="25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457200">
              <a:lnSpc>
                <a:spcPct val="130000"/>
              </a:lnSpc>
            </a:pPr>
            <a:r>
              <a:rPr lang="en-US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-15    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盼出门</a:t>
            </a:r>
            <a:endParaRPr lang="en-US" altLang="zh-CN" sz="25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16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盼雨停</a:t>
            </a:r>
            <a:endParaRPr lang="en-US" altLang="zh-CN" sz="25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17—20   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盼下雨</a:t>
            </a:r>
            <a:endParaRPr lang="en-US" altLang="en-US" sz="25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1530" y="560070"/>
            <a:ext cx="13163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99160" y="1412240"/>
            <a:ext cx="7498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课文围绕着“盼”，写了哪几件事？</a:t>
            </a:r>
          </a:p>
        </p:txBody>
      </p:sp>
      <p:sp>
        <p:nvSpPr>
          <p:cNvPr id="5" name="文本框 10"/>
          <p:cNvSpPr txBox="1"/>
          <p:nvPr/>
        </p:nvSpPr>
        <p:spPr>
          <a:xfrm>
            <a:off x="1988185" y="786130"/>
            <a:ext cx="254762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课后第一题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</a:p>
        </p:txBody>
      </p:sp>
      <p:sp>
        <p:nvSpPr>
          <p:cNvPr id="6" name="右箭头 5"/>
          <p:cNvSpPr/>
          <p:nvPr/>
        </p:nvSpPr>
        <p:spPr>
          <a:xfrm>
            <a:off x="3683005" y="2963929"/>
            <a:ext cx="1057910" cy="288290"/>
          </a:xfrm>
          <a:prstGeom prst="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40915" y="2853116"/>
            <a:ext cx="146706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着重描写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96715" y="4455002"/>
            <a:ext cx="57251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600">
                <a:ea typeface="仿宋_GB2312" pitchFamily="49" charset="-122"/>
              </a:rPr>
              <a:t>       </a:t>
            </a:r>
            <a:endParaRPr lang="zh-CN" altLang="en-US" sz="3600" b="1">
              <a:solidFill>
                <a:srgbClr val="003300"/>
              </a:solidFill>
              <a:ea typeface="楷体_GB2312" panose="0201060903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" y="1326515"/>
            <a:ext cx="1351915" cy="1938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8837" y="3139180"/>
            <a:ext cx="8335158" cy="463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2415">
              <a:lnSpc>
                <a:spcPct val="110000"/>
              </a:lnSpc>
              <a:spcAft>
                <a:spcPts val="0"/>
              </a:spcAft>
            </a:pP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可以通过人物的</a:t>
            </a:r>
            <a:r>
              <a:rPr lang="zh-CN" altLang="zh-CN" sz="2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心理、动作、语言</a:t>
            </a:r>
            <a:r>
              <a:rPr lang="zh-CN" altLang="en-US" sz="2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，环境</a:t>
            </a:r>
            <a:r>
              <a:rPr lang="zh-CN" altLang="zh-CN" sz="25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来描写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9672" y="841380"/>
            <a:ext cx="9541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重点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6EEFFCF-011D-472A-9E35-BA7E40FC9335}"/>
              </a:ext>
            </a:extLst>
          </p:cNvPr>
          <p:cNvSpPr/>
          <p:nvPr/>
        </p:nvSpPr>
        <p:spPr>
          <a:xfrm>
            <a:off x="1268986" y="1612164"/>
            <a:ext cx="7830616" cy="131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2415">
              <a:lnSpc>
                <a:spcPct val="110000"/>
              </a:lnSpc>
              <a:spcAft>
                <a:spcPts val="0"/>
              </a:spcAft>
            </a:pPr>
            <a:r>
              <a:rPr lang="en-US" altLang="zh-CN" sz="25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</a:t>
            </a:r>
            <a:r>
              <a:rPr lang="zh-CN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、确立一个中心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272415">
              <a:lnSpc>
                <a:spcPct val="110000"/>
              </a:lnSpc>
              <a:spcAft>
                <a:spcPts val="0"/>
              </a:spcAft>
            </a:pPr>
            <a:r>
              <a:rPr lang="en-US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2</a:t>
            </a:r>
            <a:r>
              <a:rPr lang="zh-CN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、围绕中心，从不同方面选不同的材料</a:t>
            </a:r>
            <a:endParaRPr lang="en-US" altLang="zh-CN" sz="2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272415">
              <a:lnSpc>
                <a:spcPct val="110000"/>
              </a:lnSpc>
              <a:spcAft>
                <a:spcPts val="0"/>
              </a:spcAft>
            </a:pPr>
            <a:r>
              <a:rPr lang="en-US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3</a:t>
            </a:r>
            <a:r>
              <a:rPr lang="zh-CN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、将重要部分写详细，写生动。</a:t>
            </a:r>
            <a:endParaRPr lang="zh-CN" altLang="zh-CN" sz="25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30177"/>
          <a:stretch>
            <a:fillRect/>
          </a:stretch>
        </p:blipFill>
        <p:spPr>
          <a:xfrm>
            <a:off x="7889240" y="2747645"/>
            <a:ext cx="1254760" cy="2395855"/>
          </a:xfrm>
          <a:prstGeom prst="round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2ECA179-4237-4659-9E5C-922F75C5A11A}"/>
              </a:ext>
            </a:extLst>
          </p:cNvPr>
          <p:cNvSpPr/>
          <p:nvPr/>
        </p:nvSpPr>
        <p:spPr>
          <a:xfrm>
            <a:off x="1691680" y="31898"/>
            <a:ext cx="7061656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小试牛刀  </a:t>
            </a:r>
            <a:r>
              <a:rPr lang="zh-CN" altLang="zh-CN" sz="2000" dirty="0" smtClean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围绕</a:t>
            </a:r>
            <a:r>
              <a:rPr lang="zh-CN" altLang="zh-CN" sz="2000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这个重点，思考：</a:t>
            </a:r>
          </a:p>
        </p:txBody>
      </p:sp>
      <p:sp>
        <p:nvSpPr>
          <p:cNvPr id="3" name="矩形 2"/>
          <p:cNvSpPr/>
          <p:nvPr/>
        </p:nvSpPr>
        <p:spPr>
          <a:xfrm>
            <a:off x="179512" y="717004"/>
            <a:ext cx="878497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2415" indent="457200">
              <a:lnSpc>
                <a:spcPct val="150000"/>
              </a:lnSpc>
            </a:pPr>
            <a:r>
              <a:rPr lang="zh-CN" altLang="zh-CN" sz="1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下面</a:t>
            </a: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是一位同学围绕</a:t>
            </a:r>
            <a:r>
              <a:rPr lang="en-US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戏迷爷爷</a:t>
            </a:r>
            <a:r>
              <a:rPr lang="en-US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这个题目选的材料。判断一下，哪些材料可以用来表达中心意思，在后面的括号里打</a:t>
            </a:r>
            <a:r>
              <a:rPr lang="en-US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√</a:t>
            </a:r>
            <a:r>
              <a:rPr lang="en-US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zh-CN" sz="1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272415" indent="457200">
              <a:lnSpc>
                <a:spcPct val="150000"/>
              </a:lnSpc>
            </a:pP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跑了几十里地</a:t>
            </a:r>
            <a:r>
              <a:rPr lang="zh-CN" altLang="en-US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去</a:t>
            </a: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看戏。（ </a:t>
            </a:r>
            <a:r>
              <a:rPr lang="en-US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 </a:t>
            </a:r>
            <a:endParaRPr lang="zh-CN" altLang="zh-CN" sz="1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272415" indent="457200">
              <a:lnSpc>
                <a:spcPct val="150000"/>
              </a:lnSpc>
            </a:pP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常给我们讲故事。（</a:t>
            </a:r>
            <a:r>
              <a:rPr lang="en-US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endParaRPr lang="zh-CN" altLang="zh-CN" sz="1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272415" indent="457200">
              <a:lnSpc>
                <a:spcPct val="150000"/>
              </a:lnSpc>
            </a:pP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在爷爷的倡导下，街道组织了业余戏班子</a:t>
            </a:r>
            <a:r>
              <a:rPr lang="zh-CN" altLang="en-US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）</a:t>
            </a:r>
            <a:endParaRPr lang="zh-CN" altLang="zh-CN" sz="1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272415" indent="457200">
              <a:lnSpc>
                <a:spcPct val="150000"/>
              </a:lnSpc>
            </a:pP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干活时会哼上两句流行歌曲。（</a:t>
            </a:r>
            <a:r>
              <a:rPr lang="en-US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endParaRPr lang="zh-CN" altLang="zh-CN" sz="1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272415" indent="457200">
              <a:lnSpc>
                <a:spcPct val="150000"/>
              </a:lnSpc>
            </a:pP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边炒菜边做戏曲里的动作，把菜炒煳了。（</a:t>
            </a:r>
            <a:r>
              <a:rPr lang="en-US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）</a:t>
            </a:r>
            <a:endParaRPr lang="zh-CN" altLang="zh-CN" sz="1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272415" indent="457200">
              <a:lnSpc>
                <a:spcPct val="150000"/>
              </a:lnSpc>
            </a:pP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到文化馆拜师学戏。（</a:t>
            </a:r>
            <a:r>
              <a:rPr lang="en-US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endParaRPr lang="zh-CN" altLang="zh-CN" sz="1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272415" indent="457200">
              <a:lnSpc>
                <a:spcPct val="150000"/>
              </a:lnSpc>
            </a:pP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每天看书看到很晚。（</a:t>
            </a:r>
            <a:r>
              <a:rPr lang="en-US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endParaRPr lang="zh-CN" altLang="zh-CN" sz="1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272415" indent="457200">
              <a:lnSpc>
                <a:spcPct val="150000"/>
              </a:lnSpc>
            </a:pP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一看到戏曲表演就占着电视。（ </a:t>
            </a:r>
            <a:r>
              <a:rPr lang="en-US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 </a:t>
            </a:r>
            <a:endParaRPr lang="zh-CN" altLang="zh-CN" sz="1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46010" y="1614942"/>
            <a:ext cx="42832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9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√</a:t>
            </a:r>
            <a:endParaRPr lang="zh-CN" altLang="en-US" sz="1900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06241" y="2436891"/>
            <a:ext cx="42832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9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√</a:t>
            </a:r>
            <a:endParaRPr lang="zh-CN" altLang="en-US" sz="19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92080" y="3282321"/>
            <a:ext cx="42832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9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√</a:t>
            </a:r>
            <a:endParaRPr lang="zh-CN" altLang="en-US" sz="19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31849" y="3667042"/>
            <a:ext cx="42832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9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√</a:t>
            </a:r>
            <a:endParaRPr lang="zh-CN" altLang="en-US" sz="1900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43678" y="4476829"/>
            <a:ext cx="42832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19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√</a:t>
            </a:r>
            <a:endParaRPr lang="zh-CN" altLang="en-US" sz="19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A8274E3-6150-4783-B0B5-9DBD471EA849}"/>
              </a:ext>
            </a:extLst>
          </p:cNvPr>
          <p:cNvSpPr/>
          <p:nvPr/>
        </p:nvSpPr>
        <p:spPr>
          <a:xfrm>
            <a:off x="576757" y="3723878"/>
            <a:ext cx="734481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10000"/>
              </a:lnSpc>
            </a:pPr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4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抓住</a:t>
            </a:r>
            <a:r>
              <a:rPr lang="zh-CN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其中一个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重点材料</a:t>
            </a:r>
            <a:r>
              <a:rPr lang="zh-CN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，写一写</a:t>
            </a:r>
            <a:r>
              <a:rPr lang="zh-CN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爷爷</a:t>
            </a:r>
            <a:r>
              <a:rPr lang="zh-CN" altLang="zh-CN" sz="24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痴迷</a:t>
            </a:r>
            <a:r>
              <a:rPr lang="zh-CN" altLang="en-US" sz="24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戏剧</a:t>
            </a:r>
            <a:r>
              <a:rPr lang="zh-CN" altLang="zh-CN" sz="240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</a:t>
            </a:r>
            <a:r>
              <a:rPr lang="zh-CN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样子。你可以抓住人物的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心理、动作、语言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，或环境</a:t>
            </a:r>
            <a:r>
              <a:rPr lang="zh-CN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来写。</a:t>
            </a:r>
            <a:endParaRPr lang="zh-CN" altLang="zh-CN" sz="24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745C733-D4B4-4E36-B4ED-3946162D4F41}"/>
              </a:ext>
            </a:extLst>
          </p:cNvPr>
          <p:cNvSpPr/>
          <p:nvPr/>
        </p:nvSpPr>
        <p:spPr>
          <a:xfrm>
            <a:off x="594340" y="780166"/>
            <a:ext cx="37240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跑了几十里地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去</a:t>
            </a:r>
            <a:r>
              <a:rPr lang="zh-CN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看戏。</a:t>
            </a:r>
            <a:endParaRPr lang="zh-CN" altLang="en-US" sz="24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9D54D06-4E17-450A-9B5A-EE6C88BB56AF}"/>
              </a:ext>
            </a:extLst>
          </p:cNvPr>
          <p:cNvSpPr/>
          <p:nvPr/>
        </p:nvSpPr>
        <p:spPr>
          <a:xfrm>
            <a:off x="323528" y="1296036"/>
            <a:ext cx="68018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2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在爷爷的倡导下，街道组织了业余戏班子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4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3E2C83C-B690-49DC-9721-A6F04F1A4F13}"/>
              </a:ext>
            </a:extLst>
          </p:cNvPr>
          <p:cNvSpPr/>
          <p:nvPr/>
        </p:nvSpPr>
        <p:spPr>
          <a:xfrm>
            <a:off x="297044" y="1849039"/>
            <a:ext cx="64940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3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边炒菜边做戏曲里的动作，把菜炒煳了。</a:t>
            </a:r>
            <a:endParaRPr lang="zh-CN" altLang="en-US" sz="24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11AF327-BA7A-43DE-AD75-DEEE6CAB303A}"/>
              </a:ext>
            </a:extLst>
          </p:cNvPr>
          <p:cNvSpPr/>
          <p:nvPr/>
        </p:nvSpPr>
        <p:spPr>
          <a:xfrm>
            <a:off x="594340" y="2387038"/>
            <a:ext cx="3416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到文化馆拜师学戏。</a:t>
            </a:r>
            <a:endParaRPr lang="zh-CN" altLang="en-US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DDF4A4D-73E6-4C4E-97C9-C25990B11FDF}"/>
              </a:ext>
            </a:extLst>
          </p:cNvPr>
          <p:cNvSpPr/>
          <p:nvPr/>
        </p:nvSpPr>
        <p:spPr>
          <a:xfrm>
            <a:off x="576757" y="2940042"/>
            <a:ext cx="46474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一看到戏曲表演就占着电视。</a:t>
            </a:r>
            <a:endParaRPr lang="zh-CN" altLang="en-US" sz="2400" dirty="0"/>
          </a:p>
        </p:txBody>
      </p:sp>
      <p:sp>
        <p:nvSpPr>
          <p:cNvPr id="8" name="文本框 7"/>
          <p:cNvSpPr txBox="1"/>
          <p:nvPr/>
        </p:nvSpPr>
        <p:spPr>
          <a:xfrm>
            <a:off x="1763688" y="183443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戏迷爷爷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134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84024" y="1289595"/>
            <a:ext cx="7957185" cy="5678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1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快速默读，思考课文讲了一件什么事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  <a:endParaRPr lang="en-US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整体感知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61223" y="2500674"/>
            <a:ext cx="783971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课文以（    ）为中心，以（    ）为线索，讲了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7920" y="3586449"/>
            <a:ext cx="84105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课文以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盼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为中心，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新雨衣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为线索，通过一系列事，表达了“我”对下雨的盼望，对穿上雨衣的期待。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51670"/>
            <a:ext cx="1254125" cy="1797050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541145" y="1400810"/>
            <a:ext cx="529971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默</a:t>
            </a:r>
            <a:r>
              <a:rPr 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读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第一部分：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971600" y="2211710"/>
            <a:ext cx="8172400" cy="166199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     </a:t>
            </a: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用</a:t>
            </a:r>
            <a:r>
              <a:rPr lang="zh-CN" altLang="en-US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▁</a:t>
            </a: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勾出描写我“盼”变天的关键句子，谈谈你的感受。</a:t>
            </a:r>
            <a:endParaRPr lang="en-US" altLang="zh-CN" sz="3400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l"/>
            <a:r>
              <a:rPr lang="en-US" altLang="en-US" sz="3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19055" y="400073"/>
            <a:ext cx="2330450" cy="560705"/>
            <a:chOff x="292074" y="533430"/>
            <a:chExt cx="3107265" cy="747607"/>
          </a:xfrm>
        </p:grpSpPr>
        <p:sp>
          <p:nvSpPr>
            <p:cNvPr id="3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互动课堂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5899437" y="3542626"/>
            <a:ext cx="2194251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心理描写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097914" y="1419622"/>
            <a:ext cx="5418301" cy="2733283"/>
            <a:chOff x="4026878" y="4074092"/>
            <a:chExt cx="5459764" cy="1387036"/>
          </a:xfrm>
        </p:grpSpPr>
        <p:sp>
          <p:nvSpPr>
            <p:cNvPr id="14" name="云形 13"/>
            <p:cNvSpPr/>
            <p:nvPr/>
          </p:nvSpPr>
          <p:spPr>
            <a:xfrm>
              <a:off x="4026878" y="4074092"/>
              <a:ext cx="5459764" cy="1387036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30618" y="4282009"/>
              <a:ext cx="4652284" cy="796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 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每天放学路上我都在想：太阳把天烤得这么干，还能长出云彩吗？为什么我一有了雨衣，天气预报就总是“晴”呢？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436096" y="790302"/>
            <a:ext cx="326286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盼望、急迫又无奈</a:t>
            </a:r>
          </a:p>
        </p:txBody>
      </p:sp>
      <p:sp>
        <p:nvSpPr>
          <p:cNvPr id="31" name="Freeform 24"/>
          <p:cNvSpPr/>
          <p:nvPr/>
        </p:nvSpPr>
        <p:spPr bwMode="gray">
          <a:xfrm rot="5400000">
            <a:off x="6042318" y="2605606"/>
            <a:ext cx="844550" cy="120586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244408" y="4299942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/>
              <a:t>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/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7125" cy="62545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3568" y="1347614"/>
            <a:ext cx="7992888" cy="2629951"/>
          </a:xfrm>
          <a:prstGeom prst="rect">
            <a:avLst/>
          </a:prstGeom>
          <a:solidFill>
            <a:schemeClr val="bg1">
              <a:alpha val="87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0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“看到变天时，我又是作何反应的？”读第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  用</a:t>
            </a: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▲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标关键词，用</a:t>
            </a:r>
            <a:r>
              <a:rPr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画出关键句，谈谈你的感受。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00000"/>
              </a:lnSpc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C0F9CC9-666B-4748-8BCB-784FDD4DB2E8}"/>
              </a:ext>
            </a:extLst>
          </p:cNvPr>
          <p:cNvSpPr txBox="1"/>
          <p:nvPr/>
        </p:nvSpPr>
        <p:spPr>
          <a:xfrm>
            <a:off x="796473" y="411510"/>
            <a:ext cx="659667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dirty="0">
                <a:latin typeface="楷体" panose="02010609060101010101" pitchFamily="49" charset="-122"/>
                <a:ea typeface="楷体" panose="02010609060101010101" pitchFamily="49" charset="-122"/>
              </a:rPr>
              <a:t>放慢脚步、伸手试了试、仰起头、甩打着书包</a:t>
            </a:r>
          </a:p>
        </p:txBody>
      </p:sp>
      <p:sp>
        <p:nvSpPr>
          <p:cNvPr id="4" name="Freeform 24">
            <a:extLst>
              <a:ext uri="{FF2B5EF4-FFF2-40B4-BE49-F238E27FC236}">
                <a16:creationId xmlns:a16="http://schemas.microsoft.com/office/drawing/2014/main" xmlns="" id="{EABBC464-1AD8-44E6-9974-27B6B7FC90C4}"/>
              </a:ext>
            </a:extLst>
          </p:cNvPr>
          <p:cNvSpPr/>
          <p:nvPr/>
        </p:nvSpPr>
        <p:spPr bwMode="gray">
          <a:xfrm rot="5400000">
            <a:off x="3546792" y="707907"/>
            <a:ext cx="844550" cy="120586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D2834E4-87BB-4C7A-940C-DF2AEB42AA4D}"/>
              </a:ext>
            </a:extLst>
          </p:cNvPr>
          <p:cNvSpPr txBox="1"/>
          <p:nvPr/>
        </p:nvSpPr>
        <p:spPr>
          <a:xfrm>
            <a:off x="4601133" y="1347614"/>
            <a:ext cx="82586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chemeClr val="accent2"/>
                </a:solidFill>
              </a:rPr>
              <a:t>动作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46FBF2C-BCF4-4F73-B0CF-10B10FE45B4E}"/>
              </a:ext>
            </a:extLst>
          </p:cNvPr>
          <p:cNvSpPr txBox="1"/>
          <p:nvPr/>
        </p:nvSpPr>
        <p:spPr>
          <a:xfrm>
            <a:off x="539552" y="2355726"/>
            <a:ext cx="7345281" cy="535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/>
              <a:t>         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我心想：雨点儿打在头上，才是世界上最美的事呢！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Freeform 24">
            <a:extLst>
              <a:ext uri="{FF2B5EF4-FFF2-40B4-BE49-F238E27FC236}">
                <a16:creationId xmlns:a16="http://schemas.microsoft.com/office/drawing/2014/main" xmlns="" id="{57B946FA-BA15-4AB1-B45A-2CC8D126C570}"/>
              </a:ext>
            </a:extLst>
          </p:cNvPr>
          <p:cNvSpPr/>
          <p:nvPr/>
        </p:nvSpPr>
        <p:spPr bwMode="gray">
          <a:xfrm rot="15564905">
            <a:off x="6272061" y="3027990"/>
            <a:ext cx="844550" cy="120586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5A4917F-AA68-437B-884C-00F5D28DC3E4}"/>
              </a:ext>
            </a:extLst>
          </p:cNvPr>
          <p:cNvSpPr txBox="1"/>
          <p:nvPr/>
        </p:nvSpPr>
        <p:spPr>
          <a:xfrm>
            <a:off x="7332289" y="3651870"/>
            <a:ext cx="82586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chemeClr val="accent2"/>
                </a:solidFill>
              </a:rPr>
              <a:t>心理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856742" y="1517671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" dirty="0"/>
              <a:t>板</a:t>
            </a:r>
          </a:p>
        </p:txBody>
      </p:sp>
    </p:spTree>
    <p:extLst>
      <p:ext uri="{BB962C8B-B14F-4D97-AF65-F5344CB8AC3E}">
        <p14:creationId xmlns:p14="http://schemas.microsoft.com/office/powerpoint/2010/main" val="389954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03648" y="586591"/>
            <a:ext cx="7567930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800" b="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2800" b="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回到家后，想穿上雨衣外出的心情就更急切了。</a:t>
            </a:r>
            <a:endParaRPr lang="en-US" altLang="zh-CN" sz="2800" b="0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indent="266700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    </a:t>
            </a:r>
            <a:endParaRPr lang="en-US" altLang="zh-CN" sz="2800" b="0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indent="266700"/>
            <a:endParaRPr lang="zh-CN" altLang="en-US" sz="2800" b="0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55" y="1602740"/>
            <a:ext cx="1351915" cy="19380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4444" y="1851670"/>
            <a:ext cx="776955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>
              <a:lnSpc>
                <a:spcPct val="150000"/>
              </a:lnSpc>
            </a:pPr>
            <a:r>
              <a:rPr lang="zh-CN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小组讨论读</a:t>
            </a:r>
            <a:r>
              <a:rPr lang="zh-CN" altLang="en-US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第</a:t>
            </a:r>
            <a:r>
              <a:rPr lang="en-US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5—</a:t>
            </a:r>
            <a:r>
              <a:rPr lang="zh-CN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1</a:t>
            </a:r>
            <a:r>
              <a:rPr lang="en-US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5</a:t>
            </a:r>
            <a:r>
              <a:rPr lang="zh-CN" altLang="zh-CN" sz="2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自然段，思考：</a:t>
            </a:r>
            <a:endParaRPr lang="zh-CN" altLang="en-US" sz="2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 lvl="0" indent="266700">
              <a:lnSpc>
                <a:spcPct val="150000"/>
              </a:lnSpc>
            </a:pPr>
            <a:r>
              <a:rPr lang="zh-CN" altLang="en-US" sz="25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哪里体现了“我”回家后想外出的急切心情？</a:t>
            </a:r>
            <a:endParaRPr lang="en-US" altLang="zh-CN" sz="25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lvl="0" indent="266700"/>
            <a:r>
              <a:rPr lang="zh-CN" altLang="en-US" sz="25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endParaRPr lang="en-US" altLang="zh-CN" sz="25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lvl="0" indent="266700"/>
            <a:r>
              <a:rPr lang="zh-CN" altLang="en-US" sz="25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  用</a:t>
            </a:r>
            <a:r>
              <a:rPr lang="zh-CN" altLang="en-US" sz="2500" b="1" dirty="0">
                <a:solidFill>
                  <a:srgbClr val="F07474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▲</a:t>
            </a:r>
            <a:r>
              <a:rPr lang="zh-CN" altLang="en-US" sz="25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标关键词，用</a:t>
            </a:r>
            <a:r>
              <a:rPr lang="zh-CN" altLang="en-US" sz="2500" b="1" dirty="0">
                <a:solidFill>
                  <a:srgbClr val="F07474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▁</a:t>
            </a:r>
            <a:r>
              <a:rPr lang="zh-CN" altLang="en-US" sz="25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画出关键句，谈谈你的感受。</a:t>
            </a:r>
            <a:endParaRPr lang="zh-CN" altLang="en-US" sz="25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03648" y="1779662"/>
            <a:ext cx="566212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嚷</a:t>
            </a:r>
            <a:r>
              <a:rPr lang="zh-CN" altLang="en-US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着、奔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进、嘟囔、央求、瞟着、生怕</a:t>
            </a:r>
          </a:p>
        </p:txBody>
      </p:sp>
      <p:sp>
        <p:nvSpPr>
          <p:cNvPr id="4" name="Freeform 24"/>
          <p:cNvSpPr/>
          <p:nvPr/>
        </p:nvSpPr>
        <p:spPr bwMode="gray">
          <a:xfrm rot="593715">
            <a:off x="4786630" y="748726"/>
            <a:ext cx="844550" cy="120586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53072" y="361962"/>
            <a:ext cx="1423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59632" y="2398117"/>
            <a:ext cx="711284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 我嘟囔着，心想：你怎么就不向窗外看一眼呢？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726703" y="2382728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嘟囔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Freeform 24"/>
          <p:cNvSpPr/>
          <p:nvPr/>
        </p:nvSpPr>
        <p:spPr bwMode="gray">
          <a:xfrm rot="5400000">
            <a:off x="5306235" y="2719203"/>
            <a:ext cx="844550" cy="120586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44699" y="3616922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BECE37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11560" y="3112723"/>
            <a:ext cx="4339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18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连续不断地小声自言自语，多表示不满。</a:t>
            </a:r>
            <a:endParaRPr lang="zh-CN" altLang="en-US" sz="1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504" y="245967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失落、不甘</a:t>
            </a:r>
          </a:p>
        </p:txBody>
      </p:sp>
    </p:spTree>
    <p:extLst>
      <p:ext uri="{BB962C8B-B14F-4D97-AF65-F5344CB8AC3E}">
        <p14:creationId xmlns:p14="http://schemas.microsoft.com/office/powerpoint/2010/main" val="304590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0" grpId="0"/>
      <p:bldP spid="7" grpId="0" animBg="1"/>
      <p:bldP spid="8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1116</Words>
  <Application>Microsoft Office PowerPoint</Application>
  <PresentationFormat>全屏显示(16:9)</PresentationFormat>
  <Paragraphs>112</Paragraphs>
  <Slides>26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楷体</vt:lpstr>
      <vt:lpstr>Calibri</vt:lpstr>
      <vt:lpstr>楷体_GB2312</vt:lpstr>
      <vt:lpstr>Times New Roman</vt:lpstr>
      <vt:lpstr>仿宋_GB2312</vt:lpstr>
      <vt:lpstr>微软雅黑</vt:lpstr>
      <vt:lpstr>黑体</vt:lpstr>
      <vt:lpstr>Arial</vt:lpstr>
      <vt:lpstr>宋体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145</cp:revision>
  <dcterms:created xsi:type="dcterms:W3CDTF">2017-03-17T02:28:00Z</dcterms:created>
  <dcterms:modified xsi:type="dcterms:W3CDTF">2019-10-21T08:51:00Z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