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ppt/activeX/activeX2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73" r:id="rId2"/>
    <p:sldId id="283" r:id="rId3"/>
    <p:sldId id="296" r:id="rId4"/>
    <p:sldId id="295" r:id="rId5"/>
    <p:sldId id="286" r:id="rId6"/>
    <p:sldId id="284" r:id="rId7"/>
    <p:sldId id="309" r:id="rId8"/>
    <p:sldId id="266" r:id="rId9"/>
    <p:sldId id="282" r:id="rId10"/>
    <p:sldId id="310" r:id="rId11"/>
    <p:sldId id="311" r:id="rId12"/>
    <p:sldId id="313" r:id="rId13"/>
    <p:sldId id="317" r:id="rId14"/>
    <p:sldId id="314" r:id="rId15"/>
    <p:sldId id="315" r:id="rId16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2019/9/3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2019/9/3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2019/9/3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2019/9/3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2019/9/3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2019/9/3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2019/9/3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82650" y="429260"/>
            <a:ext cx="9968865" cy="13220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8000" b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6600CC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charset="0"/>
              </a:rPr>
              <a:t>Module 1 Unit 1</a:t>
            </a:r>
          </a:p>
        </p:txBody>
      </p:sp>
      <p:sp>
        <p:nvSpPr>
          <p:cNvPr id="2" name="矩形 1"/>
          <p:cNvSpPr/>
          <p:nvPr/>
        </p:nvSpPr>
        <p:spPr>
          <a:xfrm>
            <a:off x="40640" y="2275840"/>
            <a:ext cx="12098655" cy="230695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7200" b="1">
                <a:solidFill>
                  <a:schemeClr val="accent4"/>
                </a:solidFill>
                <a:effectLst/>
                <a:latin typeface="Comic Sans MS" panose="030F0702030302020204" charset="0"/>
              </a:rPr>
              <a:t>It's more than twenty thousand kilometres long.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528445" y="2167255"/>
            <a:ext cx="882142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>
                <a:latin typeface="Comic Sans MS" panose="030F0702030302020204" charset="0"/>
                <a:sym typeface="+mn-ea"/>
              </a:rPr>
              <a:t>It's 21196.18 kilometres.</a:t>
            </a:r>
            <a:endParaRPr lang="en-US" altLang="zh-CN" sz="4400" b="1">
              <a:latin typeface="Comic Sans MS" panose="030F070203030202020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528445" y="1013460"/>
            <a:ext cx="46062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>
                <a:latin typeface="Comic Sans MS" panose="030F0702030302020204" charset="0"/>
              </a:rPr>
              <a:t>How long is it?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28445" y="3208655"/>
            <a:ext cx="119449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>
                <a:latin typeface="Comic Sans MS" panose="030F0702030302020204" charset="0"/>
                <a:sym typeface="+mn-ea"/>
              </a:rPr>
              <a:t>It's </a:t>
            </a:r>
            <a:r>
              <a:rPr lang="en-US" altLang="zh-CN" sz="4400" b="1">
                <a:solidFill>
                  <a:srgbClr val="FF0000"/>
                </a:solidFill>
                <a:latin typeface="Comic Sans MS" panose="030F0702030302020204" charset="0"/>
                <a:sym typeface="+mn-ea"/>
              </a:rPr>
              <a:t>more than</a:t>
            </a:r>
            <a:r>
              <a:rPr lang="en-US" altLang="zh-CN" sz="4400" b="1">
                <a:latin typeface="Comic Sans MS" panose="030F0702030302020204" charset="0"/>
                <a:sym typeface="+mn-ea"/>
              </a:rPr>
              <a:t> 20,000 kilometres.</a:t>
            </a:r>
            <a:endParaRPr lang="en-US" altLang="zh-CN" sz="4400" b="1">
              <a:latin typeface="Comic Sans MS" panose="030F070203030202020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93945" y="4402455"/>
            <a:ext cx="1194498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>
                <a:solidFill>
                  <a:srgbClr val="00B0F0"/>
                </a:solidFill>
                <a:latin typeface="Comic Sans MS" panose="030F0702030302020204" charset="0"/>
                <a:sym typeface="+mn-ea"/>
              </a:rPr>
              <a:t>twenty thousand</a:t>
            </a:r>
          </a:p>
        </p:txBody>
      </p:sp>
      <p:sp>
        <p:nvSpPr>
          <p:cNvPr id="7" name="下箭头 6"/>
          <p:cNvSpPr/>
          <p:nvPr/>
        </p:nvSpPr>
        <p:spPr>
          <a:xfrm>
            <a:off x="6959600" y="3943350"/>
            <a:ext cx="291465" cy="458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701415" y="3977005"/>
            <a:ext cx="27609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/>
              <a:t>超过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 animBg="1"/>
      <p:bldP spid="7" grpId="1" animBg="1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51299" t="47105" r="18799" b="15263"/>
          <a:stretch>
            <a:fillRect/>
          </a:stretch>
        </p:blipFill>
        <p:spPr>
          <a:xfrm>
            <a:off x="1524000" y="1066165"/>
            <a:ext cx="8039100" cy="54749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48945" y="359410"/>
            <a:ext cx="127355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Read in pair. Find more about New York and Beijing.</a:t>
            </a:r>
            <a:endParaRPr lang="en-US" altLang="zh-CN" sz="4000" b="1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 flipV="1">
            <a:off x="4432300" y="2000250"/>
            <a:ext cx="3949700" cy="1270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3149600" y="3003550"/>
            <a:ext cx="4343400" cy="1270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797560" y="784225"/>
            <a:ext cx="3666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latin typeface="Comic Sans MS" panose="030F0702030302020204" charset="0"/>
              </a:rPr>
              <a:t>New York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143875" y="718185"/>
            <a:ext cx="25831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latin typeface="Comic Sans MS" panose="030F0702030302020204" charset="0"/>
              </a:rPr>
              <a:t>Beijing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558540" y="179705"/>
            <a:ext cx="47015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latin typeface="Comic Sans MS" panose="030F0702030302020204" charset="0"/>
              </a:rPr>
              <a:t>How big is it?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64185" y="1530350"/>
            <a:ext cx="64871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latin typeface="Comic Sans MS" panose="030F0702030302020204" charset="0"/>
              </a:rPr>
              <a:t>more than eight million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414770" y="1429385"/>
            <a:ext cx="64928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latin typeface="Comic Sans MS" panose="030F0702030302020204" charset="0"/>
                <a:sym typeface="+mn-ea"/>
              </a:rPr>
              <a:t>more than</a:t>
            </a:r>
            <a:r>
              <a:rPr lang="en-US" altLang="zh-CN" sz="3600" b="1">
                <a:latin typeface="Comic Sans MS" panose="030F0702030302020204" charset="0"/>
              </a:rPr>
              <a:t> twenty million </a:t>
            </a:r>
          </a:p>
        </p:txBody>
      </p:sp>
      <p:pic>
        <p:nvPicPr>
          <p:cNvPr id="3" name="图片 2" descr="微信图片_201709061528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880" y="4230370"/>
            <a:ext cx="4179570" cy="2444750"/>
          </a:xfrm>
          <a:prstGeom prst="rect">
            <a:avLst/>
          </a:prstGeom>
        </p:spPr>
      </p:pic>
      <p:pic>
        <p:nvPicPr>
          <p:cNvPr id="4" name="图片 3" descr="微信图片_201709061745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690" y="4230370"/>
            <a:ext cx="4019550" cy="24453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770495" y="134620"/>
            <a:ext cx="119449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solidFill>
                  <a:srgbClr val="00B0F0"/>
                </a:solidFill>
                <a:latin typeface="Comic Sans MS" panose="030F0702030302020204" charset="0"/>
                <a:sym typeface="+mn-ea"/>
              </a:rPr>
              <a:t>people</a:t>
            </a:r>
          </a:p>
        </p:txBody>
      </p:sp>
      <p:sp>
        <p:nvSpPr>
          <p:cNvPr id="7" name="下箭头 6"/>
          <p:cNvSpPr/>
          <p:nvPr/>
        </p:nvSpPr>
        <p:spPr>
          <a:xfrm rot="15960000">
            <a:off x="7333615" y="273050"/>
            <a:ext cx="291465" cy="4584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00"/>
          </a:p>
        </p:txBody>
      </p:sp>
      <p:sp>
        <p:nvSpPr>
          <p:cNvPr id="2" name="文本框 1"/>
          <p:cNvSpPr txBox="1"/>
          <p:nvPr/>
        </p:nvSpPr>
        <p:spPr>
          <a:xfrm>
            <a:off x="474345" y="2494915"/>
            <a:ext cx="51212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latin typeface="Comic Sans MS" panose="030F0702030302020204" charset="0"/>
                <a:sym typeface="+mn-ea"/>
              </a:rPr>
              <a:t> (  )8,510,000</a:t>
            </a:r>
          </a:p>
          <a:p>
            <a:r>
              <a:rPr lang="en-US" altLang="zh-CN" sz="3600" b="1">
                <a:latin typeface="Comic Sans MS" panose="030F0702030302020204" charset="0"/>
                <a:sym typeface="+mn-ea"/>
              </a:rPr>
              <a:t> (  )</a:t>
            </a:r>
            <a:r>
              <a:rPr lang="en-US" altLang="zh-CN" sz="3600" b="1">
                <a:latin typeface="Comic Sans MS" panose="030F0702030302020204" charset="0"/>
              </a:rPr>
              <a:t>8,000,000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505575" y="2494915"/>
            <a:ext cx="51212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latin typeface="Comic Sans MS" panose="030F0702030302020204" charset="0"/>
                <a:sym typeface="+mn-ea"/>
              </a:rPr>
              <a:t> (  )21,540,000</a:t>
            </a:r>
          </a:p>
          <a:p>
            <a:r>
              <a:rPr lang="en-US" altLang="zh-CN" sz="3600" b="1">
                <a:latin typeface="Comic Sans MS" panose="030F0702030302020204" charset="0"/>
                <a:sym typeface="+mn-ea"/>
              </a:rPr>
              <a:t> (  )</a:t>
            </a:r>
            <a:r>
              <a:rPr lang="en-US" altLang="zh-CN" sz="3600" b="1">
                <a:latin typeface="Comic Sans MS" panose="030F0702030302020204" charset="0"/>
              </a:rPr>
              <a:t>20,000,000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92175" y="2520315"/>
            <a:ext cx="8826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Comic Sans MS" panose="030F0702030302020204" charset="0"/>
              </a:rPr>
              <a:t>T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887845" y="2520315"/>
            <a:ext cx="8826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  <a:latin typeface="Comic Sans MS" panose="030F0702030302020204" charset="0"/>
              </a:rPr>
              <a:t>T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558540" y="824865"/>
            <a:ext cx="3429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>
                <a:solidFill>
                  <a:srgbClr val="FF0000"/>
                </a:solidFill>
              </a:rPr>
              <a:t>It has got...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3" grpId="0"/>
      <p:bldP spid="6" grpId="0"/>
      <p:bldP spid="6" grpId="1"/>
      <p:bldP spid="7" grpId="0" bldLvl="0" animBg="1"/>
      <p:bldP spid="7" grpId="1" animBg="1"/>
      <p:bldP spid="2" grpId="0"/>
      <p:bldP spid="5" grpId="0"/>
      <p:bldP spid="12" grpId="0"/>
      <p:bldP spid="12" grpId="1"/>
      <p:bldP spid="14" grpId="0"/>
      <p:bldP spid="14" grpId="1"/>
      <p:bldP spid="15" grpId="0"/>
      <p:bldP spid="1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2050" name="ShockwaveFlash1" r:id="rId2" imgW="11991240" imgH="6781680"/>
        </mc:Choice>
        <mc:Fallback>
          <p:control name="ShockwaveFlash1" r:id="rId2" imgW="11991240" imgH="6781680">
            <p:pic>
              <p:nvPicPr>
                <p:cNvPr id="2" name="ShockwaveFlash1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7625" y="66675"/>
                  <a:ext cx="11991340" cy="6781800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17374" t="55980" r="52886" b="16958"/>
          <a:stretch>
            <a:fillRect/>
          </a:stretch>
        </p:blipFill>
        <p:spPr>
          <a:xfrm>
            <a:off x="-33020" y="1547495"/>
            <a:ext cx="6604000" cy="376364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570980" y="578485"/>
            <a:ext cx="5584825" cy="5507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>
                <a:latin typeface="Comic Sans MS" panose="030F0702030302020204" charset="0"/>
              </a:rPr>
              <a:t>A:It's an animal.</a:t>
            </a:r>
          </a:p>
          <a:p>
            <a:endParaRPr lang="en-US" altLang="zh-CN" sz="3200" b="1">
              <a:latin typeface="Comic Sans MS" panose="030F0702030302020204" charset="0"/>
            </a:endParaRPr>
          </a:p>
          <a:p>
            <a:r>
              <a:rPr lang="en-US" altLang="zh-CN" sz="3200" b="1">
                <a:latin typeface="Comic Sans MS" panose="030F0702030302020204" charset="0"/>
              </a:rPr>
              <a:t>B:Tell me more about it.</a:t>
            </a:r>
          </a:p>
          <a:p>
            <a:endParaRPr lang="en-US" altLang="zh-CN" sz="3200" b="1">
              <a:latin typeface="Comic Sans MS" panose="030F0702030302020204" charset="0"/>
            </a:endParaRPr>
          </a:p>
          <a:p>
            <a:r>
              <a:rPr lang="en-US" altLang="zh-CN" sz="3200" b="1">
                <a:latin typeface="Comic Sans MS" panose="030F0702030302020204" charset="0"/>
              </a:rPr>
              <a:t>A:It's very...</a:t>
            </a:r>
          </a:p>
          <a:p>
            <a:r>
              <a:rPr lang="en-US" altLang="zh-CN" sz="3200" b="1">
                <a:latin typeface="Comic Sans MS" panose="030F0702030302020204" charset="0"/>
                <a:sym typeface="+mn-ea"/>
              </a:rPr>
              <a:t>   It's really...</a:t>
            </a:r>
            <a:endParaRPr lang="en-US" altLang="zh-CN" sz="3200" b="1">
              <a:latin typeface="Comic Sans MS" panose="030F0702030302020204" charset="0"/>
            </a:endParaRPr>
          </a:p>
          <a:p>
            <a:r>
              <a:rPr lang="en-US" altLang="zh-CN" sz="3200" b="1">
                <a:latin typeface="Comic Sans MS" panose="030F0702030302020204" charset="0"/>
              </a:rPr>
              <a:t>   It has got...</a:t>
            </a:r>
          </a:p>
          <a:p>
            <a:endParaRPr lang="en-US" altLang="zh-CN" sz="3200" b="1">
              <a:latin typeface="Comic Sans MS" panose="030F0702030302020204" charset="0"/>
            </a:endParaRPr>
          </a:p>
          <a:p>
            <a:r>
              <a:rPr lang="en-US" altLang="zh-CN" sz="3200" b="1">
                <a:latin typeface="Comic Sans MS" panose="030F0702030302020204" charset="0"/>
              </a:rPr>
              <a:t>B:Is it...?</a:t>
            </a:r>
          </a:p>
          <a:p>
            <a:endParaRPr lang="en-US" altLang="zh-CN" sz="3200" b="1">
              <a:latin typeface="Comic Sans MS" panose="030F0702030302020204" charset="0"/>
            </a:endParaRPr>
          </a:p>
          <a:p>
            <a:r>
              <a:rPr lang="en-US" altLang="zh-CN" sz="3200" b="1">
                <a:latin typeface="Comic Sans MS" panose="030F0702030302020204" charset="0"/>
              </a:rPr>
              <a:t>A:Yes, it is./ No, it  isn't.</a:t>
            </a:r>
          </a:p>
        </p:txBody>
      </p:sp>
      <p:sp>
        <p:nvSpPr>
          <p:cNvPr id="3" name="矩形 2"/>
          <p:cNvSpPr/>
          <p:nvPr/>
        </p:nvSpPr>
        <p:spPr>
          <a:xfrm>
            <a:off x="810895" y="195580"/>
            <a:ext cx="244602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7200" b="1">
                <a:solidFill>
                  <a:srgbClr val="FFC000"/>
                </a:solidFill>
                <a:effectLst/>
              </a:rPr>
              <a:t>Guess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207645" y="2396490"/>
            <a:ext cx="2247900" cy="2311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altLang="zh-CN" sz="3600" b="1"/>
              <a:t>Facts about a place</a:t>
            </a:r>
          </a:p>
        </p:txBody>
      </p:sp>
      <p:sp>
        <p:nvSpPr>
          <p:cNvPr id="4" name="右箭头 3"/>
          <p:cNvSpPr/>
          <p:nvPr/>
        </p:nvSpPr>
        <p:spPr>
          <a:xfrm>
            <a:off x="2455545" y="1555750"/>
            <a:ext cx="2143125" cy="840740"/>
          </a:xfrm>
          <a:prstGeom prst="rightArrow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altLang="zh-CN" sz="2800" b="1"/>
              <a:t>How is it?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5143500" y="1386205"/>
            <a:ext cx="5930900" cy="1179830"/>
          </a:xfrm>
          <a:prstGeom prst="round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altLang="zh-CN" sz="3200" b="1"/>
              <a:t>It's very/really long/old/big/beautiful/famous...</a:t>
            </a:r>
          </a:p>
        </p:txBody>
      </p:sp>
      <p:sp>
        <p:nvSpPr>
          <p:cNvPr id="6" name="右箭头 5"/>
          <p:cNvSpPr/>
          <p:nvPr/>
        </p:nvSpPr>
        <p:spPr>
          <a:xfrm>
            <a:off x="2684145" y="3131820"/>
            <a:ext cx="2687955" cy="840740"/>
          </a:xfrm>
          <a:prstGeom prst="rightArrow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5400000" scaled="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altLang="zh-CN" sz="2800" b="1"/>
              <a:t>How long is it?</a:t>
            </a:r>
          </a:p>
        </p:txBody>
      </p:sp>
      <p:sp>
        <p:nvSpPr>
          <p:cNvPr id="7" name="圆角矩形 6"/>
          <p:cNvSpPr/>
          <p:nvPr/>
        </p:nvSpPr>
        <p:spPr>
          <a:xfrm>
            <a:off x="5570220" y="2962275"/>
            <a:ext cx="6374765" cy="1179830"/>
          </a:xfrm>
          <a:prstGeom prst="roundRect">
            <a:avLst/>
          </a:pr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5400000" scaled="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altLang="zh-CN" sz="3200" b="1" dirty="0"/>
              <a:t>It's more than ...hundred/thousand</a:t>
            </a:r>
          </a:p>
          <a:p>
            <a:pPr algn="l"/>
            <a:r>
              <a:rPr lang="en-US" altLang="zh-CN" sz="3200" b="1" dirty="0"/>
              <a:t>/</a:t>
            </a:r>
            <a:r>
              <a:rPr lang="en-US" altLang="zh-CN" sz="3200" b="1" dirty="0" smtClean="0"/>
              <a:t>million </a:t>
            </a:r>
            <a:r>
              <a:rPr lang="en-US" altLang="zh-CN" sz="3200" b="1" dirty="0" err="1"/>
              <a:t>kilometres</a:t>
            </a:r>
            <a:r>
              <a:rPr lang="en-US" altLang="zh-CN" sz="3200" b="1" dirty="0"/>
              <a:t>.</a:t>
            </a:r>
          </a:p>
        </p:txBody>
      </p:sp>
      <p:sp>
        <p:nvSpPr>
          <p:cNvPr id="8" name="右箭头 7"/>
          <p:cNvSpPr/>
          <p:nvPr/>
        </p:nvSpPr>
        <p:spPr>
          <a:xfrm>
            <a:off x="2183130" y="4808220"/>
            <a:ext cx="2687955" cy="840740"/>
          </a:xfrm>
          <a:prstGeom prst="rightArrow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altLang="zh-CN" sz="2800" b="1"/>
              <a:t>How big is it?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5143500" y="4601210"/>
            <a:ext cx="6591300" cy="1255395"/>
          </a:xfrm>
          <a:prstGeom prst="roundRect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altLang="zh-CN" sz="3200" b="1" dirty="0"/>
              <a:t>It has got...</a:t>
            </a:r>
            <a:r>
              <a:rPr lang="en-US" altLang="zh-CN" sz="3200" b="1" dirty="0">
                <a:sym typeface="+mn-ea"/>
              </a:rPr>
              <a:t>hundred/thousand</a:t>
            </a:r>
          </a:p>
          <a:p>
            <a:pPr algn="l"/>
            <a:r>
              <a:rPr lang="en-US" altLang="zh-CN" sz="3200" b="1" dirty="0">
                <a:sym typeface="+mn-ea"/>
              </a:rPr>
              <a:t>/</a:t>
            </a:r>
            <a:r>
              <a:rPr lang="en-US" altLang="zh-CN" sz="3200" b="1" dirty="0" smtClean="0">
                <a:sym typeface="+mn-ea"/>
              </a:rPr>
              <a:t>million </a:t>
            </a:r>
            <a:r>
              <a:rPr lang="en-US" altLang="zh-CN" sz="3200" b="1" dirty="0">
                <a:sym typeface="+mn-ea"/>
              </a:rPr>
              <a:t>people.</a:t>
            </a:r>
            <a:endParaRPr lang="en-US" altLang="zh-CN" sz="3200" b="1" dirty="0"/>
          </a:p>
        </p:txBody>
      </p:sp>
      <p:sp>
        <p:nvSpPr>
          <p:cNvPr id="3" name="矩形 2"/>
          <p:cNvSpPr/>
          <p:nvPr/>
        </p:nvSpPr>
        <p:spPr>
          <a:xfrm>
            <a:off x="620396" y="187325"/>
            <a:ext cx="10554970" cy="1106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altLang="zh-CN" sz="6600" b="1">
                <a:solidFill>
                  <a:srgbClr val="FFC000"/>
                </a:solidFill>
                <a:effectLst/>
              </a:rPr>
              <a:t>Summary: Facts about a 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4" grpId="0" bldLvl="0" animBg="1"/>
      <p:bldP spid="4" grpId="1" animBg="1"/>
      <p:bldP spid="5" grpId="0" bldLvl="0" animBg="1"/>
      <p:bldP spid="5" grpId="1" animBg="1"/>
      <p:bldP spid="6" grpId="0" bldLvl="0" animBg="1"/>
      <p:bldP spid="6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内容占位符 1" descr="微信图片_20170906150631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0" y="3837940"/>
            <a:ext cx="4953000" cy="2987040"/>
          </a:xfrm>
          <a:prstGeom prst="rect">
            <a:avLst/>
          </a:prstGeom>
        </p:spPr>
      </p:pic>
      <p:pic>
        <p:nvPicPr>
          <p:cNvPr id="5" name="图片 4" descr="微信图片_201709061507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" y="31115"/>
            <a:ext cx="4690745" cy="2931795"/>
          </a:xfrm>
          <a:prstGeom prst="rect">
            <a:avLst/>
          </a:prstGeom>
        </p:spPr>
      </p:pic>
      <p:pic>
        <p:nvPicPr>
          <p:cNvPr id="7" name="图片 6" descr="微信图片_201709061528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730" y="31115"/>
            <a:ext cx="5012690" cy="293179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6685" y="2962910"/>
            <a:ext cx="1317307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latin typeface="Comic Sans MS" panose="030F0702030302020204" charset="0"/>
              </a:rPr>
              <a:t>W</a:t>
            </a:r>
            <a:r>
              <a:rPr lang="en-US" altLang="zh-CN" sz="4800" b="1" dirty="0" smtClean="0">
                <a:latin typeface="Comic Sans MS" panose="030F0702030302020204" charset="0"/>
              </a:rPr>
              <a:t>here </a:t>
            </a:r>
            <a:r>
              <a:rPr lang="en-US" altLang="zh-CN" sz="4800" b="1" dirty="0">
                <a:latin typeface="Comic Sans MS" panose="030F0702030302020204" charset="0"/>
              </a:rPr>
              <a:t>did you go this summer holiday?</a:t>
            </a:r>
          </a:p>
        </p:txBody>
      </p:sp>
      <p:pic>
        <p:nvPicPr>
          <p:cNvPr id="13" name="内容占位符 12" descr="微信图片_20170906174516"/>
          <p:cNvPicPr>
            <a:picLocks noGrp="1" noChangeAspect="1"/>
          </p:cNvPicPr>
          <p:nvPr>
            <p:ph sz="half" idx="4294967295"/>
          </p:nvPr>
        </p:nvPicPr>
        <p:blipFill>
          <a:blip r:embed="rId5"/>
          <a:stretch>
            <a:fillRect/>
          </a:stretch>
        </p:blipFill>
        <p:spPr>
          <a:xfrm>
            <a:off x="7094855" y="3821430"/>
            <a:ext cx="5097145" cy="2987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maps-of-countri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10" y="-35560"/>
            <a:ext cx="12253595" cy="6884035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701040" y="1544955"/>
            <a:ext cx="2501900" cy="1530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8215630" y="1716405"/>
            <a:ext cx="2501900" cy="153035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usa-29266_6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445" y="1823085"/>
            <a:ext cx="1949450" cy="9747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413365" y="2752725"/>
            <a:ext cx="30746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  <a:latin typeface="ChunkFive Roman" panose="00000500000000000000" charset="0"/>
                <a:cs typeface="ChunkFive Roman" panose="00000500000000000000" charset="0"/>
              </a:rPr>
              <a:t>China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bldLvl="0" animBg="1"/>
      <p:bldP spid="4" grpId="1" animBg="1"/>
      <p:bldP spid="9" grpId="0"/>
      <p:bldP spid="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27554" t="18187" r="27310" b="28325"/>
          <a:stretch>
            <a:fillRect/>
          </a:stretch>
        </p:blipFill>
        <p:spPr>
          <a:xfrm>
            <a:off x="6306185" y="35560"/>
            <a:ext cx="4980305" cy="286258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48615" y="2898140"/>
            <a:ext cx="74193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latin typeface="Times New Roman" panose="02020603050405020304" charset="0"/>
                <a:cs typeface="Times New Roman" panose="02020603050405020304" charset="0"/>
              </a:rPr>
              <a:t>It's a famous place in China.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48615" y="5165090"/>
            <a:ext cx="883158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latin typeface="Times New Roman" panose="02020603050405020304" charset="0"/>
                <a:cs typeface="Times New Roman" panose="02020603050405020304" charset="0"/>
              </a:rPr>
              <a:t>Can you tell me </a:t>
            </a: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more</a:t>
            </a:r>
            <a:r>
              <a:rPr lang="en-US" altLang="zh-CN" sz="4400" b="1" dirty="0">
                <a:latin typeface="Times New Roman" panose="02020603050405020304" charset="0"/>
                <a:cs typeface="Times New Roman" panose="02020603050405020304" charset="0"/>
              </a:rPr>
              <a:t> about it?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24155" y="494030"/>
            <a:ext cx="741934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latin typeface="Times New Roman" panose="02020603050405020304" charset="0"/>
                <a:cs typeface="Times New Roman" panose="02020603050405020304" charset="0"/>
              </a:rPr>
              <a:t>Guess.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24155" y="4050665"/>
            <a:ext cx="1075245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latin typeface="Times New Roman" panose="02020603050405020304" charset="0"/>
                <a:cs typeface="Times New Roman" panose="02020603050405020304" charset="0"/>
              </a:rPr>
              <a:t>It's vey long and old. It's beautiful.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7" grpId="0"/>
      <p:bldP spid="7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026" name="ShockwaveFlash1" r:id="rId2" imgW="9326160" imgH="5064120"/>
        </mc:Choice>
        <mc:Fallback>
          <p:control name="ShockwaveFlash1" r:id="rId2" imgW="9326160" imgH="5064120">
            <p:pic>
              <p:nvPicPr>
                <p:cNvPr id="2" name="ShockwaveFlash1"/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424180" y="-115570"/>
                  <a:ext cx="12886690" cy="6975475"/>
                </a:xfrm>
                <a:prstGeom prst="rect">
                  <a:avLst/>
                </a:prstGeom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l="24204" t="12793" r="26685" b="18332"/>
          <a:stretch>
            <a:fillRect/>
          </a:stretch>
        </p:blipFill>
        <p:spPr>
          <a:xfrm>
            <a:off x="1905" y="-12065"/>
            <a:ext cx="12193905" cy="68808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79095" y="323850"/>
            <a:ext cx="127355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Where is </a:t>
            </a:r>
            <a:r>
              <a:rPr lang="en-US" altLang="zh-CN" sz="4000" b="1" dirty="0" err="1">
                <a:latin typeface="Times New Roman" panose="02020603050405020304" charset="0"/>
                <a:cs typeface="Times New Roman" panose="02020603050405020304" charset="0"/>
              </a:rPr>
              <a:t>Daming</a:t>
            </a:r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 now</a:t>
            </a:r>
            <a:r>
              <a:rPr lang="en-US" altLang="zh-CN" sz="4000" b="1" dirty="0" smtClean="0">
                <a:latin typeface="Times New Roman" panose="02020603050405020304" charset="0"/>
                <a:cs typeface="Times New Roman" panose="02020603050405020304" charset="0"/>
              </a:rPr>
              <a:t>?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79095" y="1199555"/>
            <a:ext cx="127355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What  are they talking about?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lum contrast="18000"/>
          </a:blip>
          <a:srcRect l="18663" t="58260" r="53261" b="15136"/>
          <a:stretch>
            <a:fillRect/>
          </a:stretch>
        </p:blipFill>
        <p:spPr>
          <a:xfrm>
            <a:off x="43815" y="1236980"/>
            <a:ext cx="6209665" cy="54883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lum contrast="18000"/>
          </a:blip>
          <a:srcRect l="52055" t="14883" r="19869" b="58513"/>
          <a:stretch>
            <a:fillRect/>
          </a:stretch>
        </p:blipFill>
        <p:spPr>
          <a:xfrm>
            <a:off x="5702935" y="1237615"/>
            <a:ext cx="6263640" cy="553593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05460" y="189865"/>
            <a:ext cx="127355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Times New Roman" panose="02020603050405020304" charset="0"/>
                <a:cs typeface="Times New Roman" panose="02020603050405020304" charset="0"/>
              </a:rPr>
              <a:t>Read silently. Tell me more about the Great Wall.</a:t>
            </a:r>
            <a:endParaRPr lang="en-US" altLang="zh-CN" sz="4000" b="1" dirty="0" smtClean="0"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910705" y="2379345"/>
            <a:ext cx="2541270" cy="17145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910705" y="2828925"/>
            <a:ext cx="1175385" cy="7620"/>
          </a:xfrm>
          <a:prstGeom prst="line">
            <a:avLst/>
          </a:prstGeom>
          <a:ln w="28575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227445" y="1419860"/>
            <a:ext cx="460629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>
                <a:latin typeface="Comic Sans MS" panose="030F0702030302020204" charset="0"/>
              </a:rPr>
              <a:t>How long is it?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232785" y="4542790"/>
            <a:ext cx="94526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>
                <a:latin typeface="Comic Sans MS" panose="030F0702030302020204" charset="0"/>
              </a:rPr>
              <a:t>twenty thousand kilometres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373630" y="4501515"/>
            <a:ext cx="94805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6000" b="1">
                <a:sym typeface="+mn-ea"/>
              </a:rPr>
              <a:t>＞</a:t>
            </a:r>
          </a:p>
        </p:txBody>
      </p:sp>
      <p:pic>
        <p:nvPicPr>
          <p:cNvPr id="8" name="内容占位符 7" descr="微信图片_20170906150655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0" y="245110"/>
            <a:ext cx="5092700" cy="28886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232785" y="3469005"/>
            <a:ext cx="94526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>
                <a:latin typeface="Comic Sans MS" panose="030F0702030302020204" charset="0"/>
              </a:rPr>
              <a:t>twelve thousand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373630" y="3427730"/>
            <a:ext cx="94805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6000" b="1">
                <a:sym typeface="+mn-ea"/>
              </a:rPr>
              <a:t>＞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3232785" y="5666740"/>
            <a:ext cx="945261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>
                <a:latin typeface="Comic Sans MS" panose="030F0702030302020204" charset="0"/>
              </a:rPr>
              <a:t>two thousand kilometres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373630" y="5625465"/>
            <a:ext cx="94805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6000" b="1">
                <a:sym typeface="+mn-ea"/>
              </a:rPr>
              <a:t>＞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243330" y="3499485"/>
            <a:ext cx="14998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/>
              <a:t>(      )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243330" y="4542790"/>
            <a:ext cx="14998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/>
              <a:t>(      )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1243330" y="5666740"/>
            <a:ext cx="14998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/>
              <a:t>(      )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490980" y="4565015"/>
            <a:ext cx="8826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>
                <a:solidFill>
                  <a:srgbClr val="FF0000"/>
                </a:solidFill>
                <a:latin typeface="Comic Sans MS" panose="030F0702030302020204" charset="0"/>
              </a:rPr>
              <a:t>T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842000" y="2765425"/>
            <a:ext cx="25400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1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119630" y="354965"/>
            <a:ext cx="48107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>
                <a:latin typeface="Comic Sans MS" panose="030F0702030302020204" charset="0"/>
              </a:rPr>
              <a:t>100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119630" y="1885950"/>
            <a:ext cx="48107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>
                <a:latin typeface="Comic Sans MS" panose="030F0702030302020204" charset="0"/>
              </a:rPr>
              <a:t>1,000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119630" y="3451860"/>
            <a:ext cx="48107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>
                <a:latin typeface="Comic Sans MS" panose="030F0702030302020204" charset="0"/>
              </a:rPr>
              <a:t>10,000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119630" y="4909820"/>
            <a:ext cx="48107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>
                <a:latin typeface="Comic Sans MS" panose="030F0702030302020204" charset="0"/>
              </a:rPr>
              <a:t>1,000,000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658610" y="413385"/>
            <a:ext cx="48107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>
                <a:latin typeface="Comic Sans MS" panose="030F0702030302020204" charset="0"/>
              </a:rPr>
              <a:t>one hundred</a:t>
            </a:r>
            <a:r>
              <a:rPr lang="zh-CN" altLang="en-US" sz="4800" b="1">
                <a:latin typeface="Comic Sans MS" panose="030F0702030302020204" charset="0"/>
              </a:rPr>
              <a:t>百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658610" y="1885950"/>
            <a:ext cx="577215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>
                <a:latin typeface="Comic Sans MS" panose="030F0702030302020204" charset="0"/>
              </a:rPr>
              <a:t>one thousand</a:t>
            </a:r>
            <a:r>
              <a:rPr lang="zh-CN" altLang="en-US" sz="4800" b="1">
                <a:latin typeface="Comic Sans MS" panose="030F0702030302020204" charset="0"/>
              </a:rPr>
              <a:t>千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658610" y="3430270"/>
            <a:ext cx="55143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>
                <a:latin typeface="Comic Sans MS" panose="030F0702030302020204" charset="0"/>
              </a:rPr>
              <a:t>ten thousand</a:t>
            </a:r>
            <a:r>
              <a:rPr lang="zh-CN" altLang="en-US" sz="4800" b="1">
                <a:latin typeface="Comic Sans MS" panose="030F0702030302020204" charset="0"/>
              </a:rPr>
              <a:t>万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658610" y="4851400"/>
            <a:ext cx="48107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>
                <a:latin typeface="Comic Sans MS" panose="030F0702030302020204" charset="0"/>
              </a:rPr>
              <a:t>one million</a:t>
            </a:r>
            <a:r>
              <a:rPr lang="zh-CN" altLang="en-US" sz="4800" b="1">
                <a:latin typeface="Comic Sans MS" panose="030F0702030302020204" charset="0"/>
              </a:rPr>
              <a:t>百万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8" grpId="1"/>
      <p:bldP spid="9" grpId="0"/>
      <p:bldP spid="10" grpId="0"/>
      <p:bldP spid="11" grpId="0"/>
      <p:bldP spid="12" grpId="0"/>
      <p:bldP spid="12" grpId="1"/>
      <p:bldP spid="13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259</Words>
  <Application>Microsoft Office PowerPoint</Application>
  <PresentationFormat>宽屏</PresentationFormat>
  <Paragraphs>71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ChunkFive Roman</vt:lpstr>
      <vt:lpstr>宋体</vt:lpstr>
      <vt:lpstr>Arial</vt:lpstr>
      <vt:lpstr>Calibri</vt:lpstr>
      <vt:lpstr>Calibri Light</vt:lpstr>
      <vt:lpstr>Comic Sans MS</vt:lpstr>
      <vt:lpstr>Times New Roman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</dc:creator>
  <cp:lastModifiedBy>tw</cp:lastModifiedBy>
  <cp:revision>49</cp:revision>
  <dcterms:created xsi:type="dcterms:W3CDTF">2017-09-05T16:24:00Z</dcterms:created>
  <dcterms:modified xsi:type="dcterms:W3CDTF">2019-09-03T09:29:03Z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2052-11.1.0.8986</vt:lpwstr>
  </property>
</Properties>
</file>