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3" r:id="rId2"/>
    <p:sldId id="268" r:id="rId3"/>
    <p:sldId id="289" r:id="rId4"/>
    <p:sldId id="288" r:id="rId5"/>
    <p:sldId id="275" r:id="rId6"/>
    <p:sldId id="276" r:id="rId7"/>
    <p:sldId id="277" r:id="rId8"/>
    <p:sldId id="261" r:id="rId9"/>
    <p:sldId id="279" r:id="rId10"/>
    <p:sldId id="262" r:id="rId11"/>
    <p:sldId id="278" r:id="rId12"/>
    <p:sldId id="286" r:id="rId13"/>
    <p:sldId id="285" r:id="rId14"/>
    <p:sldId id="281" r:id="rId15"/>
    <p:sldId id="283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CC"/>
    <a:srgbClr val="FF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74E13-585D-4E24-838B-AA75EDE6832A}" type="datetimeFigureOut">
              <a:rPr lang="zh-CN" altLang="en-US"/>
              <a:pPr>
                <a:defRPr/>
              </a:pPr>
              <a:t>2012-10-29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65090-2454-4EBD-AA7A-60FC51008B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5D1AF-DFE4-4B7A-BE74-AC994A605D07}" type="datetimeFigureOut">
              <a:rPr lang="zh-CN" altLang="en-US"/>
              <a:pPr>
                <a:defRPr/>
              </a:pPr>
              <a:t>2012-10-29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74FE4-BE07-42D6-B89D-7E787ECE79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146A0-BA2E-4637-9B44-C1290A92BDAB}" type="datetimeFigureOut">
              <a:rPr lang="zh-CN" altLang="en-US"/>
              <a:pPr>
                <a:defRPr/>
              </a:pPr>
              <a:t>2012-10-29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9D81C-4EDD-4ADC-AE75-650C64676D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8A28F-0D87-4E2B-88DC-F4B053AD1756}" type="datetimeFigureOut">
              <a:rPr lang="zh-CN" altLang="en-US"/>
              <a:pPr>
                <a:defRPr/>
              </a:pPr>
              <a:t>2012-10-29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AE63-37F8-4BFD-BF02-347CDA409E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12B21-77C7-41B6-B0A8-64D7888585E9}" type="datetimeFigureOut">
              <a:rPr lang="zh-CN" altLang="en-US"/>
              <a:pPr>
                <a:defRPr/>
              </a:pPr>
              <a:t>2012-10-29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28807-95A0-4014-8441-ECC828A348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95A08-FA47-4D7A-A48B-4DFF1A4E9415}" type="datetimeFigureOut">
              <a:rPr lang="zh-CN" altLang="en-US"/>
              <a:pPr>
                <a:defRPr/>
              </a:pPr>
              <a:t>2012-10-29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0309E-1DD6-4DF7-B785-F1C2927C0C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0160-364E-4CF5-8F8D-7D7834C8474E}" type="datetimeFigureOut">
              <a:rPr lang="zh-CN" altLang="en-US"/>
              <a:pPr>
                <a:defRPr/>
              </a:pPr>
              <a:t>2012-10-29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C8CFB-43BB-4D38-B62C-BA47C6F3DA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20C64-A33A-4049-A8B6-0ECD2ACB6432}" type="datetimeFigureOut">
              <a:rPr lang="zh-CN" altLang="en-US"/>
              <a:pPr>
                <a:defRPr/>
              </a:pPr>
              <a:t>2012-10-29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057D0-55D1-45C1-844F-C90E97C51D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FF98A-BDE8-479B-B66F-2960893FB615}" type="datetimeFigureOut">
              <a:rPr lang="zh-CN" altLang="en-US"/>
              <a:pPr>
                <a:defRPr/>
              </a:pPr>
              <a:t>2012-10-29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675D-D46B-4A43-9CB5-CD6AAC0598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E2618-44E9-442D-92BC-2D50D327A871}" type="datetimeFigureOut">
              <a:rPr lang="zh-CN" altLang="en-US"/>
              <a:pPr>
                <a:defRPr/>
              </a:pPr>
              <a:t>2012-10-29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1859E-6EC6-4DDC-8174-8881FE3D52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708E3-5D74-4AF3-A2B0-C1F81A0EA873}" type="datetimeFigureOut">
              <a:rPr lang="zh-CN" altLang="en-US"/>
              <a:pPr>
                <a:defRPr/>
              </a:pPr>
              <a:t>2012-10-29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6AD24-885B-41EF-84C2-CDA86E87FD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BC4C4CA-0968-4866-9E90-28669E3D8E74}" type="datetimeFigureOut">
              <a:rPr lang="zh-CN" altLang="en-US"/>
              <a:pPr>
                <a:defRPr/>
              </a:pPr>
              <a:t>2012-10-29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3922281-51A7-460A-9520-550ED8A270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2" descr="u=1679323851,3965528536&amp;fm=52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6" name="WordArt 16"/>
          <p:cNvSpPr>
            <a:spLocks noChangeArrowheads="1" noChangeShapeType="1" noTextEdit="1"/>
          </p:cNvSpPr>
          <p:nvPr/>
        </p:nvSpPr>
        <p:spPr bwMode="auto">
          <a:xfrm>
            <a:off x="1258888" y="2205038"/>
            <a:ext cx="6481762" cy="19446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9796"/>
                <a:gd name="adj2" fmla="val 60"/>
              </a:avLst>
            </a:prstTxWarp>
          </a:bodyPr>
          <a:lstStyle/>
          <a:p>
            <a:pPr algn="ctr"/>
            <a:r>
              <a:rPr lang="zh-CN" altLang="en-US" sz="3600" kern="10">
                <a:ln w="254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测量水的温度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u=30421637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3357563"/>
            <a:ext cx="3446463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u=30421637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115888"/>
            <a:ext cx="3446463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u=30421637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9950" y="0"/>
            <a:ext cx="3446463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u=30421637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9950" y="3284538"/>
            <a:ext cx="3446463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492500" y="1341438"/>
            <a:ext cx="10080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黑体" pitchFamily="2" charset="-122"/>
                <a:ea typeface="黑体" pitchFamily="2" charset="-122"/>
              </a:rPr>
              <a:t> 1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号杯</a:t>
            </a:r>
          </a:p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zh-CN" b="1">
                <a:latin typeface="黑体" pitchFamily="2" charset="-122"/>
                <a:ea typeface="黑体" pitchFamily="2" charset="-122"/>
              </a:rPr>
              <a:t>自来水</a:t>
            </a:r>
            <a:endParaRPr lang="zh-CN" altLang="en-US" b="1">
              <a:latin typeface="黑体" pitchFamily="2" charset="-122"/>
              <a:ea typeface="黑体" pitchFamily="2" charset="-122"/>
            </a:endParaRPr>
          </a:p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zh-CN" b="1">
                <a:latin typeface="黑体" pitchFamily="2" charset="-122"/>
                <a:ea typeface="黑体" pitchFamily="2" charset="-122"/>
              </a:rPr>
              <a:t>的</a:t>
            </a:r>
            <a:endParaRPr lang="zh-CN" altLang="en-US" b="1">
              <a:latin typeface="黑体" pitchFamily="2" charset="-122"/>
              <a:ea typeface="黑体" pitchFamily="2" charset="-122"/>
            </a:endParaRPr>
          </a:p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zh-CN" b="1">
                <a:latin typeface="黑体" pitchFamily="2" charset="-122"/>
                <a:ea typeface="黑体" pitchFamily="2" charset="-122"/>
              </a:rPr>
              <a:t>温度</a:t>
            </a:r>
            <a:endParaRPr lang="zh-CN" altLang="en-US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308850" y="1196975"/>
            <a:ext cx="11525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2</a:t>
            </a:r>
            <a:r>
              <a:rPr lang="zh-CN" altLang="en-US" b="1"/>
              <a:t>号杯</a:t>
            </a:r>
          </a:p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zh-CN" b="1">
                <a:latin typeface="黑体" pitchFamily="2" charset="-122"/>
                <a:ea typeface="黑体" pitchFamily="2" charset="-122"/>
              </a:rPr>
              <a:t>温水</a:t>
            </a:r>
            <a:endParaRPr lang="zh-CN" altLang="en-US" b="1">
              <a:latin typeface="黑体" pitchFamily="2" charset="-122"/>
              <a:ea typeface="黑体" pitchFamily="2" charset="-122"/>
            </a:endParaRPr>
          </a:p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zh-CN" b="1">
                <a:latin typeface="黑体" pitchFamily="2" charset="-122"/>
                <a:ea typeface="黑体" pitchFamily="2" charset="-122"/>
              </a:rPr>
              <a:t>的</a:t>
            </a:r>
            <a:endParaRPr lang="zh-CN" altLang="en-US" b="1">
              <a:latin typeface="黑体" pitchFamily="2" charset="-122"/>
              <a:ea typeface="黑体" pitchFamily="2" charset="-122"/>
            </a:endParaRPr>
          </a:p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zh-CN" b="1">
                <a:latin typeface="黑体" pitchFamily="2" charset="-122"/>
                <a:ea typeface="黑体" pitchFamily="2" charset="-122"/>
              </a:rPr>
              <a:t>温度</a:t>
            </a:r>
            <a:r>
              <a:rPr lang="en-US" altLang="zh-CN" b="1">
                <a:latin typeface="黑体" pitchFamily="2" charset="-122"/>
                <a:ea typeface="黑体" pitchFamily="2" charset="-122"/>
              </a:rPr>
              <a:t> </a:t>
            </a:r>
            <a:endParaRPr lang="zh-CN" altLang="en-US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348038" y="4941888"/>
            <a:ext cx="15113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/>
              <a:t>     3</a:t>
            </a:r>
            <a:r>
              <a:rPr lang="zh-CN" altLang="en-US" b="1"/>
              <a:t>号杯</a:t>
            </a:r>
          </a:p>
          <a:p>
            <a:r>
              <a:rPr lang="zh-CN" altLang="zh-CN" b="1">
                <a:latin typeface="黑体" pitchFamily="2" charset="-122"/>
                <a:ea typeface="黑体" pitchFamily="2" charset="-122"/>
              </a:rPr>
              <a:t>烫手的热水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       </a:t>
            </a:r>
          </a:p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   的</a:t>
            </a:r>
          </a:p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zh-CN" b="1">
                <a:latin typeface="黑体" pitchFamily="2" charset="-122"/>
                <a:ea typeface="黑体" pitchFamily="2" charset="-122"/>
              </a:rPr>
              <a:t>温度</a:t>
            </a:r>
            <a:endParaRPr lang="zh-CN" altLang="en-US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235825" y="4868863"/>
            <a:ext cx="1692275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b="1"/>
              <a:t>号杯</a:t>
            </a:r>
          </a:p>
          <a:p>
            <a:r>
              <a:rPr lang="zh-CN" altLang="zh-CN" b="1">
                <a:latin typeface="黑体" pitchFamily="2" charset="-122"/>
                <a:ea typeface="黑体" pitchFamily="2" charset="-122"/>
              </a:rPr>
              <a:t>刚从热水瓶里</a:t>
            </a:r>
            <a:r>
              <a:rPr lang="en-US" altLang="zh-CN" b="1">
                <a:latin typeface="黑体" pitchFamily="2" charset="-122"/>
                <a:ea typeface="黑体" pitchFamily="2" charset="-122"/>
              </a:rPr>
              <a:t>          </a:t>
            </a:r>
            <a:r>
              <a:rPr lang="zh-CN" altLang="zh-CN" b="1">
                <a:latin typeface="黑体" pitchFamily="2" charset="-122"/>
                <a:ea typeface="黑体" pitchFamily="2" charset="-122"/>
              </a:rPr>
              <a:t>倒出的热水</a:t>
            </a:r>
            <a:endParaRPr lang="zh-CN" altLang="en-US" b="1">
              <a:latin typeface="黑体" pitchFamily="2" charset="-122"/>
              <a:ea typeface="黑体" pitchFamily="2" charset="-122"/>
            </a:endParaRPr>
          </a:p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   的</a:t>
            </a:r>
          </a:p>
          <a:p>
            <a:r>
              <a:rPr lang="zh-CN" altLang="en-US" b="1">
                <a:latin typeface="黑体" pitchFamily="2" charset="-122"/>
                <a:ea typeface="黑体" pitchFamily="2" charset="-122"/>
              </a:rPr>
              <a:t>   温度</a:t>
            </a:r>
          </a:p>
        </p:txBody>
      </p:sp>
      <p:sp>
        <p:nvSpPr>
          <p:cNvPr id="14" name="云形标注 13"/>
          <p:cNvSpPr>
            <a:spLocks noChangeArrowheads="1"/>
          </p:cNvSpPr>
          <p:nvPr/>
        </p:nvSpPr>
        <p:spPr bwMode="auto">
          <a:xfrm rot="213848">
            <a:off x="7380288" y="2713038"/>
            <a:ext cx="1479550" cy="1436687"/>
          </a:xfrm>
          <a:prstGeom prst="cloudCallout">
            <a:avLst>
              <a:gd name="adj1" fmla="val -70963"/>
              <a:gd name="adj2" fmla="val 93042"/>
            </a:avLst>
          </a:prstGeom>
          <a:solidFill>
            <a:srgbClr val="FF00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lt1"/>
                </a:solidFill>
                <a:latin typeface="+mn-lt"/>
                <a:ea typeface="+mn-ea"/>
              </a:rPr>
              <a:t>小心，不要被烫伤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42875" y="1322388"/>
            <a:ext cx="165576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itchFamily="2" charset="-122"/>
                <a:ea typeface="黑体" pitchFamily="2" charset="-122"/>
              </a:rPr>
              <a:t>提示：</a:t>
            </a:r>
            <a:r>
              <a:rPr lang="zh-CN" altLang="en-US">
                <a:latin typeface="Calibri" pitchFamily="34" charset="0"/>
              </a:rPr>
              <a:t> </a:t>
            </a:r>
            <a:endParaRPr lang="en-US" altLang="zh-CN">
              <a:latin typeface="Calibri" pitchFamily="34" charset="0"/>
            </a:endParaRPr>
          </a:p>
          <a:p>
            <a:r>
              <a:rPr lang="zh-CN" altLang="en-US" b="1">
                <a:latin typeface="Calibri" pitchFamily="34" charset="0"/>
              </a:rPr>
              <a:t>        </a:t>
            </a:r>
            <a:endParaRPr lang="en-US" altLang="zh-CN" b="1">
              <a:latin typeface="Calibri" pitchFamily="34" charset="0"/>
            </a:endParaRPr>
          </a:p>
          <a:p>
            <a:r>
              <a:rPr lang="en-US" altLang="zh-CN" b="1">
                <a:latin typeface="Calibri" pitchFamily="34" charset="0"/>
              </a:rPr>
              <a:t>         </a:t>
            </a:r>
            <a:r>
              <a:rPr lang="zh-CN" altLang="en-US" b="1">
                <a:latin typeface="Calibri" pitchFamily="34" charset="0"/>
              </a:rPr>
              <a:t>温度计要小心拿放，谨防破裂</a:t>
            </a:r>
            <a:endParaRPr lang="en-US" altLang="zh-CN" b="1">
              <a:latin typeface="Calibri" pitchFamily="34" charset="0"/>
            </a:endParaRPr>
          </a:p>
          <a:p>
            <a:endParaRPr lang="en-US" altLang="zh-CN" b="1">
              <a:latin typeface="Calibri" pitchFamily="34" charset="0"/>
            </a:endParaRPr>
          </a:p>
          <a:p>
            <a:r>
              <a:rPr lang="zh-CN" altLang="en-US" b="1">
                <a:latin typeface="Calibri" pitchFamily="34" charset="0"/>
              </a:rPr>
              <a:t>        如果温度计的管子破裂请立即告诉老师</a:t>
            </a:r>
          </a:p>
        </p:txBody>
      </p:sp>
      <p:pic>
        <p:nvPicPr>
          <p:cNvPr id="17" name="Picture 2" descr="2005851416111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428625"/>
            <a:ext cx="1566863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 descr="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2987675" y="1397000"/>
            <a:ext cx="2684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ea typeface="黑体" pitchFamily="2" charset="-122"/>
              </a:rPr>
              <a:t>水温的测量记录</a:t>
            </a:r>
            <a:endParaRPr lang="zh-CN" altLang="en-US" sz="2800" b="1">
              <a:ea typeface="黑体" pitchFamily="2" charset="-122"/>
            </a:endParaRPr>
          </a:p>
        </p:txBody>
      </p:sp>
      <p:graphicFrame>
        <p:nvGraphicFramePr>
          <p:cNvPr id="35888" name="Group 48"/>
          <p:cNvGraphicFramePr>
            <a:graphicFrameLocks noGrp="1"/>
          </p:cNvGraphicFramePr>
          <p:nvPr/>
        </p:nvGraphicFramePr>
        <p:xfrm>
          <a:off x="1258888" y="2205038"/>
          <a:ext cx="6432550" cy="2447926"/>
        </p:xfrm>
        <a:graphic>
          <a:graphicData uri="http://schemas.openxmlformats.org/drawingml/2006/table">
            <a:tbl>
              <a:tblPr/>
              <a:tblGrid>
                <a:gridCol w="3025775"/>
                <a:gridCol w="3406775"/>
              </a:tblGrid>
              <a:tr h="611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自来水的温度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温水的温度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烫手的热水的温度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 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刚从热水瓶里倒出的热水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889" name="Rectangle 49"/>
          <p:cNvSpPr>
            <a:spLocks noChangeArrowheads="1"/>
          </p:cNvSpPr>
          <p:nvPr/>
        </p:nvSpPr>
        <p:spPr bwMode="auto">
          <a:xfrm>
            <a:off x="2051050" y="5199063"/>
            <a:ext cx="5086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ea typeface="黑体" pitchFamily="2" charset="-122"/>
              </a:rPr>
              <a:t>各组测量同一种水的温度有差异吗？</a:t>
            </a:r>
          </a:p>
          <a:p>
            <a:r>
              <a:rPr lang="zh-CN" altLang="en-US" sz="2400" b="1">
                <a:ea typeface="黑体" pitchFamily="2" charset="-122"/>
              </a:rPr>
              <a:t>这些差异可能是什么原因引起的？</a:t>
            </a:r>
          </a:p>
        </p:txBody>
      </p:sp>
      <p:pic>
        <p:nvPicPr>
          <p:cNvPr id="1026" name="Picture 2" descr="2005851416111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619250" y="549275"/>
            <a:ext cx="1368425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8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u=2703229743,2757542858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93913" y="1025525"/>
            <a:ext cx="61928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 dirty="0">
                <a:latin typeface="黑体" pitchFamily="2" charset="-122"/>
                <a:ea typeface="黑体" pitchFamily="2" charset="-122"/>
              </a:rPr>
              <a:t>每隔</a:t>
            </a:r>
            <a:r>
              <a:rPr lang="en-US" altLang="zh-CN" sz="2400" b="1" dirty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zh-CN" sz="2400" b="1" dirty="0">
                <a:latin typeface="黑体" pitchFamily="2" charset="-122"/>
                <a:ea typeface="黑体" pitchFamily="2" charset="-122"/>
              </a:rPr>
              <a:t>分钟</a:t>
            </a:r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分别</a:t>
            </a:r>
            <a:r>
              <a:rPr lang="zh-CN" altLang="zh-CN" sz="2400" b="1" dirty="0">
                <a:latin typeface="黑体" pitchFamily="2" charset="-122"/>
                <a:ea typeface="黑体" pitchFamily="2" charset="-122"/>
              </a:rPr>
              <a:t>测量一次</a:t>
            </a:r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每杯水的温度</a:t>
            </a:r>
            <a:r>
              <a:rPr lang="zh-CN" altLang="zh-CN" sz="2400" b="1" dirty="0">
                <a:latin typeface="黑体" pitchFamily="2" charset="-122"/>
                <a:ea typeface="黑体" pitchFamily="2" charset="-122"/>
              </a:rPr>
              <a:t>，把测量结果记录</a:t>
            </a:r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下来</a:t>
            </a:r>
            <a:r>
              <a:rPr lang="en-US" altLang="zh-CN" dirty="0">
                <a:latin typeface="Calibri" pitchFamily="34" charset="0"/>
              </a:rPr>
              <a:t/>
            </a:r>
            <a:br>
              <a:rPr lang="en-US" altLang="zh-CN" dirty="0">
                <a:latin typeface="Calibri" pitchFamily="34" charset="0"/>
              </a:rPr>
            </a:br>
            <a:endParaRPr lang="zh-CN" altLang="en-US" dirty="0">
              <a:latin typeface="Calibri" pitchFamily="34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00034" y="2214554"/>
          <a:ext cx="7605734" cy="3753131"/>
        </p:xfrm>
        <a:graphic>
          <a:graphicData uri="http://schemas.openxmlformats.org/drawingml/2006/table">
            <a:tbl>
              <a:tblPr/>
              <a:tblGrid>
                <a:gridCol w="2469903"/>
                <a:gridCol w="855247"/>
                <a:gridCol w="856697"/>
                <a:gridCol w="856697"/>
                <a:gridCol w="855246"/>
                <a:gridCol w="856697"/>
                <a:gridCol w="855247"/>
              </a:tblGrid>
              <a:tr h="617864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连续测量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10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分钟内水温变化的记录表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272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 0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分钟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 2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分钟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 4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分钟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 6</a:t>
                      </a: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分钟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 8</a:t>
                      </a: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分钟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 10</a:t>
                      </a: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分钟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3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自来水的温度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8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温水的温度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 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8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烫手的热水的温度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2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刚从热水瓶里倒出的热水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图片 2" descr="u=23247868,810560375&amp;fm=52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14290"/>
            <a:ext cx="1800225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1782532937,2912123113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57488" y="2376912"/>
            <a:ext cx="4711546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从这些数据中</a:t>
            </a:r>
            <a:endParaRPr lang="en-US" altLang="zh-CN" sz="4400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sz="4400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zh-CN" sz="4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你有什么发现吗？</a:t>
            </a:r>
            <a:endParaRPr lang="zh-CN" altLang="en-US" sz="44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3" name="Picture 5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620713"/>
            <a:ext cx="5183187" cy="3744912"/>
          </a:xfrm>
          <a:prstGeom prst="rect">
            <a:avLst/>
          </a:prstGeom>
          <a:noFill/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124075" y="1484313"/>
            <a:ext cx="5903913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ea typeface="黑体" pitchFamily="2" charset="-122"/>
              </a:rPr>
              <a:t>水在自然降温时的一般规律是：</a:t>
            </a:r>
          </a:p>
          <a:p>
            <a:endParaRPr lang="zh-CN" altLang="en-US" sz="2800">
              <a:ea typeface="黑体" pitchFamily="2" charset="-122"/>
            </a:endParaRPr>
          </a:p>
          <a:p>
            <a:r>
              <a:rPr lang="zh-CN" altLang="en-US" sz="2400">
                <a:latin typeface="黑体" pitchFamily="2" charset="-122"/>
                <a:ea typeface="黑体" pitchFamily="2" charset="-122"/>
              </a:rPr>
              <a:t>温差越大，降温幅度越大。</a:t>
            </a:r>
          </a:p>
          <a:p>
            <a:endParaRPr lang="zh-CN" altLang="en-US" sz="24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400">
                <a:latin typeface="黑体" pitchFamily="2" charset="-122"/>
                <a:ea typeface="黑体" pitchFamily="2" charset="-122"/>
              </a:rPr>
              <a:t>水温越高，温度下降得越快。</a:t>
            </a:r>
          </a:p>
          <a:p>
            <a:endParaRPr lang="zh-CN" altLang="en-US" sz="24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400">
                <a:latin typeface="黑体" pitchFamily="2" charset="-122"/>
                <a:ea typeface="黑体" pitchFamily="2" charset="-122"/>
              </a:rPr>
              <a:t>自来水的温度与周围空气的温度相同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,</a:t>
            </a:r>
          </a:p>
          <a:p>
            <a:r>
              <a:rPr lang="zh-CN" altLang="en-US" sz="2400">
                <a:latin typeface="黑体" pitchFamily="2" charset="-122"/>
                <a:ea typeface="黑体" pitchFamily="2" charset="-122"/>
              </a:rPr>
              <a:t>所以，水温在短时间内几乎不发生变化。</a:t>
            </a:r>
            <a:br>
              <a:rPr lang="zh-CN" altLang="en-US" sz="2400">
                <a:latin typeface="黑体" pitchFamily="2" charset="-122"/>
                <a:ea typeface="黑体" pitchFamily="2" charset="-122"/>
              </a:rPr>
            </a:br>
            <a:r>
              <a:rPr lang="zh-CN" altLang="en-US" sz="2400">
                <a:latin typeface="黑体" pitchFamily="2" charset="-122"/>
                <a:ea typeface="黑体" pitchFamily="2" charset="-122"/>
              </a:rPr>
              <a:t/>
            </a:r>
            <a:br>
              <a:rPr lang="zh-CN" altLang="en-US" sz="2400">
                <a:latin typeface="黑体" pitchFamily="2" charset="-122"/>
                <a:ea typeface="黑体" pitchFamily="2" charset="-122"/>
              </a:rPr>
            </a:br>
            <a:endParaRPr lang="zh-CN" altLang="en-US" sz="240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20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6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6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6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6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6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u=2284217227,1364632008&amp;fm=3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0"/>
            <a:ext cx="7164387" cy="6870700"/>
          </a:xfrm>
          <a:prstGeom prst="rect">
            <a:avLst/>
          </a:prstGeom>
          <a:noFill/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2411413" y="1268413"/>
            <a:ext cx="3743325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2" charset="-122"/>
              </a:rPr>
              <a:t>   </a:t>
            </a:r>
            <a:r>
              <a:rPr lang="zh-CN" altLang="en-US" sz="3200" b="1">
                <a:ea typeface="黑体" pitchFamily="2" charset="-122"/>
              </a:rPr>
              <a:t>对一个物体来说</a:t>
            </a:r>
          </a:p>
          <a:p>
            <a:endParaRPr lang="zh-CN" altLang="en-US" sz="3200" b="1">
              <a:ea typeface="黑体" pitchFamily="2" charset="-122"/>
            </a:endParaRPr>
          </a:p>
          <a:p>
            <a:r>
              <a:rPr lang="zh-CN" altLang="en-US" sz="3200" b="1">
                <a:ea typeface="黑体" pitchFamily="2" charset="-122"/>
              </a:rPr>
              <a:t>    温度下降，</a:t>
            </a:r>
          </a:p>
          <a:p>
            <a:r>
              <a:rPr lang="zh-CN" altLang="en-US" sz="3200" b="1">
                <a:ea typeface="黑体" pitchFamily="2" charset="-122"/>
              </a:rPr>
              <a:t>说明物体的热量减少；</a:t>
            </a:r>
          </a:p>
          <a:p>
            <a:r>
              <a:rPr lang="zh-CN" altLang="en-US" sz="3200" b="1">
                <a:ea typeface="黑体" pitchFamily="2" charset="-122"/>
              </a:rPr>
              <a:t>    温度上升，</a:t>
            </a:r>
          </a:p>
          <a:p>
            <a:r>
              <a:rPr lang="zh-CN" altLang="en-US" sz="3200" b="1">
                <a:ea typeface="黑体" pitchFamily="2" charset="-122"/>
              </a:rPr>
              <a:t>说明物体的热量增加。</a:t>
            </a:r>
            <a:br>
              <a:rPr lang="zh-CN" altLang="en-US" sz="3200" b="1">
                <a:ea typeface="黑体" pitchFamily="2" charset="-122"/>
              </a:rPr>
            </a:br>
            <a:endParaRPr lang="zh-CN" altLang="en-US" sz="3200" b="1">
              <a:ea typeface="黑体" pitchFamily="2" charset="-122"/>
            </a:endParaRPr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2411413" y="2349500"/>
            <a:ext cx="431800" cy="431800"/>
          </a:xfrm>
          <a:prstGeom prst="smileyFace">
            <a:avLst>
              <a:gd name="adj" fmla="val 4653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3" name="AutoShape 7"/>
          <p:cNvSpPr>
            <a:spLocks noChangeArrowheads="1"/>
          </p:cNvSpPr>
          <p:nvPr/>
        </p:nvSpPr>
        <p:spPr bwMode="auto">
          <a:xfrm>
            <a:off x="2411413" y="3789363"/>
            <a:ext cx="431800" cy="431800"/>
          </a:xfrm>
          <a:prstGeom prst="smileyFace">
            <a:avLst>
              <a:gd name="adj" fmla="val 4653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7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7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nimBg="1"/>
      <p:bldP spid="2970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 descr="u=3715535553,1645990808&amp;fm=52&amp;gp=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5385916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14290"/>
            <a:ext cx="3607112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 descr="735390_161549036_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357166"/>
            <a:ext cx="6286494" cy="446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846228938,1117849656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4" name="图片 3" descr="u=4009101542,2748547239&amp;fm=52&amp;gp=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571480"/>
            <a:ext cx="379161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u=23247868,810560375&amp;fm=52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1000108"/>
            <a:ext cx="128587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1908175" y="2000240"/>
            <a:ext cx="640873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000" b="1" dirty="0">
                <a:solidFill>
                  <a:srgbClr val="FF33CC"/>
                </a:solidFill>
                <a:latin typeface="黑体" pitchFamily="2" charset="-122"/>
                <a:ea typeface="黑体" pitchFamily="2" charset="-122"/>
              </a:rPr>
              <a:t>要测量水的温度，</a:t>
            </a:r>
            <a:endParaRPr lang="zh-CN" altLang="en-US" sz="4000" b="1" dirty="0">
              <a:solidFill>
                <a:srgbClr val="FF33CC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zh-CN" sz="4000" b="1" dirty="0">
                <a:solidFill>
                  <a:srgbClr val="FF33CC"/>
                </a:solidFill>
                <a:latin typeface="黑体" pitchFamily="2" charset="-122"/>
                <a:ea typeface="黑体" pitchFamily="2" charset="-122"/>
              </a:rPr>
              <a:t>我们必须要有合适的温度计</a:t>
            </a:r>
            <a:r>
              <a:rPr lang="zh-CN" altLang="en-US" sz="4000" b="1" dirty="0">
                <a:solidFill>
                  <a:srgbClr val="FF33CC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  <a:p>
            <a:endParaRPr lang="en-US" altLang="zh-CN" sz="4000" b="1" dirty="0">
              <a:solidFill>
                <a:srgbClr val="FF33CC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zh-CN" sz="4000" b="1" dirty="0">
                <a:solidFill>
                  <a:srgbClr val="FF33CC"/>
                </a:solidFill>
                <a:latin typeface="黑体" pitchFamily="2" charset="-122"/>
                <a:ea typeface="黑体" pitchFamily="2" charset="-122"/>
              </a:rPr>
              <a:t>该选择怎么样的呢？</a:t>
            </a:r>
            <a:endParaRPr lang="zh-CN" altLang="en-US" sz="4000" b="1" dirty="0">
              <a:solidFill>
                <a:srgbClr val="FF33CC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7412" name="AutoShape 8"/>
          <p:cNvSpPr>
            <a:spLocks noChangeArrowheads="1"/>
          </p:cNvSpPr>
          <p:nvPr/>
        </p:nvSpPr>
        <p:spPr bwMode="auto">
          <a:xfrm>
            <a:off x="6215074" y="5214950"/>
            <a:ext cx="1296987" cy="5762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2400" b="1" dirty="0" smtClean="0">
                <a:ea typeface="黑体" pitchFamily="2" charset="-122"/>
                <a:hlinkClick r:id="rId4" action="ppaction://hlinksldjump"/>
              </a:rPr>
              <a:t>返回</a:t>
            </a:r>
            <a:endParaRPr lang="zh-CN" altLang="en-US" sz="2400" b="1" dirty="0">
              <a:ea typeface="黑体" pitchFamily="2" charset="-122"/>
            </a:endParaRPr>
          </a:p>
        </p:txBody>
      </p:sp>
      <p:sp>
        <p:nvSpPr>
          <p:cNvPr id="17414" name="AutoShape 8"/>
          <p:cNvSpPr>
            <a:spLocks noChangeArrowheads="1"/>
          </p:cNvSpPr>
          <p:nvPr/>
        </p:nvSpPr>
        <p:spPr bwMode="auto">
          <a:xfrm>
            <a:off x="7847013" y="6281737"/>
            <a:ext cx="1296987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2400" b="1" dirty="0">
                <a:ea typeface="黑体" pitchFamily="2" charset="-122"/>
                <a:hlinkClick r:id="rId5" action="ppaction://hlinksldjump"/>
              </a:rPr>
              <a:t>下一页</a:t>
            </a:r>
            <a:endParaRPr lang="zh-CN" altLang="en-US" sz="2400" b="1" dirty="0"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1258888" y="1816100"/>
            <a:ext cx="68040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ea typeface="黑体" pitchFamily="2" charset="-122"/>
              </a:rPr>
              <a:t>    </a:t>
            </a:r>
          </a:p>
          <a:p>
            <a:r>
              <a:rPr lang="zh-CN" altLang="en-US" sz="4000">
                <a:ea typeface="黑体" pitchFamily="2" charset="-122"/>
              </a:rPr>
              <a:t>     </a:t>
            </a:r>
            <a:r>
              <a:rPr lang="zh-CN" altLang="zh-CN" sz="3600">
                <a:solidFill>
                  <a:srgbClr val="FF0000"/>
                </a:solidFill>
                <a:ea typeface="黑体" pitchFamily="2" charset="-122"/>
              </a:rPr>
              <a:t>有了合适的温度计之后，</a:t>
            </a:r>
            <a:endParaRPr lang="zh-CN" altLang="en-US" sz="3600">
              <a:solidFill>
                <a:srgbClr val="FF0000"/>
              </a:solidFill>
              <a:ea typeface="黑体" pitchFamily="2" charset="-122"/>
            </a:endParaRPr>
          </a:p>
          <a:p>
            <a:r>
              <a:rPr lang="zh-CN" altLang="zh-CN" sz="3600">
                <a:solidFill>
                  <a:srgbClr val="FF0000"/>
                </a:solidFill>
                <a:ea typeface="黑体" pitchFamily="2" charset="-122"/>
              </a:rPr>
              <a:t>我们可以直接测了吗？</a:t>
            </a:r>
            <a:endParaRPr lang="zh-CN" altLang="en-US" sz="3600">
              <a:solidFill>
                <a:srgbClr val="FF0000"/>
              </a:solidFill>
              <a:ea typeface="黑体" pitchFamily="2" charset="-122"/>
            </a:endParaRPr>
          </a:p>
          <a:p>
            <a:endParaRPr lang="zh-CN" altLang="en-US" sz="3600">
              <a:solidFill>
                <a:srgbClr val="FF0000"/>
              </a:solidFill>
              <a:ea typeface="黑体" pitchFamily="2" charset="-122"/>
            </a:endParaRPr>
          </a:p>
          <a:p>
            <a:endParaRPr lang="zh-CN" altLang="en-US" sz="4000">
              <a:ea typeface="黑体" pitchFamily="2" charset="-122"/>
            </a:endParaRPr>
          </a:p>
          <a:p>
            <a:r>
              <a:rPr lang="zh-CN" altLang="zh-CN" sz="4000">
                <a:solidFill>
                  <a:srgbClr val="FF0000"/>
                </a:solidFill>
                <a:ea typeface="黑体" pitchFamily="2" charset="-122"/>
              </a:rPr>
              <a:t>我们要如何来测量水温呢？</a:t>
            </a:r>
            <a:endParaRPr lang="zh-CN" altLang="en-US" sz="4000">
              <a:solidFill>
                <a:srgbClr val="FF0000"/>
              </a:solidFill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 descr="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692275" y="476250"/>
            <a:ext cx="6048375" cy="490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2" charset="-122"/>
                <a:ea typeface="黑体" pitchFamily="2" charset="-122"/>
              </a:rPr>
              <a:t>测量水温的方法</a:t>
            </a:r>
          </a:p>
          <a:p>
            <a:endParaRPr lang="en-US" altLang="zh-CN" sz="2400">
              <a:latin typeface="黑体" pitchFamily="2" charset="-122"/>
              <a:ea typeface="黑体" pitchFamily="2" charset="-122"/>
            </a:endParaRPr>
          </a:p>
          <a:p>
            <a:r>
              <a:rPr lang="zh-CN" altLang="zh-CN" sz="24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zh-CN" sz="2400">
                <a:latin typeface="黑体" pitchFamily="2" charset="-122"/>
                <a:ea typeface="黑体" pitchFamily="2" charset="-122"/>
              </a:rPr>
              <a:t>）手拿温度计的上端。</a:t>
            </a:r>
            <a:endParaRPr lang="zh-CN" altLang="en-US" sz="2400">
              <a:latin typeface="黑体" pitchFamily="2" charset="-122"/>
              <a:ea typeface="黑体" pitchFamily="2" charset="-122"/>
            </a:endParaRPr>
          </a:p>
          <a:p>
            <a:endParaRPr lang="en-US" altLang="zh-CN" sz="2400">
              <a:latin typeface="黑体" pitchFamily="2" charset="-122"/>
              <a:ea typeface="黑体" pitchFamily="2" charset="-122"/>
            </a:endParaRPr>
          </a:p>
          <a:p>
            <a:r>
              <a:rPr lang="zh-CN" altLang="zh-CN" sz="24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zh-CN" sz="2400">
                <a:latin typeface="黑体" pitchFamily="2" charset="-122"/>
                <a:ea typeface="黑体" pitchFamily="2" charset="-122"/>
              </a:rPr>
              <a:t>）将温度计下端浸入水中，不能碰到容</a:t>
            </a:r>
            <a:endParaRPr lang="en-US" altLang="zh-CN" sz="240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2400"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zh-CN" sz="2400">
                <a:latin typeface="黑体" pitchFamily="2" charset="-122"/>
                <a:ea typeface="黑体" pitchFamily="2" charset="-122"/>
              </a:rPr>
              <a:t>器的底与壁。</a:t>
            </a:r>
            <a:endParaRPr lang="zh-CN" altLang="en-US" sz="2400">
              <a:latin typeface="黑体" pitchFamily="2" charset="-122"/>
              <a:ea typeface="黑体" pitchFamily="2" charset="-122"/>
            </a:endParaRPr>
          </a:p>
          <a:p>
            <a:endParaRPr lang="en-US" altLang="zh-CN" sz="2400">
              <a:latin typeface="黑体" pitchFamily="2" charset="-122"/>
              <a:ea typeface="黑体" pitchFamily="2" charset="-122"/>
            </a:endParaRPr>
          </a:p>
          <a:p>
            <a:r>
              <a:rPr lang="zh-CN" altLang="zh-CN" sz="24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zh-CN" sz="2400">
                <a:latin typeface="黑体" pitchFamily="2" charset="-122"/>
                <a:ea typeface="黑体" pitchFamily="2" charset="-122"/>
              </a:rPr>
              <a:t>）视线与温度计液面持平。</a:t>
            </a:r>
            <a:endParaRPr lang="zh-CN" altLang="en-US" sz="2400">
              <a:latin typeface="黑体" pitchFamily="2" charset="-122"/>
              <a:ea typeface="黑体" pitchFamily="2" charset="-122"/>
            </a:endParaRPr>
          </a:p>
          <a:p>
            <a:endParaRPr lang="en-US" altLang="zh-CN" sz="2400">
              <a:latin typeface="黑体" pitchFamily="2" charset="-122"/>
              <a:ea typeface="黑体" pitchFamily="2" charset="-122"/>
            </a:endParaRPr>
          </a:p>
          <a:p>
            <a:r>
              <a:rPr lang="zh-CN" altLang="zh-CN" sz="24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zh-CN" sz="2400">
                <a:latin typeface="黑体" pitchFamily="2" charset="-122"/>
                <a:ea typeface="黑体" pitchFamily="2" charset="-122"/>
              </a:rPr>
              <a:t>）在液注不再上升或下降时读数。</a:t>
            </a:r>
            <a:endParaRPr lang="zh-CN" altLang="en-US" sz="2400">
              <a:latin typeface="黑体" pitchFamily="2" charset="-122"/>
              <a:ea typeface="黑体" pitchFamily="2" charset="-122"/>
            </a:endParaRPr>
          </a:p>
          <a:p>
            <a:endParaRPr lang="en-US" altLang="zh-CN" sz="2400">
              <a:latin typeface="黑体" pitchFamily="2" charset="-122"/>
              <a:ea typeface="黑体" pitchFamily="2" charset="-122"/>
            </a:endParaRPr>
          </a:p>
          <a:p>
            <a:r>
              <a:rPr lang="zh-CN" altLang="zh-CN" sz="24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zh-CN" sz="2400">
                <a:latin typeface="黑体" pitchFamily="2" charset="-122"/>
                <a:ea typeface="黑体" pitchFamily="2" charset="-122"/>
              </a:rPr>
              <a:t>）读数时温度计不能离开被测的水。</a:t>
            </a:r>
            <a:r>
              <a:rPr lang="en-US" altLang="zh-CN" sz="2400">
                <a:latin typeface="黑体" pitchFamily="2" charset="-122"/>
                <a:ea typeface="黑体" pitchFamily="2" charset="-122"/>
                <a:hlinkClick r:id="rId3" action="ppaction://hlinksldjump"/>
              </a:rPr>
              <a:t/>
            </a:r>
            <a:br>
              <a:rPr lang="en-US" altLang="zh-CN" sz="2400">
                <a:latin typeface="黑体" pitchFamily="2" charset="-122"/>
                <a:ea typeface="黑体" pitchFamily="2" charset="-122"/>
                <a:hlinkClick r:id="rId3" action="ppaction://hlinksldjump"/>
              </a:rPr>
            </a:br>
            <a:endParaRPr lang="zh-CN" altLang="en-US" sz="240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26" name="Picture 2" descr="20058514161111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-180975" y="0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 4"/>
          <p:cNvSpPr/>
          <p:nvPr/>
        </p:nvSpPr>
        <p:spPr>
          <a:xfrm>
            <a:off x="7786678" y="6143620"/>
            <a:ext cx="1357322" cy="71438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  <a:hlinkClick r:id="rId3" action="ppaction://hlinksldjump"/>
              </a:rPr>
              <a:t>下一页</a:t>
            </a:r>
            <a:endParaRPr lang="zh-CN" altLang="en-US" sz="2800" b="1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8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48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48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48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48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48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4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4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4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4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4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4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48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48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48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48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48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48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 descr="u=3042163727,3779659374&amp;fm=23&amp;gp=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流程图: 可选过程 2"/>
          <p:cNvSpPr/>
          <p:nvPr/>
        </p:nvSpPr>
        <p:spPr>
          <a:xfrm>
            <a:off x="7884368" y="6237312"/>
            <a:ext cx="1259632" cy="576064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  <a:hlinkClick r:id="rId3" action="ppaction://hlinksldjump"/>
              </a:rPr>
              <a:t>上一页</a:t>
            </a:r>
            <a:endParaRPr lang="zh-CN" altLang="en-US" sz="2000" b="1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 descr="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1428728" y="1268413"/>
            <a:ext cx="7380288" cy="396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ea typeface="黑体" pitchFamily="2" charset="-122"/>
              </a:rPr>
              <a:t>如果不按照</a:t>
            </a:r>
            <a:r>
              <a:rPr lang="zh-CN" altLang="en-US" sz="2800" b="1" dirty="0">
                <a:ea typeface="黑体" pitchFamily="2" charset="-122"/>
              </a:rPr>
              <a:t>正确的</a:t>
            </a:r>
            <a:r>
              <a:rPr lang="zh-CN" altLang="zh-CN" sz="2800" b="1" dirty="0">
                <a:ea typeface="黑体" pitchFamily="2" charset="-122"/>
              </a:rPr>
              <a:t>操作</a:t>
            </a:r>
            <a:r>
              <a:rPr lang="zh-CN" altLang="en-US" sz="2800" b="1" dirty="0">
                <a:ea typeface="黑体" pitchFamily="2" charset="-122"/>
              </a:rPr>
              <a:t>方法</a:t>
            </a:r>
            <a:r>
              <a:rPr lang="zh-CN" altLang="zh-CN" sz="2800" b="1" dirty="0">
                <a:ea typeface="黑体" pitchFamily="2" charset="-122"/>
              </a:rPr>
              <a:t>，会出现</a:t>
            </a:r>
            <a:r>
              <a:rPr lang="zh-CN" altLang="en-US" sz="2800" b="1" dirty="0">
                <a:ea typeface="黑体" pitchFamily="2" charset="-122"/>
              </a:rPr>
              <a:t>的</a:t>
            </a:r>
            <a:r>
              <a:rPr lang="zh-CN" altLang="zh-CN" sz="2800" b="1" dirty="0">
                <a:ea typeface="黑体" pitchFamily="2" charset="-122"/>
              </a:rPr>
              <a:t>情况</a:t>
            </a:r>
            <a:r>
              <a:rPr lang="zh-CN" altLang="en-US" sz="2800" b="1" dirty="0">
                <a:ea typeface="黑体" pitchFamily="2" charset="-122"/>
              </a:rPr>
              <a:t>？</a:t>
            </a:r>
            <a:endParaRPr lang="en-US" altLang="zh-CN" sz="2800" b="1" dirty="0">
              <a:ea typeface="黑体" pitchFamily="2" charset="-122"/>
            </a:endParaRPr>
          </a:p>
          <a:p>
            <a:endParaRPr lang="en-US" altLang="zh-CN" sz="2800" b="1" dirty="0">
              <a:ea typeface="黑体" pitchFamily="2" charset="-122"/>
            </a:endParaRPr>
          </a:p>
          <a:p>
            <a:endParaRPr lang="en-US" altLang="zh-CN" dirty="0"/>
          </a:p>
          <a:p>
            <a:r>
              <a:rPr lang="zh-CN" altLang="zh-CN" sz="2000" b="1" dirty="0"/>
              <a:t>（</a:t>
            </a:r>
            <a:r>
              <a:rPr lang="en-US" altLang="zh-CN" sz="2000" b="1" dirty="0"/>
              <a:t>1</a:t>
            </a:r>
            <a:r>
              <a:rPr lang="zh-CN" altLang="zh-CN" sz="2000" b="1" dirty="0"/>
              <a:t>）拿中间会挡住刻度，拿玻璃泡会造成所测的不</a:t>
            </a:r>
            <a:endParaRPr lang="en-US" altLang="zh-CN" sz="2000" b="1" dirty="0"/>
          </a:p>
          <a:p>
            <a:r>
              <a:rPr lang="en-US" altLang="zh-CN" sz="2000" b="1" dirty="0"/>
              <a:t>     </a:t>
            </a:r>
            <a:r>
              <a:rPr lang="zh-CN" altLang="zh-CN" sz="2000" b="1" dirty="0"/>
              <a:t>是水的温度。</a:t>
            </a:r>
            <a:endParaRPr lang="en-US" altLang="zh-CN" sz="2000" b="1" dirty="0"/>
          </a:p>
          <a:p>
            <a:endParaRPr lang="en-US" altLang="zh-CN" sz="2000" b="1" dirty="0"/>
          </a:p>
          <a:p>
            <a:r>
              <a:rPr lang="zh-CN" altLang="zh-CN" sz="2000" b="1" dirty="0"/>
              <a:t>（</a:t>
            </a:r>
            <a:r>
              <a:rPr lang="en-US" altLang="zh-CN" sz="2000" b="1" dirty="0"/>
              <a:t>2</a:t>
            </a:r>
            <a:r>
              <a:rPr lang="zh-CN" altLang="zh-CN" sz="2000" b="1" dirty="0"/>
              <a:t>）如果碰到容器或读数时离开液面，测量的就</a:t>
            </a:r>
            <a:endParaRPr lang="en-US" altLang="zh-CN" sz="2000" b="1" dirty="0"/>
          </a:p>
          <a:p>
            <a:r>
              <a:rPr lang="en-US" altLang="zh-CN" sz="2000" b="1" dirty="0"/>
              <a:t>     </a:t>
            </a:r>
            <a:r>
              <a:rPr lang="zh-CN" altLang="zh-CN" sz="2000" b="1" dirty="0"/>
              <a:t>不是水的温度了。</a:t>
            </a:r>
            <a:endParaRPr lang="en-US" altLang="zh-CN" sz="2000" b="1" dirty="0"/>
          </a:p>
          <a:p>
            <a:endParaRPr lang="en-US" altLang="zh-CN" sz="2000" b="1" dirty="0"/>
          </a:p>
          <a:p>
            <a:r>
              <a:rPr lang="zh-CN" altLang="zh-CN" sz="2000" b="1" dirty="0"/>
              <a:t>（</a:t>
            </a:r>
            <a:r>
              <a:rPr lang="en-US" altLang="zh-CN" sz="2000" b="1" dirty="0"/>
              <a:t>3</a:t>
            </a:r>
            <a:r>
              <a:rPr lang="zh-CN" altLang="zh-CN" sz="2000" b="1" dirty="0"/>
              <a:t>）俯视或仰视会造成读数偏大或偏小。</a:t>
            </a:r>
            <a:endParaRPr lang="en-US" altLang="zh-CN" sz="2000" b="1" dirty="0"/>
          </a:p>
          <a:p>
            <a:endParaRPr lang="en-US" altLang="zh-CN" sz="2000" b="1" dirty="0"/>
          </a:p>
          <a:p>
            <a:r>
              <a:rPr lang="zh-CN" altLang="zh-CN" sz="2000" b="1" dirty="0"/>
              <a:t>（</a:t>
            </a:r>
            <a:r>
              <a:rPr lang="en-US" altLang="zh-CN" sz="2000" b="1" dirty="0"/>
              <a:t>4</a:t>
            </a:r>
            <a:r>
              <a:rPr lang="zh-CN" altLang="zh-CN" sz="2000" b="1" dirty="0"/>
              <a:t>）没有稳定时测出的温度不准。</a:t>
            </a:r>
            <a:endParaRPr lang="zh-CN" altLang="en-US" sz="2000" b="1" dirty="0"/>
          </a:p>
        </p:txBody>
      </p:sp>
      <p:sp>
        <p:nvSpPr>
          <p:cNvPr id="36874" name="AutoShape 10"/>
          <p:cNvSpPr>
            <a:spLocks noChangeArrowheads="1"/>
          </p:cNvSpPr>
          <p:nvPr/>
        </p:nvSpPr>
        <p:spPr bwMode="auto">
          <a:xfrm>
            <a:off x="852465" y="1196975"/>
            <a:ext cx="576263" cy="574675"/>
          </a:xfrm>
          <a:prstGeom prst="smileyFace">
            <a:avLst>
              <a:gd name="adj" fmla="val 4653"/>
            </a:avLst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8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8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8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68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8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8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</TotalTime>
  <Words>460</Words>
  <Application>Microsoft Office PowerPoint</Application>
  <PresentationFormat>全屏显示(4:3)</PresentationFormat>
  <Paragraphs>97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daxue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ln</dc:creator>
  <cp:lastModifiedBy>lnsz</cp:lastModifiedBy>
  <cp:revision>41</cp:revision>
  <dcterms:created xsi:type="dcterms:W3CDTF">2012-10-10T09:30:40Z</dcterms:created>
  <dcterms:modified xsi:type="dcterms:W3CDTF">2012-10-29T09:13:28Z</dcterms:modified>
</cp:coreProperties>
</file>