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06" r:id="rId4"/>
    <p:sldId id="287" r:id="rId5"/>
    <p:sldId id="330" r:id="rId6"/>
    <p:sldId id="324" r:id="rId7"/>
    <p:sldId id="321" r:id="rId9"/>
    <p:sldId id="301" r:id="rId10"/>
    <p:sldId id="323" r:id="rId11"/>
    <p:sldId id="329" r:id="rId12"/>
    <p:sldId id="320" r:id="rId13"/>
    <p:sldId id="31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8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253BF-B638-47D3-AB39-E8C9D842E8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8A882-5D6C-4FDA-8D69-C11B86E988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87388"/>
            <a:ext cx="31607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0288"/>
            <a:ext cx="7729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916305" y="499110"/>
            <a:ext cx="7802880" cy="5859780"/>
          </a:xfrm>
          <a:prstGeom prst="round2Same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小知识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：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小九九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，其特点是每句口诀中先读小数再读大数。例如：无论是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5×2=10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还是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2×5=10,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口诀都是二五一十。两道算式共用一句口诀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所以口诀的个数较少，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共有45句。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大九九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则不同，</a:t>
            </a:r>
            <a:r>
              <a:rPr lang="zh-CN" altLang="en-US" sz="2800" strike="noStrike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其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特点是口诀中相乘的两数不论大小，按顺序读。例如：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5×2=10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，口诀是五二一十，而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2×5=10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，口诀则是二五一十。每道算式都有一句口诀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,</a:t>
            </a:r>
            <a:r>
              <a:rPr lang="zh-CN" altLang="en-US" sz="2800" b="1" strike="noStrike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Arial" panose="020B0604020202020204" pitchFamily="34" charset="0"/>
              </a:rPr>
              <a:t>所以口诀的个数较多，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共有</a:t>
            </a: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81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句。           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7029450" y="-4762"/>
            <a:ext cx="2133600" cy="129540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2" name="文本框 5"/>
          <p:cNvSpPr txBox="1"/>
          <p:nvPr/>
        </p:nvSpPr>
        <p:spPr>
          <a:xfrm>
            <a:off x="7289800" y="38417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课外拓展</a:t>
            </a:r>
            <a:endParaRPr lang="zh-CN" alt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338" y="1222941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课堂小结：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6656" y="2545304"/>
            <a:ext cx="75836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540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、这节课学到了什么？</a:t>
            </a:r>
            <a:endParaRPr lang="zh-CN" altLang="en-US" sz="5400" b="0" cap="none" spc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6656" y="3867667"/>
            <a:ext cx="63315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5400" dirty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、我还有个问题？</a:t>
            </a:r>
            <a:endParaRPr lang="zh-CN" altLang="en-US" sz="5400" b="0" cap="none" spc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145421" y="21576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4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3502734" y="280057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896309" y="3229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6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145421" y="280057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7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3985334" y="1514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8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267909" y="3229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9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004384" y="21576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0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3805946" y="943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11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177546" y="201475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2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571121" y="258625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3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896309" y="237194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14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198184" y="301488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图片 15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501396" y="1514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图片 16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610809" y="115750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图片 17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107821" y="21576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5" name="图片 18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411034" y="3229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6" name="图片 19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804609" y="280057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7" name="图片 20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751846" y="15861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8" name="图片 21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411034" y="1514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9" name="图片 22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017459" y="258625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0" name="TextBox 23"/>
          <p:cNvSpPr txBox="1"/>
          <p:nvPr/>
        </p:nvSpPr>
        <p:spPr>
          <a:xfrm>
            <a:off x="645234" y="4686081"/>
            <a:ext cx="45529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一共有多少个松果？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2311" name="图片 24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145421" y="943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2" name="图片 25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102434" y="1371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3" name="图片 26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842209" y="1514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4" name="图片 27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289884" y="3657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5" name="图片 28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405646" y="222907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6" name="图片 29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3502734" y="3657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7" name="图片 30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3358271" y="19433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8" name="图片 31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610809" y="180044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9" name="图片 32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655384" y="943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0" name="图片 33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5177546" y="3657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1" name="图片 34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261809" y="38721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2" name="图片 35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320671" y="3229195"/>
            <a:ext cx="608013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3" name="图片 36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411034" y="2657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4" name="图片 37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017459" y="3657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5" name="图片 38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868234" y="201475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6" name="图片 39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6565021" y="9431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7" name="图片 40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171446" y="1514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8" name="图片 41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4307596" y="3872132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29" name="图片 42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950284" y="408644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0" name="图片 43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405646" y="30863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1" name="图片 44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405646" y="3657820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2" name="图片 45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99221" y="2586257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3" name="图片 46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1683459" y="265769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4" name="图片 47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799221" y="1800445"/>
            <a:ext cx="6064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5" name="图片 48" descr="4652964_105640614126_2.jpg"/>
          <p:cNvPicPr>
            <a:picLocks noChangeAspect="1"/>
          </p:cNvPicPr>
          <p:nvPr/>
        </p:nvPicPr>
        <p:blipFill>
          <a:blip r:embed="rId1"/>
          <a:srcRect l="21094" t="19412" r="20313" b="18234"/>
          <a:stretch>
            <a:fillRect/>
          </a:stretch>
        </p:blipFill>
        <p:spPr>
          <a:xfrm>
            <a:off x="2896309" y="1086070"/>
            <a:ext cx="606425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4"/>
          <p:cNvPicPr>
            <a:picLocks noChangeAspect="1"/>
          </p:cNvPicPr>
          <p:nvPr/>
        </p:nvPicPr>
        <p:blipFill>
          <a:blip r:embed="rId1"/>
          <a:srcRect r="-5" b="5"/>
          <a:stretch>
            <a:fillRect/>
          </a:stretch>
        </p:blipFill>
        <p:spPr>
          <a:xfrm>
            <a:off x="0" y="-428625"/>
            <a:ext cx="92519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"/>
          <a:stretch>
            <a:fillRect/>
          </a:stretch>
        </p:blipFill>
        <p:spPr bwMode="auto">
          <a:xfrm>
            <a:off x="0" y="0"/>
            <a:ext cx="9144000" cy="3214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347913"/>
            <a:ext cx="936625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640" y="2347913"/>
            <a:ext cx="936625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2347913"/>
            <a:ext cx="935037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347913"/>
            <a:ext cx="936625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852613"/>
            <a:ext cx="76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288" y="2063750"/>
            <a:ext cx="7635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815" y="1916113"/>
            <a:ext cx="7635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1852613"/>
            <a:ext cx="7635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2063750"/>
            <a:ext cx="76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14813"/>
            <a:ext cx="7751763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274638"/>
            <a:ext cx="400367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4978400"/>
            <a:ext cx="277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4949825"/>
            <a:ext cx="38893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0" y="4964113"/>
            <a:ext cx="40957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89438" y="4857750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叶根友签名体" pitchFamily="2" charset="-122"/>
                <a:ea typeface="叶根友签名体" pitchFamily="2" charset="-122"/>
              </a:rPr>
              <a:t>20</a:t>
            </a:r>
            <a:endParaRPr lang="zh-CN" altLang="en-US" sz="2800" dirty="0">
              <a:latin typeface="叶根友签名体" pitchFamily="2" charset="-122"/>
              <a:ea typeface="叶根友签名体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72063" y="4857750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叶根友签名体" pitchFamily="2" charset="-122"/>
                <a:ea typeface="叶根友签名体" pitchFamily="2" charset="-122"/>
              </a:rPr>
              <a:t>25</a:t>
            </a:r>
            <a:endParaRPr lang="zh-CN" altLang="en-US" sz="2800">
              <a:latin typeface="叶根友签名体" pitchFamily="2" charset="-122"/>
              <a:ea typeface="叶根友签名体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46750" y="4857750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叶根友签名体" pitchFamily="2" charset="-122"/>
                <a:ea typeface="叶根友签名体" pitchFamily="2" charset="-122"/>
              </a:rPr>
              <a:t>30</a:t>
            </a:r>
            <a:endParaRPr lang="zh-CN" altLang="en-US" sz="2800">
              <a:latin typeface="叶根友签名体" pitchFamily="2" charset="-122"/>
              <a:ea typeface="叶根友签名体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461125" y="4857750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叶根友签名体" pitchFamily="2" charset="-122"/>
                <a:ea typeface="叶根友签名体" pitchFamily="2" charset="-122"/>
              </a:rPr>
              <a:t>35</a:t>
            </a:r>
            <a:endParaRPr lang="zh-CN" altLang="en-US" sz="2800">
              <a:latin typeface="叶根友签名体" pitchFamily="2" charset="-122"/>
              <a:ea typeface="叶根友签名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143750" y="4857750"/>
            <a:ext cx="68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叶根友签名体" pitchFamily="2" charset="-122"/>
                <a:ea typeface="叶根友签名体" pitchFamily="2" charset="-122"/>
              </a:rPr>
              <a:t>40</a:t>
            </a:r>
            <a:endParaRPr lang="zh-CN" altLang="en-US" sz="2800">
              <a:latin typeface="叶根友签名体" pitchFamily="2" charset="-122"/>
              <a:ea typeface="叶根友签名体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818438" y="4837113"/>
            <a:ext cx="682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叶根友签名体" pitchFamily="2" charset="-122"/>
                <a:ea typeface="叶根友签名体" pitchFamily="2" charset="-122"/>
              </a:rPr>
              <a:t>45</a:t>
            </a:r>
            <a:endParaRPr lang="zh-CN" altLang="en-US" sz="2800">
              <a:latin typeface="叶根友签名体" pitchFamily="2" charset="-122"/>
              <a:ea typeface="叶根友签名体" pitchFamily="2" charset="-122"/>
            </a:endParaRPr>
          </a:p>
        </p:txBody>
      </p:sp>
      <p:pic>
        <p:nvPicPr>
          <p:cNvPr id="15383" name="图片 27"/>
          <p:cNvPicPr>
            <a:picLocks noChangeAspect="1" noChangeArrowheads="1"/>
          </p:cNvPicPr>
          <p:nvPr/>
        </p:nvPicPr>
        <p:blipFill>
          <a:blip r:embed="rId8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68913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下弧形箭头 28"/>
          <p:cNvSpPr/>
          <p:nvPr/>
        </p:nvSpPr>
        <p:spPr>
          <a:xfrm>
            <a:off x="2476500" y="5470525"/>
            <a:ext cx="719138" cy="252413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下弧形箭头 30"/>
          <p:cNvSpPr/>
          <p:nvPr/>
        </p:nvSpPr>
        <p:spPr>
          <a:xfrm>
            <a:off x="3195638" y="5467350"/>
            <a:ext cx="720725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下弧形箭头 31"/>
          <p:cNvSpPr/>
          <p:nvPr/>
        </p:nvSpPr>
        <p:spPr>
          <a:xfrm>
            <a:off x="3910013" y="5467350"/>
            <a:ext cx="719137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下弧形箭头 32"/>
          <p:cNvSpPr/>
          <p:nvPr/>
        </p:nvSpPr>
        <p:spPr>
          <a:xfrm>
            <a:off x="4629150" y="5467350"/>
            <a:ext cx="720725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下弧形箭头 33"/>
          <p:cNvSpPr/>
          <p:nvPr/>
        </p:nvSpPr>
        <p:spPr>
          <a:xfrm>
            <a:off x="5349875" y="5467350"/>
            <a:ext cx="720725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下弧形箭头 34"/>
          <p:cNvSpPr/>
          <p:nvPr/>
        </p:nvSpPr>
        <p:spPr>
          <a:xfrm>
            <a:off x="6070600" y="5467350"/>
            <a:ext cx="719138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下弧形箭头 35"/>
          <p:cNvSpPr/>
          <p:nvPr/>
        </p:nvSpPr>
        <p:spPr>
          <a:xfrm>
            <a:off x="6789738" y="5467350"/>
            <a:ext cx="720725" cy="250825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下弧形箭头 36"/>
          <p:cNvSpPr/>
          <p:nvPr/>
        </p:nvSpPr>
        <p:spPr>
          <a:xfrm>
            <a:off x="7510463" y="5470525"/>
            <a:ext cx="719137" cy="252413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422525" y="564356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194050" y="564356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910013" y="5643563"/>
            <a:ext cx="862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641850" y="5643563"/>
            <a:ext cx="8620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360988" y="5643563"/>
            <a:ext cx="862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135688" y="5643563"/>
            <a:ext cx="862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827838" y="564356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551738" y="564356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</a:rPr>
              <a:t>＋</a:t>
            </a:r>
            <a:r>
              <a:rPr lang="en-US" altLang="zh-CN" sz="2400" b="1">
                <a:solidFill>
                  <a:srgbClr val="7030A0"/>
                </a:solidFill>
              </a:rPr>
              <a:t>5</a:t>
            </a:r>
            <a:endParaRPr lang="zh-CN" altLang="en-US" sz="2400" b="1">
              <a:solidFill>
                <a:srgbClr val="7030A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321" y="1839718"/>
            <a:ext cx="782638" cy="64770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268321" y="1848314"/>
            <a:ext cx="1189494" cy="125683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268321" y="1852612"/>
            <a:ext cx="2084844" cy="125253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" grpId="0" animBg="1"/>
      <p:bldP spid="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58750" y="2646680"/>
          <a:ext cx="8718550" cy="216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905"/>
                <a:gridCol w="1440180"/>
                <a:gridCol w="1224915"/>
                <a:gridCol w="1367790"/>
                <a:gridCol w="1453515"/>
                <a:gridCol w="1452245"/>
              </a:tblGrid>
              <a:tr h="944880">
                <a:tc>
                  <a:txBody>
                    <a:bodyPr/>
                    <a:lstStyle/>
                    <a:p>
                      <a:pPr algn="dist">
                        <a:buNone/>
                      </a:pPr>
                      <a:endParaRPr lang="en-US" altLang="zh-CN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uFillTx/>
                        </a:rPr>
                        <a:t>5</a:t>
                      </a: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的乘法口诀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一五得五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二五一十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三五十五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四五二十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  <a:uFillTx/>
                        </a:rPr>
                        <a:t>五五二十五</a:t>
                      </a:r>
                      <a:endParaRPr lang="zh-CN" altLang="en-US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218565">
                <a:tc>
                  <a:txBody>
                    <a:bodyPr/>
                    <a:lstStyle/>
                    <a:p>
                      <a:pPr algn="dist">
                        <a:buNone/>
                      </a:pPr>
                      <a:endParaRPr lang="zh-CN" altLang="en-US" b="1">
                        <a:latin typeface="+mn-ea"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 b="1">
                          <a:latin typeface="+mn-ea"/>
                        </a:rPr>
                        <a:t>对应的乘</a:t>
                      </a:r>
                      <a:endParaRPr lang="zh-CN" altLang="en-US" b="1">
                        <a:latin typeface="+mn-ea"/>
                      </a:endParaRPr>
                    </a:p>
                    <a:p>
                      <a:pPr algn="dist">
                        <a:buNone/>
                      </a:pPr>
                      <a:r>
                        <a:rPr lang="zh-CN" altLang="en-US" b="1">
                          <a:latin typeface="+mn-ea"/>
                        </a:rPr>
                        <a:t>  法算式</a:t>
                      </a:r>
                      <a:endParaRPr lang="zh-CN" altLang="en-US" b="1">
                        <a:latin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1×5=5</a:t>
                      </a: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5</a:t>
                      </a:r>
                      <a:r>
                        <a:rPr lang="zh-CN" altLang="en-US" sz="1800">
                          <a:sym typeface="宋体" panose="02010600030101010101" pitchFamily="2" charset="-122"/>
                        </a:rPr>
                        <a:t>×1=</a:t>
                      </a:r>
                      <a:r>
                        <a:rPr lang="en-US" altLang="zh-CN" sz="1800">
                          <a:sym typeface="宋体" panose="02010600030101010101" pitchFamily="2" charset="-122"/>
                        </a:rPr>
                        <a:t>5</a:t>
                      </a:r>
                      <a:endParaRPr lang="zh-CN" altLang="en-US" sz="1800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2×5=10</a:t>
                      </a: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5×2=10</a:t>
                      </a: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3×5=15</a:t>
                      </a: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5×3=15</a:t>
                      </a: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4×5=20</a:t>
                      </a: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5×4=20</a:t>
                      </a:r>
                      <a:endParaRPr lang="en-US" alt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800">
                        <a:sym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宋体" panose="02010600030101010101" pitchFamily="2" charset="-122"/>
                        </a:rPr>
                        <a:t>5×5=25</a:t>
                      </a:r>
                      <a:endParaRPr lang="en-US" alt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265" name="文本框 8"/>
          <p:cNvSpPr txBox="1"/>
          <p:nvPr/>
        </p:nvSpPr>
        <p:spPr>
          <a:xfrm>
            <a:off x="-46990" y="746760"/>
            <a:ext cx="9129713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marR="0" algn="ctr" defTabSz="914400" rtl="0">
              <a:buClrTx/>
              <a:buSzTx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5</a:t>
            </a:r>
            <a:r>
              <a:rPr kumimoji="0" lang="zh-CN" altLang="en-US" sz="40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的乘法口诀和</a:t>
            </a:r>
            <a:endParaRPr kumimoji="0" lang="zh-CN" altLang="en-US" sz="4000" b="1" kern="1200" cap="none" spc="0" normalizeH="0" baseline="0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algn="ctr" defTabSz="914400" rtl="0">
              <a:buClrTx/>
              <a:buSz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对应的乘</a:t>
            </a:r>
            <a:r>
              <a:rPr kumimoji="0" lang="zh-CN" altLang="en-US" sz="40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法算</a:t>
            </a:r>
            <a:r>
              <a:rPr kumimoji="0" lang="zh-CN" altLang="en-US" sz="40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式</a:t>
            </a:r>
            <a:endParaRPr kumimoji="0" lang="zh-CN" altLang="en-US" sz="4000" b="1" kern="1200" cap="none" spc="0" normalizeH="0" baseline="0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391400" y="1795780"/>
            <a:ext cx="1485900" cy="3708400"/>
          </a:xfrm>
          <a:prstGeom prst="ellipse">
            <a:avLst/>
          </a:prstGeom>
          <a:noFill/>
          <a:ln w="539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"/>
          <p:cNvSpPr txBox="1"/>
          <p:nvPr/>
        </p:nvSpPr>
        <p:spPr>
          <a:xfrm>
            <a:off x="333375" y="1473200"/>
            <a:ext cx="489585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5×5=(     )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口诀（                 ）</a:t>
            </a:r>
            <a:endParaRPr lang="zh-CN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5047615" y="1473200"/>
            <a:ext cx="480314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5×7=(     )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口诀（              ）</a:t>
            </a:r>
            <a:endParaRPr lang="zh-CN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3"/>
          <p:cNvSpPr txBox="1"/>
          <p:nvPr/>
        </p:nvSpPr>
        <p:spPr>
          <a:xfrm>
            <a:off x="333375" y="3946525"/>
            <a:ext cx="3800475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5×2=(     )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口诀（             ）</a:t>
            </a:r>
            <a:endParaRPr lang="zh-CN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4"/>
          <p:cNvSpPr txBox="1"/>
          <p:nvPr/>
        </p:nvSpPr>
        <p:spPr>
          <a:xfrm>
            <a:off x="5129213" y="3946525"/>
            <a:ext cx="3798887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8×5=(      )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口诀（              ）</a:t>
            </a:r>
            <a:endParaRPr lang="zh-CN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6234113" y="-4762"/>
            <a:ext cx="2668588" cy="129540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6" name="文本框 2"/>
          <p:cNvSpPr txBox="1"/>
          <p:nvPr/>
        </p:nvSpPr>
        <p:spPr>
          <a:xfrm>
            <a:off x="6731000" y="292100"/>
            <a:ext cx="36433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自我检测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8013" y="1473200"/>
            <a:ext cx="9731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7525" y="2387600"/>
            <a:ext cx="28829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五五二十五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1000" y="1473200"/>
            <a:ext cx="14097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35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1915" y="2387600"/>
            <a:ext cx="2884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五七三十五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8013" y="3946525"/>
            <a:ext cx="13303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-10800000" flipV="1">
            <a:off x="1787525" y="4860925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二五一十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31000" y="3946525"/>
            <a:ext cx="9588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21463" y="4860925"/>
            <a:ext cx="23066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五八四十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4" descr="1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2143125"/>
            <a:ext cx="4019550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5" descr="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938" y="2143125"/>
            <a:ext cx="3611562" cy="194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963613" y="3565525"/>
            <a:ext cx="500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5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4938" y="3552825"/>
            <a:ext cx="5000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×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98663" y="3565525"/>
            <a:ext cx="500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3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8900" y="3565525"/>
            <a:ext cx="788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15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6450" y="3552825"/>
            <a:ext cx="5000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rPr>
              <a:t>个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963613" y="4114800"/>
            <a:ext cx="3200400" cy="620713"/>
            <a:chOff x="964287" y="4114548"/>
            <a:chExt cx="3199389" cy="620400"/>
          </a:xfrm>
        </p:grpSpPr>
        <p:sp>
          <p:nvSpPr>
            <p:cNvPr id="17433" name="TextBox 11"/>
            <p:cNvSpPr txBox="1"/>
            <p:nvPr/>
          </p:nvSpPr>
          <p:spPr>
            <a:xfrm>
              <a:off x="964287" y="4150173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3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4" name="TextBox 12"/>
            <p:cNvSpPr txBox="1"/>
            <p:nvPr/>
          </p:nvSpPr>
          <p:spPr>
            <a:xfrm>
              <a:off x="1404978" y="4130109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×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5" name="TextBox 13"/>
            <p:cNvSpPr txBox="1"/>
            <p:nvPr/>
          </p:nvSpPr>
          <p:spPr>
            <a:xfrm>
              <a:off x="1976482" y="4141984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5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6" name="TextBox 14"/>
            <p:cNvSpPr txBox="1"/>
            <p:nvPr/>
          </p:nvSpPr>
          <p:spPr>
            <a:xfrm>
              <a:off x="2343102" y="4197673"/>
              <a:ext cx="50006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7437" name="TextBox 15"/>
            <p:cNvSpPr txBox="1"/>
            <p:nvPr/>
          </p:nvSpPr>
          <p:spPr>
            <a:xfrm>
              <a:off x="2628759" y="4126423"/>
              <a:ext cx="71710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15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48016" y="4114548"/>
              <a:ext cx="1115660" cy="5854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3200" kern="1200" cap="none" spc="-800" normalizeH="0" baseline="0" noProof="0" dirty="0">
                  <a:solidFill>
                    <a:srgbClr val="7030A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（个）</a:t>
              </a:r>
              <a:endParaRPr kumimoji="0" lang="zh-CN" altLang="en-US" sz="3200" kern="1200" cap="none" spc="-8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77925" y="4735513"/>
            <a:ext cx="2251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Arial" panose="020B0604020202020204" pitchFamily="34" charset="0"/>
              </a:rPr>
              <a:t>三五十五</a:t>
            </a:r>
            <a:endParaRPr lang="zh-CN" altLang="en-US" sz="36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6563" y="3541713"/>
            <a:ext cx="500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5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56300" y="3529013"/>
            <a:ext cx="5000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×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15100" y="3541713"/>
            <a:ext cx="500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80263" y="3541713"/>
            <a:ext cx="7889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Arial" panose="020B0604020202020204" pitchFamily="34" charset="0"/>
              </a:rPr>
              <a:t>20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97813" y="3529013"/>
            <a:ext cx="5000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rPr>
              <a:t>个</a:t>
            </a:r>
            <a:endParaRPr lang="zh-CN" altLang="en-US" sz="32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5516563" y="4090988"/>
            <a:ext cx="3198812" cy="620712"/>
            <a:chOff x="964287" y="4114548"/>
            <a:chExt cx="3199389" cy="620400"/>
          </a:xfrm>
        </p:grpSpPr>
        <p:sp>
          <p:nvSpPr>
            <p:cNvPr id="17427" name="TextBox 25"/>
            <p:cNvSpPr txBox="1"/>
            <p:nvPr/>
          </p:nvSpPr>
          <p:spPr>
            <a:xfrm>
              <a:off x="964287" y="4150173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4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28" name="TextBox 26"/>
            <p:cNvSpPr txBox="1"/>
            <p:nvPr/>
          </p:nvSpPr>
          <p:spPr>
            <a:xfrm>
              <a:off x="1404978" y="4130109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×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29" name="TextBox 27"/>
            <p:cNvSpPr txBox="1"/>
            <p:nvPr/>
          </p:nvSpPr>
          <p:spPr>
            <a:xfrm>
              <a:off x="1976482" y="4141984"/>
              <a:ext cx="500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5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0" name="TextBox 28"/>
            <p:cNvSpPr txBox="1"/>
            <p:nvPr/>
          </p:nvSpPr>
          <p:spPr>
            <a:xfrm>
              <a:off x="2343102" y="4197673"/>
              <a:ext cx="50006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7431" name="TextBox 29"/>
            <p:cNvSpPr txBox="1"/>
            <p:nvPr/>
          </p:nvSpPr>
          <p:spPr>
            <a:xfrm>
              <a:off x="2628759" y="4126423"/>
              <a:ext cx="71710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7030A0"/>
                  </a:solidFill>
                  <a:latin typeface="Arial" panose="020B0604020202020204" pitchFamily="34" charset="0"/>
                </a:rPr>
                <a:t>20</a:t>
              </a:r>
              <a:endPara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47463" y="4114548"/>
              <a:ext cx="1116213" cy="5854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3200" kern="1200" cap="none" spc="-800" normalizeH="0" baseline="0" noProof="0" dirty="0">
                  <a:solidFill>
                    <a:srgbClr val="7030A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（个）</a:t>
              </a:r>
              <a:endParaRPr kumimoji="0" lang="zh-CN" altLang="en-US" sz="3200" kern="1200" cap="none" spc="-80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730875" y="4711700"/>
            <a:ext cx="22494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Arial" panose="020B0604020202020204" pitchFamily="34" charset="0"/>
              </a:rPr>
              <a:t>四五二十</a:t>
            </a:r>
            <a:endParaRPr lang="zh-CN" altLang="en-US" sz="36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6137593" y="294323"/>
            <a:ext cx="2668588" cy="129540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自我检测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9" grpId="0"/>
      <p:bldP spid="20" grpId="0"/>
      <p:bldP spid="21" grpId="0"/>
      <p:bldP spid="22" grpId="0"/>
      <p:bldP spid="23" grpId="0"/>
      <p:bldP spid="24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 descr="65b2OOOPICd4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643890"/>
            <a:ext cx="7959090" cy="5783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6614" y="1228725"/>
            <a:ext cx="7210425" cy="41148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altLang="zh-CN" sz="6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春眠不觉晓，</a:t>
            </a:r>
            <a:endParaRPr kumimoji="0" lang="zh-CN" altLang="zh-CN" sz="6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defTabSz="914400" rtl="0">
              <a:buClrTx/>
              <a:buSzTx/>
              <a:defRPr/>
            </a:pPr>
            <a:r>
              <a:rPr kumimoji="0" lang="zh-CN" altLang="zh-CN" sz="6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处处闻啼鸟。</a:t>
            </a:r>
            <a:endParaRPr kumimoji="0" lang="zh-CN" altLang="zh-CN" sz="6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defTabSz="914400" rtl="0">
              <a:buClrTx/>
              <a:buSzTx/>
              <a:defRPr/>
            </a:pPr>
            <a:r>
              <a:rPr kumimoji="0" lang="zh-CN" altLang="zh-CN" sz="6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夜来风雨声，</a:t>
            </a:r>
            <a:endParaRPr kumimoji="0" lang="zh-CN" altLang="zh-CN" sz="6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defTabSz="914400" rtl="0">
              <a:buClrTx/>
              <a:buSzTx/>
              <a:defRPr/>
            </a:pPr>
            <a:r>
              <a:rPr kumimoji="0" lang="zh-CN" altLang="zh-CN" sz="6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花落知多少。</a:t>
            </a:r>
            <a:endParaRPr kumimoji="0" lang="zh-CN" altLang="zh-CN" sz="6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850" y="5246688"/>
            <a:ext cx="80391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宋体" panose="02010600030101010101" pitchFamily="2" charset="-122"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《春晓》这首诗一共多少字呢？</a:t>
            </a:r>
            <a:endParaRPr kumimoji="0" lang="zh-CN" altLang="en-US" sz="3200" b="1" kern="1200" cap="none" spc="0" normalizeH="0" baseline="0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6376988" y="-4762"/>
            <a:ext cx="2525713" cy="129540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3540" y="353694"/>
            <a:ext cx="4013835" cy="5791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挑战自己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8413" y="5826125"/>
            <a:ext cx="49593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×5=20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621</Words>
  <Application>WPS 演示</Application>
  <PresentationFormat>全屏显示(4:3)</PresentationFormat>
  <Paragraphs>171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叶根友签名体</vt:lpstr>
      <vt:lpstr>黑体</vt:lpstr>
      <vt:lpstr>楷体</vt:lpstr>
      <vt:lpstr>微软雅黑</vt:lpstr>
      <vt:lpstr>Arial Unicode MS</vt:lpstr>
      <vt:lpstr>Calibri Light</vt:lpstr>
      <vt:lpstr>Calibri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DELL-PC</cp:lastModifiedBy>
  <cp:revision>47</cp:revision>
  <dcterms:created xsi:type="dcterms:W3CDTF">2016-11-07T02:01:00Z</dcterms:created>
  <dcterms:modified xsi:type="dcterms:W3CDTF">2019-10-17T08:49:13Z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