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1" r:id="rId3"/>
    <p:sldId id="287" r:id="rId4"/>
    <p:sldId id="290" r:id="rId5"/>
    <p:sldId id="258" r:id="rId6"/>
    <p:sldId id="259" r:id="rId7"/>
    <p:sldId id="260" r:id="rId8"/>
    <p:sldId id="291" r:id="rId9"/>
    <p:sldId id="303" r:id="rId10"/>
    <p:sldId id="298" r:id="rId11"/>
    <p:sldId id="302" r:id="rId12"/>
    <p:sldId id="265" r:id="rId13"/>
    <p:sldId id="292" r:id="rId14"/>
    <p:sldId id="293" r:id="rId15"/>
    <p:sldId id="294" r:id="rId16"/>
    <p:sldId id="286" r:id="rId17"/>
    <p:sldId id="275" r:id="rId18"/>
    <p:sldId id="276" r:id="rId19"/>
    <p:sldId id="295" r:id="rId20"/>
    <p:sldId id="306" r:id="rId21"/>
    <p:sldId id="271" r:id="rId22"/>
    <p:sldId id="296" r:id="rId23"/>
    <p:sldId id="277" r:id="rId24"/>
    <p:sldId id="297" r:id="rId25"/>
    <p:sldId id="268" r:id="rId26"/>
    <p:sldId id="281" r:id="rId27"/>
    <p:sldId id="288" r:id="rId28"/>
    <p:sldId id="304" r:id="rId29"/>
    <p:sldId id="305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0066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660"/>
  </p:normalViewPr>
  <p:slideViewPr>
    <p:cSldViewPr>
      <p:cViewPr varScale="1">
        <p:scale>
          <a:sx n="64" d="100"/>
          <a:sy n="64" d="100"/>
        </p:scale>
        <p:origin x="132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B1AE5-FC30-4D72-A0F5-2DF256D802E0}" type="datetimeFigureOut">
              <a:rPr lang="zh-CN" altLang="en-US"/>
              <a:pPr>
                <a:defRPr/>
              </a:pPr>
              <a:t>2020/6/23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860F79-4268-49B8-803E-C5F4D459C4F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08C16-ABAA-43E6-BABB-207A99FD233F}" type="datetimeFigureOut">
              <a:rPr lang="zh-CN" altLang="en-US"/>
              <a:pPr>
                <a:defRPr/>
              </a:pPr>
              <a:t>2020/6/23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4FC25-2802-4E60-8A54-97A62F07CB1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356C5-81B6-4B7D-8117-9EF792D82F69}" type="datetimeFigureOut">
              <a:rPr lang="zh-CN" altLang="en-US"/>
              <a:pPr>
                <a:defRPr/>
              </a:pPr>
              <a:t>2020/6/23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6994BB-945F-4C1D-9A2F-3709EC4020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7AD2E-F351-4FDA-A7CF-01CC7F5C8E7A}" type="datetimeFigureOut">
              <a:rPr lang="zh-CN" altLang="en-US"/>
              <a:pPr>
                <a:defRPr/>
              </a:pPr>
              <a:t>2020/6/23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1854C-DD67-47BD-B72F-C694B6865B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55FFE-EF4B-4458-99F7-BB52EA75DA2F}" type="datetimeFigureOut">
              <a:rPr lang="zh-CN" altLang="en-US"/>
              <a:pPr>
                <a:defRPr/>
              </a:pPr>
              <a:t>2020/6/23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EC402-0764-4059-942F-46CF7F6621E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24D65-533F-4F6B-90E5-449E33319415}" type="datetimeFigureOut">
              <a:rPr lang="zh-CN" altLang="en-US"/>
              <a:pPr>
                <a:defRPr/>
              </a:pPr>
              <a:t>2020/6/23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738EE-6864-403E-9579-C1D7DF96326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1D5FD-A642-4C8C-AA06-E8045DD1B756}" type="datetimeFigureOut">
              <a:rPr lang="zh-CN" altLang="en-US"/>
              <a:pPr>
                <a:defRPr/>
              </a:pPr>
              <a:t>2020/6/23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5FE3B-8E7D-41F2-8257-3B9F8A2853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83F88-E9C9-46B0-9510-F2AD98D901A9}" type="datetimeFigureOut">
              <a:rPr lang="zh-CN" altLang="en-US"/>
              <a:pPr>
                <a:defRPr/>
              </a:pPr>
              <a:t>2020/6/23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A8D0C-3CF4-46DB-B46E-F6D6E4BC6E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DBFBC-A81F-42E9-AAF4-9BF912C3A015}" type="datetimeFigureOut">
              <a:rPr lang="zh-CN" altLang="en-US"/>
              <a:pPr>
                <a:defRPr/>
              </a:pPr>
              <a:t>2020/6/23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A47B8-5058-4317-8150-3A3ED375030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EF3F-95C0-4977-8F89-8FCA760A9E2E}" type="datetimeFigureOut">
              <a:rPr lang="zh-CN" altLang="en-US"/>
              <a:pPr>
                <a:defRPr/>
              </a:pPr>
              <a:t>2020/6/23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2903B-2005-46BF-99F6-61725E208E7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4A31BC-7804-4331-A71A-BD14E04B27FA}" type="datetimeFigureOut">
              <a:rPr lang="zh-CN" altLang="en-US"/>
              <a:pPr>
                <a:defRPr/>
              </a:pPr>
              <a:t>2020/6/23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C7041-FAAB-4AF2-8D72-F6F5754630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4727AC6E-8356-485C-8569-0A6D7D23BC8C}" type="datetimeFigureOut">
              <a:rPr lang="zh-CN" altLang="en-US"/>
              <a:pPr>
                <a:defRPr/>
              </a:pPr>
              <a:t>2020/6/23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5F50835-4759-4408-9BA1-1BE0E3C04E7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I:\&#27744;&#19978;\&#25991;&#27494;&#36125;%20-%20&#22812;&#30340;&#38050;&#29748;&#26354;5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" Target="slide17.xml"/><Relationship Id="rId7" Type="http://schemas.openxmlformats.org/officeDocument/2006/relationships/slide" Target="slide2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slide" Target="slide19.xml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I:\&#27744;&#19978;\&#12298;&#20013;&#22269;&#35799;&#35789;&#22823;&#20250;&#31532;&#20108;&#23395;&#12299;&#20013;&#22269;&#35799;&#35789;&#22823;&#20250;&#31532;&#20108;&#23395;%20&#31532;&#19968;&#26399;%5b&#39640;&#28165;&#29256;%5d.mp4" TargetMode="Externa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dministrator\Desktop\池上\timg_image&amp;quality=80&amp;size=b9999_10000&amp;sec=1492771249752&amp;di=0e9b7e539e52a9f132fb326760a28cba&amp;imgtype=0&amp;src=http%3A%2F%2Fpic.35pic.com%2Fnormal%2F06%2F30%2F96%2F2142983_101502325000_2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6" descr="timg_image&amp;quality=80&amp;size=b9999_10000&amp;sec=1492765567007&amp;di=fecb5811ab64bee9abb9d66e735f0bef&amp;imgtype=0&amp;src=http%3A%2F%2Fpi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矩形 4"/>
          <p:cNvSpPr/>
          <p:nvPr/>
        </p:nvSpPr>
        <p:spPr>
          <a:xfrm>
            <a:off x="214282" y="500042"/>
            <a:ext cx="4968551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仿宋" pitchFamily="49" charset="-122"/>
                <a:ea typeface="仿宋" pitchFamily="49" charset="-122"/>
              </a:rPr>
              <a:t>12</a:t>
            </a:r>
            <a:r>
              <a:rPr lang="zh-CN" alt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6600"/>
                </a:solidFill>
                <a:effectLst>
                  <a:reflection blurRad="12700" stA="28000" endPos="45000" dist="1000" dir="5400000" sy="-100000" algn="bl" rotWithShape="0"/>
                </a:effectLst>
                <a:latin typeface="仿宋" pitchFamily="49" charset="-122"/>
                <a:ea typeface="仿宋" pitchFamily="49" charset="-122"/>
              </a:rPr>
              <a:t>、古诗二首</a:t>
            </a:r>
          </a:p>
        </p:txBody>
      </p:sp>
      <p:sp>
        <p:nvSpPr>
          <p:cNvPr id="6" name="矩形 5"/>
          <p:cNvSpPr/>
          <p:nvPr/>
        </p:nvSpPr>
        <p:spPr>
          <a:xfrm>
            <a:off x="3131840" y="2182505"/>
            <a:ext cx="309634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n-lt"/>
                <a:ea typeface="仿宋" pitchFamily="49" charset="-122"/>
              </a:rPr>
              <a:t>池 上</a:t>
            </a:r>
            <a:endParaRPr lang="en-US" altLang="zh-CN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+mn-lt"/>
              <a:ea typeface="仿宋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746480" y="3955325"/>
            <a:ext cx="3897222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n-lt"/>
                <a:ea typeface="仿宋" pitchFamily="49" charset="-122"/>
              </a:rPr>
              <a:t>【</a:t>
            </a:r>
            <a:r>
              <a:rPr lang="zh-CN" alt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n-lt"/>
                <a:ea typeface="仿宋" pitchFamily="49" charset="-122"/>
              </a:rPr>
              <a:t>唐</a:t>
            </a:r>
            <a:r>
              <a:rPr lang="en-US" altLang="zh-CN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n-lt"/>
                <a:ea typeface="仿宋" pitchFamily="49" charset="-122"/>
              </a:rPr>
              <a:t>】</a:t>
            </a:r>
            <a:r>
              <a:rPr lang="zh-CN" alt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+mn-lt"/>
                <a:ea typeface="仿宋" pitchFamily="49" charset="-122"/>
              </a:rPr>
              <a:t>白居易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dministrator\Desktop\QQ截图2017050215172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Administrator\Desktop\QQ截图201705021517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19458" name="Picture 2" descr="http://pic33.nipic.com/20130920/9435421_103618203000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文武贝 - 夜的钢琴曲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172400" y="5877272"/>
            <a:ext cx="304800" cy="304800"/>
          </a:xfrm>
          <a:prstGeom prst="rect">
            <a:avLst/>
          </a:prstGeom>
        </p:spPr>
      </p:pic>
      <p:pic>
        <p:nvPicPr>
          <p:cNvPr id="6" name="Picture 2" descr="C:\Users\Administrator\Desktop\QQ截图2017050215181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21812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Administrator\Desktop\QQ截图201705021518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3" y="188640"/>
            <a:ext cx="8486775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Administrator\Desktop\池上\timg_image&amp;quality=80&amp;size=b9999_10000&amp;sec=1492771249752&amp;di=0e9b7e539e52a9f132fb326760a28cba&amp;imgtype=0&amp;src=http%3A%2F%2Fpic.35pic.com%2Fnormal%2F06%2F30%2F96%2F2142983_101502325000_2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8888" y="1484784"/>
            <a:ext cx="6913562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>
                <a:solidFill>
                  <a:schemeClr val="accent3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初读要求：</a:t>
            </a:r>
            <a:endParaRPr lang="en-US" altLang="zh-CN" sz="4400" b="1">
              <a:solidFill>
                <a:schemeClr val="accent3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>
                <a:solidFill>
                  <a:schemeClr val="accent3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   </a:t>
            </a:r>
            <a:r>
              <a:rPr lang="en-US" altLang="zh-CN" sz="4400" b="1" smtClean="0">
                <a:solidFill>
                  <a:schemeClr val="accent3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  </a:t>
            </a:r>
            <a:r>
              <a:rPr lang="en-US" altLang="zh-CN" sz="4400" b="1">
                <a:solidFill>
                  <a:schemeClr val="accent3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en-US" sz="4400" b="1">
                <a:solidFill>
                  <a:schemeClr val="accent3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、自由地大声朗读、                       读准字音、读通诗句 </a:t>
            </a:r>
            <a:r>
              <a:rPr lang="zh-CN" altLang="en-US" sz="4400" b="1" smtClean="0">
                <a:solidFill>
                  <a:schemeClr val="accent3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；</a:t>
            </a:r>
            <a:endParaRPr lang="en-US" altLang="zh-CN" sz="4400" b="1" smtClean="0">
              <a:solidFill>
                <a:schemeClr val="accent3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4400" b="1">
              <a:solidFill>
                <a:schemeClr val="accent3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>
                <a:solidFill>
                  <a:schemeClr val="accent3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4400" b="1" smtClean="0">
                <a:solidFill>
                  <a:schemeClr val="accent3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    2</a:t>
            </a:r>
            <a:r>
              <a:rPr lang="zh-CN" altLang="en-US" sz="4400" b="1">
                <a:solidFill>
                  <a:schemeClr val="accent3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、同桌互相正</a:t>
            </a:r>
            <a:r>
              <a:rPr lang="zh-CN" altLang="en-US" sz="4400" b="1" smtClean="0">
                <a:solidFill>
                  <a:schemeClr val="accent3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音；</a:t>
            </a:r>
            <a:endParaRPr lang="en-US" altLang="zh-CN" sz="4400" b="1" smtClean="0">
              <a:solidFill>
                <a:schemeClr val="accent3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4400" b="1" smtClean="0">
              <a:solidFill>
                <a:schemeClr val="accent3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400" b="1" smtClean="0">
                <a:solidFill>
                  <a:schemeClr val="accent3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     3</a:t>
            </a:r>
            <a:r>
              <a:rPr lang="zh-CN" altLang="en-US" sz="4400" b="1" smtClean="0">
                <a:solidFill>
                  <a:schemeClr val="accent3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、说说识字方法。</a:t>
            </a:r>
            <a:endParaRPr lang="zh-CN" altLang="en-US" sz="4400" b="1">
              <a:solidFill>
                <a:schemeClr val="accent3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11560" y="372839"/>
            <a:ext cx="69135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009900"/>
                </a:solidFill>
                <a:latin typeface="楷体"/>
              </a:rPr>
              <a:t>第</a:t>
            </a:r>
            <a:r>
              <a:rPr lang="en-US" altLang="zh-CN" sz="4800" b="1">
                <a:solidFill>
                  <a:srgbClr val="009900"/>
                </a:solidFill>
                <a:latin typeface="楷体"/>
              </a:rPr>
              <a:t>1</a:t>
            </a:r>
            <a:r>
              <a:rPr lang="zh-CN" altLang="en-US" sz="4800" b="1">
                <a:solidFill>
                  <a:srgbClr val="009900"/>
                </a:solidFill>
                <a:latin typeface="楷体"/>
              </a:rPr>
              <a:t>关：读古诗，识生字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标题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zh-CN" altLang="en-US" smtClean="0"/>
          </a:p>
        </p:txBody>
      </p:sp>
      <p:sp>
        <p:nvSpPr>
          <p:cNvPr id="37891" name="副标题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zh-CN" altLang="en-US" smtClean="0">
              <a:solidFill>
                <a:srgbClr val="898989"/>
              </a:solidFill>
            </a:endParaRPr>
          </a:p>
        </p:txBody>
      </p:sp>
      <p:pic>
        <p:nvPicPr>
          <p:cNvPr id="37892" name="图片 3" descr="QQ图片2017041819533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" y="188913"/>
            <a:ext cx="8877300" cy="628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标题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8915" name="内容占位符 3" descr="QQ图片2017041819535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60350"/>
            <a:ext cx="8351838" cy="6264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Administrator\Desktop\池上\timg_image&amp;quality=80&amp;size=b9999_10000&amp;sec=1492771249752&amp;di=0e9b7e539e52a9f132fb326760a28cba&amp;imgtype=0&amp;src=http%3A%2F%2Fpic.35pic.com%2Fnormal%2F06%2F30%2F96%2F2142983_101502325000_2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258888" y="1556792"/>
            <a:ext cx="6913562" cy="48320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zh-CN" altLang="en-US" sz="4400" b="1" smtClean="0">
                <a:solidFill>
                  <a:srgbClr val="4F6228"/>
                </a:solidFill>
                <a:latin typeface="楷体"/>
                <a:ea typeface="楷体"/>
                <a:cs typeface="楷体"/>
              </a:rPr>
              <a:t>再</a:t>
            </a:r>
            <a:r>
              <a:rPr lang="zh-CN" altLang="en-US" sz="4400" b="1">
                <a:solidFill>
                  <a:srgbClr val="4F6228"/>
                </a:solidFill>
                <a:latin typeface="楷体"/>
                <a:ea typeface="楷体"/>
                <a:cs typeface="楷体"/>
              </a:rPr>
              <a:t>读要求：</a:t>
            </a:r>
            <a:endParaRPr lang="en-US" altLang="zh-CN" sz="4400" b="1">
              <a:solidFill>
                <a:srgbClr val="4F6228"/>
              </a:solidFill>
              <a:latin typeface="楷体"/>
              <a:ea typeface="楷体"/>
              <a:cs typeface="楷体"/>
            </a:endParaRPr>
          </a:p>
          <a:p>
            <a:r>
              <a:rPr lang="en-US" altLang="zh-CN" sz="4400" b="1">
                <a:solidFill>
                  <a:srgbClr val="4F6228"/>
                </a:solidFill>
                <a:latin typeface="楷体"/>
                <a:ea typeface="楷体"/>
                <a:cs typeface="楷体"/>
              </a:rPr>
              <a:t>     1</a:t>
            </a:r>
            <a:r>
              <a:rPr lang="zh-CN" altLang="en-US" sz="4400" b="1" smtClean="0">
                <a:solidFill>
                  <a:srgbClr val="4F6228"/>
                </a:solidFill>
                <a:latin typeface="楷体"/>
                <a:ea typeface="楷体"/>
                <a:cs typeface="楷体"/>
              </a:rPr>
              <a:t>、自由地大</a:t>
            </a:r>
            <a:r>
              <a:rPr lang="zh-CN" altLang="en-US" sz="4400" b="1">
                <a:solidFill>
                  <a:srgbClr val="4F6228"/>
                </a:solidFill>
                <a:latin typeface="楷体"/>
                <a:ea typeface="楷体"/>
                <a:cs typeface="楷体"/>
              </a:rPr>
              <a:t>声朗读、                       读准字音、读通诗句 ；</a:t>
            </a:r>
            <a:endParaRPr lang="en-US" altLang="zh-CN" sz="4400" b="1">
              <a:solidFill>
                <a:srgbClr val="4F6228"/>
              </a:solidFill>
              <a:latin typeface="楷体"/>
              <a:ea typeface="楷体"/>
              <a:cs typeface="楷体"/>
            </a:endParaRPr>
          </a:p>
          <a:p>
            <a:r>
              <a:rPr lang="en-US" altLang="zh-CN" sz="4400" b="1" smtClean="0">
                <a:solidFill>
                  <a:srgbClr val="4F6228"/>
                </a:solidFill>
                <a:latin typeface="楷体"/>
                <a:ea typeface="楷体"/>
                <a:cs typeface="楷体"/>
              </a:rPr>
              <a:t>     2</a:t>
            </a:r>
            <a:r>
              <a:rPr lang="zh-CN" altLang="en-US" sz="4400" b="1" smtClean="0">
                <a:solidFill>
                  <a:srgbClr val="4F6228"/>
                </a:solidFill>
                <a:latin typeface="楷体"/>
                <a:ea typeface="楷体"/>
                <a:cs typeface="楷体"/>
              </a:rPr>
              <a:t>、说说你读懂的词、句；</a:t>
            </a:r>
            <a:endParaRPr lang="en-US" altLang="zh-CN" sz="4400" b="1" smtClean="0">
              <a:solidFill>
                <a:srgbClr val="4F6228"/>
              </a:solidFill>
              <a:latin typeface="楷体"/>
              <a:ea typeface="楷体"/>
              <a:cs typeface="楷体"/>
            </a:endParaRPr>
          </a:p>
          <a:p>
            <a:r>
              <a:rPr lang="en-US" altLang="zh-CN" sz="4400" b="1" smtClean="0">
                <a:solidFill>
                  <a:srgbClr val="4F6228"/>
                </a:solidFill>
                <a:latin typeface="楷体"/>
                <a:ea typeface="楷体"/>
                <a:cs typeface="楷体"/>
              </a:rPr>
              <a:t>     3</a:t>
            </a:r>
            <a:r>
              <a:rPr lang="zh-CN" altLang="en-US" sz="4400" b="1" smtClean="0">
                <a:solidFill>
                  <a:srgbClr val="4F6228"/>
                </a:solidFill>
                <a:latin typeface="楷体"/>
                <a:ea typeface="楷体"/>
                <a:cs typeface="楷体"/>
              </a:rPr>
              <a:t>、说说你还有什么不懂的地方。</a:t>
            </a:r>
            <a:endParaRPr lang="en-US" altLang="zh-CN" sz="4400" b="1" smtClean="0">
              <a:solidFill>
                <a:srgbClr val="4F6228"/>
              </a:solidFill>
              <a:latin typeface="楷体"/>
              <a:ea typeface="楷体"/>
              <a:cs typeface="楷体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611560" y="476672"/>
            <a:ext cx="691356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009900"/>
                </a:solidFill>
                <a:latin typeface="楷体"/>
              </a:rPr>
              <a:t>第</a:t>
            </a:r>
            <a:r>
              <a:rPr lang="en-US" altLang="zh-CN" sz="4800" b="1">
                <a:solidFill>
                  <a:srgbClr val="009900"/>
                </a:solidFill>
                <a:latin typeface="楷体"/>
              </a:rPr>
              <a:t>2</a:t>
            </a:r>
            <a:r>
              <a:rPr lang="zh-CN" altLang="en-US" sz="4800" b="1">
                <a:solidFill>
                  <a:srgbClr val="009900"/>
                </a:solidFill>
                <a:latin typeface="楷体"/>
              </a:rPr>
              <a:t>关：读古诗，知诗意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内容占位符 3" descr="QQ图片20170418195930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528" y="548680"/>
            <a:ext cx="8570912" cy="5840412"/>
          </a:xfrm>
        </p:spPr>
      </p:pic>
      <p:pic>
        <p:nvPicPr>
          <p:cNvPr id="7" name="Picture 4" descr="https://timgsa.baidu.com/timg?image&amp;quality=80&amp;size=b9999_10000&amp;sec=1493718383858&amp;di=32614c1eac3fd8c830810a7fda8c6ecd&amp;imgtype=0&amp;src=http%3A%2F%2Fimg.pconline.com.cn%2Fimages%2Fupload%2Fupc%2Ftx%2Fphotoblog%2F1205%2F26%2Fc11%2F11769222_11769222_1338047708233_mthumb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44408" y="5517232"/>
            <a:ext cx="52805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https://timgsa.baidu.com/timg?image&amp;quality=80&amp;size=b9999_10000&amp;sec=1493718383858&amp;di=53b485bea45b353f62cdb40c02cfb635&amp;imgtype=0&amp;src=http%3A%2F%2Fpic26.nipic.com%2F20130116%2F3168172_165747520189_2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24328" y="5517232"/>
            <a:ext cx="594067" cy="792090"/>
          </a:xfrm>
          <a:prstGeom prst="rect">
            <a:avLst/>
          </a:prstGeom>
          <a:noFill/>
        </p:spPr>
      </p:pic>
      <p:pic>
        <p:nvPicPr>
          <p:cNvPr id="11274" name="Picture 10" descr="https://timgsa.baidu.com/timg?image&amp;quality=80&amp;size=b9999_10000&amp;sec=1493718383857&amp;di=f3f9d3d738252d81c0227bda2064181e&amp;imgtype=0&amp;src=http%3A%2F%2Fpic15.nipic.com%2F20110712%2F7843780_110221088000_2.jp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5517232"/>
            <a:ext cx="507811" cy="764704"/>
          </a:xfrm>
          <a:prstGeom prst="rect">
            <a:avLst/>
          </a:prstGeom>
          <a:noFill/>
        </p:spPr>
      </p:pic>
      <p:pic>
        <p:nvPicPr>
          <p:cNvPr id="11276" name="Picture 12" descr="https://timgsa.baidu.com/timg?image&amp;quality=80&amp;size=b9999_10000&amp;sec=1493718383855&amp;di=bd6c88506de8499ccfdf325590131e78&amp;imgtype=0&amp;src=http%3A%2F%2Fpic.58pic.com%2F58pic%2F15%2F31%2F08%2F73U58PICt2R_1024.jp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4368" y="4696242"/>
            <a:ext cx="789112" cy="490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4" descr="https://timgsa.baidu.com/timg?image&amp;quality=80&amp;size=b9999_10000&amp;sec=1493179615110&amp;di=c6c5e1364c2c0dc6b0488eea09a9372b&amp;imgtype=0&amp;src=http%3A%2F%2Fpic.58pic.com%2F58pic%2F13%2F85%2F54%2F32d58PICx5K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908050"/>
            <a:ext cx="8675688" cy="570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WordArt 6"/>
          <p:cNvSpPr>
            <a:spLocks noChangeArrowheads="1" noChangeShapeType="1" noTextEdit="1"/>
          </p:cNvSpPr>
          <p:nvPr/>
        </p:nvSpPr>
        <p:spPr bwMode="auto">
          <a:xfrm>
            <a:off x="539750" y="620713"/>
            <a:ext cx="5111750" cy="10080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2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rPr>
              <a:t>小娃撑小艇，偷采白莲回。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29698" name="内容占位符 3" descr="QQ图片20170418200632.png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260350"/>
            <a:ext cx="8424862" cy="5865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endParaRPr lang="zh-CN" altLang="en-US" smtClean="0"/>
          </a:p>
        </p:txBody>
      </p:sp>
      <p:sp>
        <p:nvSpPr>
          <p:cNvPr id="40963" name="副标题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endParaRPr lang="zh-CN" altLang="en-US" smtClean="0">
              <a:solidFill>
                <a:srgbClr val="898989"/>
              </a:solidFill>
            </a:endParaRPr>
          </a:p>
        </p:txBody>
      </p:sp>
      <p:pic>
        <p:nvPicPr>
          <p:cNvPr id="40964" name="图片 3" descr="QQ图片20170418201536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8" y="188913"/>
            <a:ext cx="8810625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timgsa.baidu.com/timg?image&amp;quality=80&amp;size=b9999_10000&amp;sec=1495621229672&amp;di=f2c4a8abf208e25693addbad9f81b660&amp;imgtype=0&amp;src=http%3A%2F%2Fimgsrc.baidu.com%2Fforum%2Fpic%2Fitem%2F377adab44aed2e73aa795c928701a18b86d6faf8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V="1">
            <a:off x="251520" y="260648"/>
            <a:ext cx="7272808" cy="6229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/>
          </a:p>
        </p:txBody>
      </p:sp>
      <p:pic>
        <p:nvPicPr>
          <p:cNvPr id="14339" name="Picture 2" descr="C:\Users\Administrator\Desktop\池上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《中国诗词大会第二季》中国诗词大会第二季 第一期[高清版]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188913"/>
            <a:ext cx="8713788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2" descr="C:\Users\Administrator\Desktop\QQ截图2017042608582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063" y="1196975"/>
            <a:ext cx="8447087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4681537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rPr>
              <a:t>浮</a:t>
            </a:r>
            <a:r>
              <a:rPr lang="zh-CN" alt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rPr>
              <a:t>萍一道</a:t>
            </a:r>
            <a:r>
              <a:rPr lang="zh-CN" alt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rPr>
              <a:t>开</a:t>
            </a:r>
            <a:endParaRPr lang="zh-CN" altLang="en-US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Administrator\Desktop\池上\timg_image&amp;quality=80&amp;size=b9999_10000&amp;sec=1492771249752&amp;di=0e9b7e539e52a9f132fb326760a28cba&amp;imgtype=0&amp;src=http%3A%2F%2Fpic.35pic.com%2Fnormal%2F06%2F30%2F96%2F2142983_101502325000_2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C:\Users\Administrator\Desktop\QQ截图201704241042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263" y="2276475"/>
            <a:ext cx="4465637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 descr="C:\Users\Administrator\Desktop\QQ截图20170424104213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2276475"/>
            <a:ext cx="4321175" cy="389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500298" y="798513"/>
            <a:ext cx="458789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6000" b="1" dirty="0" smtClean="0">
                <a:latin typeface="Calibri" pitchFamily="34" charset="0"/>
              </a:rPr>
              <a:t>不</a:t>
            </a:r>
            <a:r>
              <a:rPr lang="zh-CN" altLang="en-US" sz="6000" b="1" dirty="0">
                <a:latin typeface="Calibri" pitchFamily="34" charset="0"/>
              </a:rPr>
              <a:t>解藏</a:t>
            </a:r>
            <a:r>
              <a:rPr lang="zh-CN" altLang="en-US" sz="6000" b="1" dirty="0" smtClean="0">
                <a:latin typeface="Calibri" pitchFamily="34" charset="0"/>
              </a:rPr>
              <a:t>踪迹</a:t>
            </a:r>
            <a:endParaRPr lang="zh-CN" altLang="en-US" sz="6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2" descr="C:\Users\Administrator\Desktop\QQ截图2017042608582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063" y="1196975"/>
            <a:ext cx="8447087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WordArt 5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4681537" cy="8651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rPr>
              <a:t>不解藏踪迹，浮</a:t>
            </a:r>
            <a:r>
              <a:rPr lang="zh-CN" altLang="en-US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rPr>
              <a:t>萍一道</a:t>
            </a:r>
            <a:r>
              <a:rPr lang="zh-CN" alt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宋体"/>
                <a:ea typeface="宋体"/>
              </a:rPr>
              <a:t>开。</a:t>
            </a:r>
            <a:endParaRPr lang="zh-CN" altLang="en-US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宋体"/>
              <a:ea typeface="宋体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pic>
        <p:nvPicPr>
          <p:cNvPr id="30722" name="内容占位符 3" descr="QQ图片2017041820084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260350"/>
            <a:ext cx="8424862" cy="5865813"/>
          </a:xfrm>
        </p:spPr>
      </p:pic>
      <p:pic>
        <p:nvPicPr>
          <p:cNvPr id="4" name="Picture 2" descr="C:\Users\Administrator\Desktop\QQ截图2017042608582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40324">
            <a:off x="5338098" y="2625939"/>
            <a:ext cx="3614808" cy="235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Administrator\Desktop\池上\timg_image&amp;quality=80&amp;size=b9999_10000&amp;sec=1492771249752&amp;di=0e9b7e539e52a9f132fb326760a28cba&amp;imgtype=0&amp;src=http%3A%2F%2Fpic.35pic.com%2Fnormal%2F06%2F30%2F96%2F2142983_101502325000_2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611188" y="260350"/>
            <a:ext cx="6913562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800" b="1">
                <a:solidFill>
                  <a:srgbClr val="009900"/>
                </a:solidFill>
                <a:latin typeface="楷体"/>
              </a:rPr>
              <a:t>第</a:t>
            </a:r>
            <a:r>
              <a:rPr lang="en-US" altLang="zh-CN" sz="4800" b="1">
                <a:solidFill>
                  <a:srgbClr val="009900"/>
                </a:solidFill>
                <a:latin typeface="楷体"/>
              </a:rPr>
              <a:t>3</a:t>
            </a:r>
            <a:r>
              <a:rPr lang="zh-CN" altLang="en-US" sz="4800" b="1">
                <a:solidFill>
                  <a:srgbClr val="009900"/>
                </a:solidFill>
                <a:latin typeface="楷体"/>
              </a:rPr>
              <a:t>关：读古诗，背古诗</a:t>
            </a:r>
          </a:p>
        </p:txBody>
      </p:sp>
      <p:pic>
        <p:nvPicPr>
          <p:cNvPr id="43013" name="内容占位符 3" descr="QQ图片20170418195930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277938"/>
            <a:ext cx="7489825" cy="510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Administrator\Desktop\池上\timg_image&amp;quality=80&amp;size=b9999_10000&amp;sec=1492771249752&amp;di=0e9b7e539e52a9f132fb326760a28cba&amp;imgtype=0&amp;src=http%3A%2F%2Fpic.35pic.com%2Fnormal%2F06%2F30%2F96%2F2142983_101502325000_2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TextBox 3"/>
          <p:cNvSpPr txBox="1">
            <a:spLocks noChangeArrowheads="1"/>
          </p:cNvSpPr>
          <p:nvPr/>
        </p:nvSpPr>
        <p:spPr bwMode="auto">
          <a:xfrm>
            <a:off x="1908175" y="2022475"/>
            <a:ext cx="6264275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>
                <a:latin typeface="宋体" charset="-122"/>
              </a:rPr>
              <a:t>小娃撑  </a:t>
            </a:r>
            <a:r>
              <a:rPr lang="zh-CN" altLang="en-US" sz="4000" b="1" u="sng">
                <a:latin typeface="宋体" charset="-122"/>
              </a:rPr>
              <a:t>        </a:t>
            </a:r>
            <a:r>
              <a:rPr lang="zh-CN" altLang="en-US" sz="4000" b="1">
                <a:latin typeface="宋体" charset="-122"/>
              </a:rPr>
              <a:t>，</a:t>
            </a:r>
            <a:endParaRPr lang="en-US" altLang="zh-CN" sz="4000" b="1">
              <a:latin typeface="宋体" charset="-122"/>
            </a:endParaRPr>
          </a:p>
          <a:p>
            <a:endParaRPr lang="en-US" altLang="zh-CN" sz="4000" b="1">
              <a:latin typeface="宋体" charset="-122"/>
            </a:endParaRPr>
          </a:p>
          <a:p>
            <a:r>
              <a:rPr lang="zh-CN" altLang="en-US" sz="4000" b="1">
                <a:latin typeface="宋体" charset="-122"/>
              </a:rPr>
              <a:t>偷采</a:t>
            </a:r>
            <a:r>
              <a:rPr lang="zh-CN" altLang="en-US" sz="4000" b="1" u="sng">
                <a:latin typeface="宋体" charset="-122"/>
              </a:rPr>
              <a:t>          </a:t>
            </a:r>
            <a:r>
              <a:rPr lang="zh-CN" altLang="en-US" sz="4000" b="1">
                <a:latin typeface="宋体" charset="-122"/>
              </a:rPr>
              <a:t>回。</a:t>
            </a:r>
            <a:endParaRPr lang="en-US" altLang="zh-CN" sz="4000" b="1">
              <a:latin typeface="宋体" charset="-122"/>
            </a:endParaRPr>
          </a:p>
          <a:p>
            <a:endParaRPr lang="en-US" altLang="zh-CN" sz="4000" b="1">
              <a:latin typeface="宋体" charset="-122"/>
            </a:endParaRPr>
          </a:p>
          <a:p>
            <a:r>
              <a:rPr lang="zh-CN" altLang="en-US" sz="4000" b="1">
                <a:latin typeface="宋体" charset="-122"/>
              </a:rPr>
              <a:t>不解藏</a:t>
            </a:r>
            <a:r>
              <a:rPr lang="zh-CN" altLang="en-US" sz="4000" b="1" u="sng">
                <a:latin typeface="宋体" charset="-122"/>
              </a:rPr>
              <a:t>          </a:t>
            </a:r>
            <a:r>
              <a:rPr lang="zh-CN" altLang="en-US" sz="4000" b="1">
                <a:latin typeface="宋体" charset="-122"/>
              </a:rPr>
              <a:t>，</a:t>
            </a:r>
            <a:endParaRPr lang="en-US" altLang="zh-CN" sz="4000" b="1">
              <a:latin typeface="宋体" charset="-122"/>
            </a:endParaRPr>
          </a:p>
          <a:p>
            <a:endParaRPr lang="en-US" altLang="zh-CN" sz="4000" b="1">
              <a:latin typeface="宋体" charset="-122"/>
            </a:endParaRPr>
          </a:p>
          <a:p>
            <a:r>
              <a:rPr lang="zh-CN" altLang="en-US" sz="4000" b="1">
                <a:latin typeface="宋体" charset="-122"/>
              </a:rPr>
              <a:t>浮萍</a:t>
            </a:r>
            <a:r>
              <a:rPr lang="zh-CN" altLang="en-US" sz="4000" b="1" u="sng">
                <a:latin typeface="宋体" charset="-122"/>
              </a:rPr>
              <a:t>          </a:t>
            </a:r>
            <a:r>
              <a:rPr lang="zh-CN" altLang="en-US" sz="4000" b="1">
                <a:latin typeface="宋体" charset="-122"/>
              </a:rPr>
              <a:t>开。  </a:t>
            </a:r>
            <a:r>
              <a:rPr lang="zh-CN" altLang="en-US" sz="4000" b="1" u="sng">
                <a:latin typeface="宋体" charset="-122"/>
              </a:rPr>
              <a:t>                   </a:t>
            </a:r>
            <a:endParaRPr lang="zh-CN" altLang="en-US" sz="4000" b="1">
              <a:latin typeface="宋体" charset="-122"/>
            </a:endParaRP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763713" y="6350"/>
            <a:ext cx="496887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b="1"/>
              <a:t>池上</a:t>
            </a:r>
          </a:p>
          <a:p>
            <a:pPr algn="ctr">
              <a:spcBef>
                <a:spcPct val="50000"/>
              </a:spcBef>
            </a:pPr>
            <a:r>
              <a:rPr lang="zh-CN" altLang="en-US" sz="4400" b="1"/>
              <a:t>唐</a:t>
            </a:r>
            <a:r>
              <a:rPr lang="en-US" altLang="zh-CN" sz="4400" b="1"/>
              <a:t>.</a:t>
            </a:r>
            <a:r>
              <a:rPr lang="zh-CN" altLang="en-US" sz="4400" b="1"/>
              <a:t>白居易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4284663" y="1916113"/>
            <a:ext cx="15827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/>
              <a:t>小  艇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3348038" y="3213100"/>
            <a:ext cx="2016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/>
              <a:t>白  莲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3924300" y="4365625"/>
            <a:ext cx="1728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/>
              <a:t>踪  迹</a:t>
            </a:r>
          </a:p>
        </p:txBody>
      </p:sp>
      <p:sp>
        <p:nvSpPr>
          <p:cNvPr id="32777" name="Text Box 9"/>
          <p:cNvSpPr txBox="1">
            <a:spLocks noChangeArrowheads="1"/>
          </p:cNvSpPr>
          <p:nvPr/>
        </p:nvSpPr>
        <p:spPr bwMode="auto">
          <a:xfrm>
            <a:off x="3348038" y="5661025"/>
            <a:ext cx="20875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/>
              <a:t>一  道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32776" grpId="0"/>
      <p:bldP spid="327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Administrator\Desktop\池上\timg_image&amp;quality=80&amp;size=b9999_10000&amp;sec=1492771249752&amp;di=0e9b7e539e52a9f132fb326760a28cba&amp;imgtype=0&amp;src=http%3A%2F%2Fpic.35pic.com%2Fnormal%2F06%2F30%2F96%2F2142983_101502325000_2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39975" y="2079625"/>
            <a:ext cx="7127875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u="sng">
                <a:latin typeface="+mj-ea"/>
                <a:ea typeface="+mn-ea"/>
              </a:rPr>
              <a:t>       </a:t>
            </a:r>
            <a:r>
              <a:rPr lang="zh-CN" altLang="en-US" sz="4000" b="1">
                <a:latin typeface="+mj-ea"/>
                <a:ea typeface="+mn-ea"/>
              </a:rPr>
              <a:t>撑  </a:t>
            </a:r>
            <a:r>
              <a:rPr lang="zh-CN" altLang="en-US" sz="4000" b="1" u="sng">
                <a:latin typeface="+mj-ea"/>
                <a:ea typeface="+mn-ea"/>
              </a:rPr>
              <a:t>      </a:t>
            </a:r>
            <a:r>
              <a:rPr lang="zh-CN" altLang="en-US" sz="4000" b="1">
                <a:latin typeface="+mj-ea"/>
                <a:ea typeface="+mn-ea"/>
              </a:rPr>
              <a:t>，</a:t>
            </a:r>
            <a:endParaRPr lang="zh-CN" altLang="en-US" sz="4000" b="1">
              <a:latin typeface="+mj-ea"/>
              <a:ea typeface="+mj-e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975" y="3087688"/>
            <a:ext cx="7127875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u="sng">
                <a:latin typeface="+mj-ea"/>
                <a:ea typeface="+mn-ea"/>
              </a:rPr>
              <a:t>       </a:t>
            </a:r>
            <a:r>
              <a:rPr lang="zh-CN" altLang="en-US" sz="4000" b="1">
                <a:latin typeface="+mj-ea"/>
                <a:ea typeface="+mn-ea"/>
              </a:rPr>
              <a:t>采  </a:t>
            </a:r>
            <a:r>
              <a:rPr lang="zh-CN" altLang="en-US" sz="4000" b="1" u="sng">
                <a:latin typeface="+mj-ea"/>
                <a:ea typeface="+mn-ea"/>
              </a:rPr>
              <a:t>      </a:t>
            </a:r>
            <a:r>
              <a:rPr lang="zh-CN" altLang="en-US" sz="4000" b="1">
                <a:latin typeface="+mj-ea"/>
                <a:ea typeface="+mn-ea"/>
              </a:rPr>
              <a:t>。</a:t>
            </a:r>
            <a:endParaRPr lang="zh-CN" altLang="en-US" sz="4000" b="1"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975" y="4311650"/>
            <a:ext cx="7127875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u="sng">
                <a:latin typeface="+mj-ea"/>
                <a:ea typeface="+mn-ea"/>
              </a:rPr>
              <a:t>       </a:t>
            </a:r>
            <a:r>
              <a:rPr lang="zh-CN" altLang="en-US" sz="4000" b="1">
                <a:latin typeface="+mj-ea"/>
                <a:ea typeface="+mn-ea"/>
              </a:rPr>
              <a:t>藏  </a:t>
            </a:r>
            <a:r>
              <a:rPr lang="zh-CN" altLang="en-US" sz="4000" b="1" u="sng">
                <a:latin typeface="+mj-ea"/>
                <a:ea typeface="+mn-ea"/>
              </a:rPr>
              <a:t>      </a:t>
            </a:r>
            <a:r>
              <a:rPr lang="zh-CN" altLang="en-US" sz="4000" b="1">
                <a:latin typeface="+mj-ea"/>
                <a:ea typeface="+mn-ea"/>
              </a:rPr>
              <a:t>，</a:t>
            </a:r>
            <a:endParaRPr lang="zh-CN" altLang="en-US" sz="4000" b="1"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913" y="5157788"/>
            <a:ext cx="712787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u="sng">
                <a:latin typeface="+mj-ea"/>
                <a:ea typeface="+mn-ea"/>
              </a:rPr>
              <a:t>                  </a:t>
            </a:r>
            <a:endParaRPr lang="zh-CN" altLang="en-US" sz="4000" b="1" u="sng"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11413" y="5157788"/>
            <a:ext cx="7129462" cy="701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u="sng">
                <a:latin typeface="+mj-ea"/>
                <a:ea typeface="+mn-ea"/>
              </a:rPr>
              <a:t>               </a:t>
            </a:r>
            <a:r>
              <a:rPr lang="zh-CN" altLang="en-US" sz="4000" b="1">
                <a:latin typeface="+mj-ea"/>
                <a:ea typeface="+mn-ea"/>
              </a:rPr>
              <a:t>开。</a:t>
            </a:r>
            <a:endParaRPr lang="zh-CN" altLang="en-US" sz="4000" b="1">
              <a:latin typeface="+mj-ea"/>
              <a:ea typeface="+mj-ea"/>
            </a:endParaRP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2051050" y="222250"/>
            <a:ext cx="4968875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400" b="1"/>
              <a:t>池上</a:t>
            </a:r>
          </a:p>
          <a:p>
            <a:pPr algn="ctr">
              <a:spcBef>
                <a:spcPct val="50000"/>
              </a:spcBef>
            </a:pPr>
            <a:r>
              <a:rPr lang="zh-CN" altLang="en-US" sz="4400" b="1"/>
              <a:t>唐</a:t>
            </a:r>
            <a:r>
              <a:rPr lang="en-US" altLang="zh-CN" sz="4400" b="1"/>
              <a:t>.</a:t>
            </a:r>
            <a:r>
              <a:rPr lang="zh-CN" altLang="en-US" sz="4400" b="1"/>
              <a:t>白居易</a:t>
            </a: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555875" y="2079625"/>
            <a:ext cx="17287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/>
              <a:t>小  娃</a:t>
            </a:r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5291138" y="2079625"/>
            <a:ext cx="1944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/>
              <a:t>小  艇</a:t>
            </a:r>
          </a:p>
        </p:txBody>
      </p:sp>
      <p:sp>
        <p:nvSpPr>
          <p:cNvPr id="33803" name="Text Box 11"/>
          <p:cNvSpPr txBox="1">
            <a:spLocks noChangeArrowheads="1"/>
          </p:cNvSpPr>
          <p:nvPr/>
        </p:nvSpPr>
        <p:spPr bwMode="auto">
          <a:xfrm>
            <a:off x="2987675" y="3068638"/>
            <a:ext cx="14398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/>
              <a:t>偷</a:t>
            </a:r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5148263" y="2997200"/>
            <a:ext cx="17129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4000" b="1"/>
              <a:t>白莲回</a:t>
            </a:r>
          </a:p>
        </p:txBody>
      </p:sp>
      <p:sp>
        <p:nvSpPr>
          <p:cNvPr id="33806" name="Text Box 14"/>
          <p:cNvSpPr txBox="1">
            <a:spLocks noChangeArrowheads="1"/>
          </p:cNvSpPr>
          <p:nvPr/>
        </p:nvSpPr>
        <p:spPr bwMode="auto">
          <a:xfrm>
            <a:off x="2627313" y="4311650"/>
            <a:ext cx="1800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/>
              <a:t>不  解</a:t>
            </a:r>
          </a:p>
        </p:txBody>
      </p:sp>
      <p:sp>
        <p:nvSpPr>
          <p:cNvPr id="33807" name="Text Box 15"/>
          <p:cNvSpPr txBox="1">
            <a:spLocks noChangeArrowheads="1"/>
          </p:cNvSpPr>
          <p:nvPr/>
        </p:nvSpPr>
        <p:spPr bwMode="auto">
          <a:xfrm>
            <a:off x="5219700" y="4311650"/>
            <a:ext cx="18002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/>
              <a:t>踪  迹</a:t>
            </a:r>
          </a:p>
        </p:txBody>
      </p:sp>
      <p:sp>
        <p:nvSpPr>
          <p:cNvPr id="33808" name="Text Box 16"/>
          <p:cNvSpPr txBox="1">
            <a:spLocks noChangeArrowheads="1"/>
          </p:cNvSpPr>
          <p:nvPr/>
        </p:nvSpPr>
        <p:spPr bwMode="auto">
          <a:xfrm>
            <a:off x="2627313" y="5175250"/>
            <a:ext cx="34575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/>
              <a:t>浮  萍  一  道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1" grpId="0"/>
      <p:bldP spid="33802" grpId="0"/>
      <p:bldP spid="33803" grpId="0"/>
      <p:bldP spid="33805" grpId="0"/>
      <p:bldP spid="33806" grpId="0"/>
      <p:bldP spid="33807" grpId="0"/>
      <p:bldP spid="3380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Administrator\Desktop\池上\timg_image&amp;quality=80&amp;size=b9999_10000&amp;sec=1492771249752&amp;di=0e9b7e539e52a9f132fb326760a28cba&amp;imgtype=0&amp;src=http%3A%2F%2Fpic.35pic.com%2Fnormal%2F06%2F30%2F96%2F2142983_101502325000_2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 descr="C:\Users\Administrator\Desktop\池上\IMG_9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60350"/>
            <a:ext cx="8496300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池上\timg_image&amp;quality=80&amp;size=b9999_10000&amp;sec=1492771249752&amp;di=0e9b7e539e52a9f132fb326760a28cba&amp;imgtype=0&amp;src=http%3A%2F%2Fpic.35pic.com%2Fnormal%2F06%2F30%2F96%2F2142983_101502325000_2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0" name="Picture 2" descr="C:\Users\Administrator\Desktop\QQ截图2017050215305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3224" y="203810"/>
            <a:ext cx="5995080" cy="65375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池上\timg_image&amp;quality=80&amp;size=b9999_10000&amp;sec=1492771249752&amp;di=0e9b7e539e52a9f132fb326760a28cba&amp;imgtype=0&amp;src=http%3A%2F%2Fpic.35pic.com%2Fnormal%2F06%2F30%2F96%2F2142983_101502325000_2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2" descr="C:\Users\Administrator\Desktop\QQ截图2017050215323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620688"/>
            <a:ext cx="5641172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Administrator\Desktop\池上\timg_image&amp;quality=80&amp;size=b9999_10000&amp;sec=1492771249752&amp;di=0e9b7e539e52a9f132fb326760a28cba&amp;imgtype=0&amp;src=http%3A%2F%2Fpic.35pic.com%2Fnormal%2F06%2F30%2F96%2F2142983_101502325000_2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2266950" y="2282825"/>
            <a:ext cx="6049963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8800" b="1">
                <a:solidFill>
                  <a:srgbClr val="009900"/>
                </a:solidFill>
                <a:latin typeface="楷体"/>
              </a:rPr>
              <a:t>古诗竞赛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2" descr="C:\Users\Administrator\Desktop\池上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WordArt 4"/>
          <p:cNvSpPr>
            <a:spLocks noChangeArrowheads="1" noChangeShapeType="1" noTextEdit="1"/>
          </p:cNvSpPr>
          <p:nvPr/>
        </p:nvSpPr>
        <p:spPr bwMode="auto">
          <a:xfrm>
            <a:off x="900113" y="2133600"/>
            <a:ext cx="6624637" cy="21859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竞赛第一轮：</a:t>
            </a:r>
          </a:p>
          <a:p>
            <a:pPr algn="ctr"/>
            <a:r>
              <a:rPr lang="zh-CN" alt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    复习已学古诗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/>
          </a:p>
        </p:txBody>
      </p:sp>
      <p:pic>
        <p:nvPicPr>
          <p:cNvPr id="16387" name="Picture 2" descr="C:\Users\Administrator\Desktop\池上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395536" y="476672"/>
            <a:ext cx="470994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+mn-lt"/>
                <a:ea typeface="+mn-ea"/>
              </a:rPr>
              <a:t>第</a:t>
            </a:r>
            <a:r>
              <a:rPr lang="en-US" altLang="zh-CN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+mn-lt"/>
                <a:ea typeface="+mn-ea"/>
              </a:rPr>
              <a:t>1</a:t>
            </a:r>
            <a:r>
              <a:rPr lang="zh-CN" altLang="en-US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+mn-lt"/>
                <a:ea typeface="+mn-ea"/>
              </a:rPr>
              <a:t>关：填字题</a:t>
            </a:r>
          </a:p>
        </p:txBody>
      </p:sp>
      <p:sp>
        <p:nvSpPr>
          <p:cNvPr id="8" name="矩形 7"/>
          <p:cNvSpPr/>
          <p:nvPr/>
        </p:nvSpPr>
        <p:spPr>
          <a:xfrm>
            <a:off x="1578414" y="1628800"/>
            <a:ext cx="635943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请在古诗中填写空缺的生字</a:t>
            </a: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2051050" y="2636838"/>
            <a:ext cx="46085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Calibri" pitchFamily="34" charset="0"/>
              </a:rPr>
              <a:t>1</a:t>
            </a:r>
            <a:r>
              <a:rPr lang="zh-CN" altLang="en-US" sz="3600" b="1" dirty="0" smtClean="0">
                <a:latin typeface="Calibri" pitchFamily="34" charset="0"/>
              </a:rPr>
              <a:t>、夜    来   风  雨  声，</a:t>
            </a:r>
            <a:endParaRPr lang="en-US" altLang="zh-CN" sz="3600" b="1" dirty="0">
              <a:latin typeface="Calibri" pitchFamily="34" charset="0"/>
            </a:endParaRPr>
          </a:p>
          <a:p>
            <a:r>
              <a:rPr lang="en-US" altLang="zh-CN" sz="3600" b="1" dirty="0" smtClean="0">
                <a:latin typeface="Calibri" pitchFamily="34" charset="0"/>
              </a:rPr>
              <a:t>       </a:t>
            </a:r>
            <a:r>
              <a:rPr lang="zh-CN" altLang="en-US" sz="3600" b="1" dirty="0" smtClean="0">
                <a:latin typeface="Calibri" pitchFamily="34" charset="0"/>
              </a:rPr>
              <a:t>花    落 </a:t>
            </a:r>
            <a:r>
              <a:rPr lang="en-US" altLang="zh-CN" sz="3600" b="1" dirty="0" smtClean="0">
                <a:latin typeface="Calibri" pitchFamily="34" charset="0"/>
              </a:rPr>
              <a:t>(    )  </a:t>
            </a:r>
            <a:r>
              <a:rPr lang="zh-CN" altLang="en-US" sz="3600" b="1" dirty="0" smtClean="0">
                <a:latin typeface="Calibri" pitchFamily="34" charset="0"/>
              </a:rPr>
              <a:t>多  少。</a:t>
            </a:r>
            <a:endParaRPr lang="zh-CN" altLang="en-US" sz="3600" b="1" dirty="0">
              <a:latin typeface="Calibri" pitchFamily="34" charset="0"/>
            </a:endParaRPr>
          </a:p>
        </p:txBody>
      </p:sp>
      <p:sp>
        <p:nvSpPr>
          <p:cNvPr id="16391" name="TextBox 9"/>
          <p:cNvSpPr txBox="1">
            <a:spLocks noChangeArrowheads="1"/>
          </p:cNvSpPr>
          <p:nvPr/>
        </p:nvSpPr>
        <p:spPr bwMode="auto">
          <a:xfrm>
            <a:off x="2124075" y="4508500"/>
            <a:ext cx="5184775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3600" b="1" dirty="0">
                <a:latin typeface="Calibri" pitchFamily="34" charset="0"/>
              </a:rPr>
              <a:t>2</a:t>
            </a:r>
            <a:r>
              <a:rPr lang="zh-CN" altLang="en-US" sz="3600" b="1" dirty="0">
                <a:latin typeface="Calibri" pitchFamily="34" charset="0"/>
              </a:rPr>
              <a:t>、举  头 </a:t>
            </a:r>
            <a:r>
              <a:rPr lang="en-US" altLang="zh-CN" sz="3600" b="1" dirty="0">
                <a:latin typeface="Calibri" pitchFamily="34" charset="0"/>
              </a:rPr>
              <a:t>(    )  </a:t>
            </a:r>
            <a:r>
              <a:rPr lang="zh-CN" altLang="en-US" sz="3600" b="1" dirty="0">
                <a:latin typeface="Calibri" pitchFamily="34" charset="0"/>
              </a:rPr>
              <a:t>明  月，</a:t>
            </a:r>
            <a:endParaRPr lang="en-US" altLang="zh-CN" sz="3600" b="1" dirty="0">
              <a:latin typeface="Calibri" pitchFamily="34" charset="0"/>
            </a:endParaRPr>
          </a:p>
          <a:p>
            <a:r>
              <a:rPr lang="en-US" altLang="zh-CN" sz="3600" b="1" dirty="0">
                <a:latin typeface="Calibri" pitchFamily="34" charset="0"/>
              </a:rPr>
              <a:t>       (    )</a:t>
            </a:r>
            <a:r>
              <a:rPr lang="zh-CN" altLang="en-US" sz="3600" b="1" dirty="0">
                <a:latin typeface="Calibri" pitchFamily="34" charset="0"/>
              </a:rPr>
              <a:t>头  思   故  乡。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56100" y="3213100"/>
            <a:ext cx="8563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C00000"/>
                </a:solidFill>
                <a:latin typeface="Calibri" pitchFamily="34" charset="0"/>
              </a:rPr>
              <a:t>知  </a:t>
            </a:r>
            <a:endParaRPr lang="zh-CN" altLang="en-US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140200" y="4508500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 dirty="0">
                <a:solidFill>
                  <a:srgbClr val="C00000"/>
                </a:solidFill>
                <a:latin typeface="Calibri" pitchFamily="34" charset="0"/>
              </a:rPr>
              <a:t>望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97188" y="5084763"/>
            <a:ext cx="73818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  <a:latin typeface="Calibri" pitchFamily="34" charset="0"/>
              </a:rPr>
              <a:t>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/>
          </a:p>
        </p:txBody>
      </p:sp>
      <p:pic>
        <p:nvPicPr>
          <p:cNvPr id="17411" name="Picture 2" descr="C:\Users\Administrator\Desktop\池上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323528" y="404664"/>
            <a:ext cx="61013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+mn-lt"/>
                <a:ea typeface="+mn-ea"/>
              </a:rPr>
              <a:t>第</a:t>
            </a:r>
            <a:r>
              <a:rPr lang="en-US" altLang="zh-CN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+mn-lt"/>
                <a:ea typeface="+mn-ea"/>
              </a:rPr>
              <a:t>2</a:t>
            </a:r>
            <a:r>
              <a:rPr lang="zh-CN" altLang="en-US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+mn-lt"/>
                <a:ea typeface="+mn-ea"/>
              </a:rPr>
              <a:t>关：补充诗句题</a:t>
            </a:r>
          </a:p>
        </p:txBody>
      </p:sp>
      <p:sp>
        <p:nvSpPr>
          <p:cNvPr id="8" name="矩形 7"/>
          <p:cNvSpPr/>
          <p:nvPr/>
        </p:nvSpPr>
        <p:spPr>
          <a:xfrm>
            <a:off x="1794438" y="1628800"/>
            <a:ext cx="584487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请把古诗的句子补充完整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85720" y="2754997"/>
            <a:ext cx="460851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1</a:t>
            </a:r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、平生不敢轻言语，</a:t>
            </a:r>
            <a:endParaRPr lang="en-US" altLang="zh-CN" sz="3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r>
              <a:rPr lang="zh-CN" altLang="en-US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       一叫千门万户开。</a:t>
            </a:r>
            <a:endParaRPr lang="en-US" altLang="zh-CN" sz="3600" b="1" dirty="0">
              <a:solidFill>
                <a:schemeClr val="tx1">
                  <a:lumMod val="95000"/>
                  <a:lumOff val="5000"/>
                </a:schemeClr>
              </a:solidFill>
              <a:latin typeface="Calibri" pitchFamily="34" charset="0"/>
            </a:endParaRPr>
          </a:p>
          <a:p>
            <a:endParaRPr lang="en-US" altLang="zh-CN" sz="3600" b="1" u="sng" dirty="0">
              <a:latin typeface="Calibri" pitchFamily="34" charset="0"/>
            </a:endParaRPr>
          </a:p>
          <a:p>
            <a:endParaRPr lang="zh-CN" altLang="en-US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6512" y="2714620"/>
            <a:ext cx="5113338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C00000"/>
                </a:solidFill>
                <a:latin typeface="+mn-ea"/>
                <a:ea typeface="+mn-ea"/>
              </a:rPr>
              <a:t>2</a:t>
            </a:r>
            <a:r>
              <a:rPr lang="zh-CN" altLang="en-US" sz="3600" b="1" dirty="0" smtClean="0">
                <a:solidFill>
                  <a:srgbClr val="C00000"/>
                </a:solidFill>
                <a:latin typeface="+mn-ea"/>
                <a:ea typeface="+mn-ea"/>
              </a:rPr>
              <a:t>、解落三秋叶，</a:t>
            </a:r>
            <a:endParaRPr lang="en-US" altLang="zh-CN" sz="3600" b="1" dirty="0">
              <a:solidFill>
                <a:srgbClr val="C00000"/>
              </a:solidFill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C00000"/>
                </a:solidFill>
                <a:latin typeface="+mn-ea"/>
                <a:ea typeface="+mn-ea"/>
              </a:rPr>
              <a:t>   </a:t>
            </a:r>
            <a:r>
              <a:rPr lang="zh-CN" altLang="en-US" sz="3600" b="1" u="sng" dirty="0" smtClean="0">
                <a:solidFill>
                  <a:srgbClr val="C00000"/>
                </a:solidFill>
                <a:latin typeface="+mn-ea"/>
                <a:ea typeface="+mn-ea"/>
              </a:rPr>
              <a:t>能开二月花。</a:t>
            </a:r>
            <a:endParaRPr lang="zh-CN" altLang="en-US" sz="3600" b="1" u="sng" dirty="0">
              <a:solidFill>
                <a:srgbClr val="C00000"/>
              </a:solidFill>
              <a:latin typeface="+mn-ea"/>
              <a:ea typeface="+mn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5720" y="4572008"/>
            <a:ext cx="3744913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3</a:t>
            </a:r>
            <a:r>
              <a:rPr lang="zh-CN" alt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、锄禾日当午，</a:t>
            </a:r>
            <a:endParaRPr lang="en-US" altLang="zh-CN" sz="3600" b="1" dirty="0">
              <a:solidFill>
                <a:schemeClr val="tx1">
                  <a:lumMod val="95000"/>
                  <a:lumOff val="5000"/>
                </a:schemeClr>
              </a:solidFill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   </a:t>
            </a:r>
            <a:r>
              <a:rPr lang="zh-CN" altLang="en-US" sz="36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ea typeface="+mn-ea"/>
              </a:rPr>
              <a:t>汗滴禾下土</a:t>
            </a:r>
            <a:r>
              <a:rPr lang="zh-CN" altLang="en-US" sz="3600" b="1" u="sng" dirty="0" smtClean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</a:rPr>
              <a:t>。</a:t>
            </a:r>
            <a:endParaRPr lang="zh-CN" altLang="en-US" sz="3600" b="1" u="sng" dirty="0">
              <a:solidFill>
                <a:schemeClr val="tx2">
                  <a:lumMod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141818" y="4605338"/>
            <a:ext cx="4716462" cy="1754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C00000"/>
                </a:solidFill>
                <a:latin typeface="+mn-ea"/>
                <a:ea typeface="+mn-ea"/>
              </a:rPr>
              <a:t>4</a:t>
            </a:r>
            <a:r>
              <a:rPr lang="zh-CN" altLang="en-US" sz="3600" b="1" dirty="0">
                <a:solidFill>
                  <a:srgbClr val="C00000"/>
                </a:solidFill>
                <a:latin typeface="+mn-ea"/>
                <a:ea typeface="+mn-ea"/>
              </a:rPr>
              <a:t>、桃花潭水深千尺，</a:t>
            </a:r>
            <a:endParaRPr lang="en-US" altLang="zh-CN" sz="3600" b="1" dirty="0">
              <a:solidFill>
                <a:srgbClr val="C00000"/>
              </a:solidFill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C00000"/>
                </a:solidFill>
                <a:latin typeface="+mn-ea"/>
                <a:ea typeface="+mn-ea"/>
              </a:rPr>
              <a:t>   </a:t>
            </a:r>
            <a:r>
              <a:rPr lang="zh-CN" altLang="en-US" sz="3600" b="1" u="sng" dirty="0">
                <a:solidFill>
                  <a:srgbClr val="C00000"/>
                </a:solidFill>
                <a:latin typeface="+mn-ea"/>
                <a:ea typeface="+mn-ea"/>
              </a:rPr>
              <a:t>不及汪伦送我情。</a:t>
            </a:r>
            <a:r>
              <a:rPr lang="zh-CN" altLang="en-US" sz="3600" b="1" dirty="0">
                <a:solidFill>
                  <a:srgbClr val="C00000"/>
                </a:solidFill>
                <a:latin typeface="+mn-ea"/>
                <a:ea typeface="+mn-ea"/>
              </a:rPr>
              <a:t>     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600" b="1" dirty="0">
              <a:solidFill>
                <a:srgbClr val="FF0066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zh-CN" altLang="en-US"/>
          </a:p>
        </p:txBody>
      </p:sp>
      <p:pic>
        <p:nvPicPr>
          <p:cNvPr id="18435" name="Picture 2" descr="C:\Users\Administrator\Desktop\池上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323528" y="404664"/>
            <a:ext cx="610135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+mn-lt"/>
                <a:ea typeface="+mn-ea"/>
              </a:rPr>
              <a:t>第</a:t>
            </a:r>
            <a:r>
              <a:rPr lang="en-US" altLang="zh-CN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+mn-lt"/>
                <a:ea typeface="+mn-ea"/>
              </a:rPr>
              <a:t>3</a:t>
            </a:r>
            <a:r>
              <a:rPr lang="zh-CN" altLang="en-US" sz="5400" b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99"/>
                </a:solidFill>
                <a:latin typeface="+mn-lt"/>
                <a:ea typeface="+mn-ea"/>
              </a:rPr>
              <a:t>关：识别诗句题</a:t>
            </a:r>
          </a:p>
        </p:txBody>
      </p:sp>
      <p:sp>
        <p:nvSpPr>
          <p:cNvPr id="8" name="矩形 7"/>
          <p:cNvSpPr/>
          <p:nvPr/>
        </p:nvSpPr>
        <p:spPr>
          <a:xfrm>
            <a:off x="762907" y="1628800"/>
            <a:ext cx="790793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请从以下</a:t>
            </a:r>
            <a:r>
              <a:rPr lang="en-US" altLang="zh-CN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9</a:t>
            </a:r>
            <a:r>
              <a:rPr lang="zh-CN" alt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个字中识别一句</a:t>
            </a:r>
            <a:r>
              <a:rPr lang="en-US" altLang="zh-CN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5</a:t>
            </a:r>
            <a:r>
              <a:rPr lang="zh-CN" altLang="en-US" sz="40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</a:rPr>
              <a:t>言唐诗</a:t>
            </a: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395288" y="2565400"/>
          <a:ext cx="2592288" cy="2609780"/>
        </p:xfrm>
        <a:graphic>
          <a:graphicData uri="http://schemas.openxmlformats.org/drawingml/2006/table">
            <a:tbl>
              <a:tblPr/>
              <a:tblGrid>
                <a:gridCol w="838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20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b="1" dirty="0" smtClean="0">
                          <a:solidFill>
                            <a:srgbClr val="0099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床</a:t>
                      </a:r>
                      <a:endParaRPr lang="zh-CN" altLang="en-US" sz="4800" b="1" dirty="0">
                        <a:solidFill>
                          <a:srgbClr val="0099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b="1" dirty="0" smtClean="0">
                          <a:solidFill>
                            <a:srgbClr val="0099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光</a:t>
                      </a:r>
                      <a:endParaRPr lang="zh-CN" altLang="en-US" sz="4800" b="1" dirty="0">
                        <a:solidFill>
                          <a:srgbClr val="0099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b="1" dirty="0" smtClean="0">
                          <a:solidFill>
                            <a:srgbClr val="0099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前</a:t>
                      </a:r>
                      <a:endParaRPr lang="zh-CN" altLang="en-US" sz="4800" b="1" dirty="0">
                        <a:solidFill>
                          <a:srgbClr val="0099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8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b="1" smtClean="0">
                          <a:solidFill>
                            <a:srgbClr val="0099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月</a:t>
                      </a:r>
                      <a:endParaRPr lang="zh-CN" altLang="en-US" sz="4800" b="1">
                        <a:solidFill>
                          <a:srgbClr val="0099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b="1" dirty="0" smtClean="0">
                          <a:solidFill>
                            <a:srgbClr val="0099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白</a:t>
                      </a:r>
                      <a:endParaRPr lang="zh-CN" altLang="en-US" sz="4800" b="1" dirty="0">
                        <a:solidFill>
                          <a:srgbClr val="0099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b="1" dirty="0" smtClean="0">
                          <a:solidFill>
                            <a:srgbClr val="0099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有</a:t>
                      </a:r>
                      <a:endParaRPr lang="zh-CN" altLang="en-US" sz="4800" b="1" dirty="0">
                        <a:solidFill>
                          <a:srgbClr val="0099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8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b="1" smtClean="0">
                          <a:solidFill>
                            <a:srgbClr val="0099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识</a:t>
                      </a:r>
                      <a:endParaRPr lang="zh-CN" altLang="en-US" sz="4800" b="1">
                        <a:solidFill>
                          <a:srgbClr val="0099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b="1" dirty="0" smtClean="0">
                          <a:solidFill>
                            <a:srgbClr val="0099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明</a:t>
                      </a:r>
                      <a:endParaRPr lang="zh-CN" altLang="en-US" sz="4800" b="1" dirty="0">
                        <a:solidFill>
                          <a:srgbClr val="0099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b="1" dirty="0" smtClean="0">
                          <a:solidFill>
                            <a:srgbClr val="0099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玉</a:t>
                      </a:r>
                      <a:endParaRPr lang="zh-CN" altLang="en-US" sz="4800" b="1" dirty="0">
                        <a:solidFill>
                          <a:srgbClr val="0099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表格 15"/>
          <p:cNvGraphicFramePr>
            <a:graphicFrameLocks noGrp="1"/>
          </p:cNvGraphicFramePr>
          <p:nvPr/>
        </p:nvGraphicFramePr>
        <p:xfrm>
          <a:off x="3348038" y="2565400"/>
          <a:ext cx="2583904" cy="2609780"/>
        </p:xfrm>
        <a:graphic>
          <a:graphicData uri="http://schemas.openxmlformats.org/drawingml/2006/table">
            <a:tbl>
              <a:tblPr/>
              <a:tblGrid>
                <a:gridCol w="838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20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楷体" pitchFamily="49" charset="-122"/>
                          <a:ea typeface="楷体" pitchFamily="49" charset="-122"/>
                        </a:rPr>
                        <a:t>不</a:t>
                      </a:r>
                      <a:endParaRPr lang="zh-CN" altLang="en-US" sz="4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楷体" pitchFamily="49" charset="-122"/>
                          <a:ea typeface="楷体" pitchFamily="49" charset="-122"/>
                        </a:rPr>
                        <a:t>霞</a:t>
                      </a:r>
                      <a:endParaRPr lang="zh-CN" altLang="en-US" sz="4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楷体" pitchFamily="49" charset="-122"/>
                          <a:ea typeface="楷体" pitchFamily="49" charset="-122"/>
                        </a:rPr>
                        <a:t>霜</a:t>
                      </a:r>
                      <a:endParaRPr lang="zh-CN" altLang="en-US" sz="4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8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楷体" pitchFamily="49" charset="-122"/>
                          <a:ea typeface="楷体" pitchFamily="49" charset="-122"/>
                        </a:rPr>
                        <a:t>春</a:t>
                      </a:r>
                      <a:endParaRPr lang="zh-CN" altLang="en-US" sz="4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b="1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楷体" pitchFamily="49" charset="-122"/>
                          <a:ea typeface="楷体" pitchFamily="49" charset="-122"/>
                        </a:rPr>
                        <a:t>白</a:t>
                      </a:r>
                      <a:endParaRPr lang="zh-CN" altLang="en-US" sz="4800" b="1">
                        <a:solidFill>
                          <a:schemeClr val="bg2">
                            <a:lumMod val="25000"/>
                          </a:schemeClr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楷体" pitchFamily="49" charset="-122"/>
                          <a:ea typeface="楷体" pitchFamily="49" charset="-122"/>
                        </a:rPr>
                        <a:t>觉</a:t>
                      </a:r>
                      <a:endParaRPr lang="zh-CN" altLang="en-US" sz="4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8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楷体" pitchFamily="49" charset="-122"/>
                          <a:ea typeface="楷体" pitchFamily="49" charset="-122"/>
                        </a:rPr>
                        <a:t>秋</a:t>
                      </a:r>
                      <a:endParaRPr lang="zh-CN" altLang="en-US" sz="4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楷体" pitchFamily="49" charset="-122"/>
                          <a:ea typeface="楷体" pitchFamily="49" charset="-122"/>
                        </a:rPr>
                        <a:t>眠</a:t>
                      </a:r>
                      <a:endParaRPr lang="zh-CN" altLang="en-US" sz="4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latin typeface="楷体" pitchFamily="49" charset="-122"/>
                          <a:ea typeface="楷体" pitchFamily="49" charset="-122"/>
                        </a:rPr>
                        <a:t>晓</a:t>
                      </a:r>
                      <a:endParaRPr lang="zh-CN" altLang="en-US" sz="4800" b="1" dirty="0">
                        <a:solidFill>
                          <a:schemeClr val="bg2">
                            <a:lumMod val="25000"/>
                          </a:schemeClr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6300788" y="2565400"/>
          <a:ext cx="2592288" cy="2609780"/>
        </p:xfrm>
        <a:graphic>
          <a:graphicData uri="http://schemas.openxmlformats.org/drawingml/2006/table">
            <a:tbl>
              <a:tblPr/>
              <a:tblGrid>
                <a:gridCol w="838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5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8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620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b="1" dirty="0" smtClean="0">
                          <a:solidFill>
                            <a:srgbClr val="C0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拨</a:t>
                      </a:r>
                      <a:endParaRPr lang="zh-CN" altLang="en-US" sz="4800" b="1" dirty="0">
                        <a:solidFill>
                          <a:srgbClr val="C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b="1" dirty="0" smtClean="0">
                          <a:solidFill>
                            <a:srgbClr val="C0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波</a:t>
                      </a:r>
                      <a:endParaRPr lang="zh-CN" altLang="en-US" sz="4800" b="1" dirty="0">
                        <a:solidFill>
                          <a:srgbClr val="C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b="1" smtClean="0">
                          <a:solidFill>
                            <a:srgbClr val="C0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掌</a:t>
                      </a:r>
                      <a:endParaRPr lang="zh-CN" altLang="en-US" sz="4800" b="1">
                        <a:solidFill>
                          <a:srgbClr val="C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38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b="1" smtClean="0">
                          <a:solidFill>
                            <a:srgbClr val="C0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手</a:t>
                      </a:r>
                      <a:endParaRPr lang="zh-CN" altLang="en-US" sz="4800" b="1">
                        <a:solidFill>
                          <a:srgbClr val="C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b="1" dirty="0" smtClean="0">
                          <a:solidFill>
                            <a:srgbClr val="C0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歌</a:t>
                      </a:r>
                      <a:endParaRPr lang="zh-CN" altLang="en-US" sz="4800" b="1" dirty="0">
                        <a:solidFill>
                          <a:srgbClr val="C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b="1" smtClean="0">
                          <a:solidFill>
                            <a:srgbClr val="C0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天</a:t>
                      </a:r>
                      <a:endParaRPr lang="zh-CN" altLang="en-US" sz="4800" b="1">
                        <a:solidFill>
                          <a:srgbClr val="C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3856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b="1" smtClean="0">
                          <a:solidFill>
                            <a:srgbClr val="C0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红</a:t>
                      </a:r>
                      <a:endParaRPr lang="zh-CN" altLang="en-US" sz="4800" b="1">
                        <a:solidFill>
                          <a:srgbClr val="C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b="1" smtClean="0">
                          <a:solidFill>
                            <a:srgbClr val="C0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清</a:t>
                      </a:r>
                      <a:endParaRPr lang="zh-CN" altLang="en-US" sz="4800" b="1">
                        <a:solidFill>
                          <a:srgbClr val="C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800" b="1" dirty="0" smtClean="0">
                          <a:solidFill>
                            <a:srgbClr val="C00000"/>
                          </a:solidFill>
                          <a:latin typeface="楷体" pitchFamily="49" charset="-122"/>
                          <a:ea typeface="楷体" pitchFamily="49" charset="-122"/>
                        </a:rPr>
                        <a:t>水</a:t>
                      </a:r>
                      <a:endParaRPr lang="zh-CN" altLang="en-US" sz="4800" b="1" dirty="0">
                        <a:solidFill>
                          <a:srgbClr val="C00000"/>
                        </a:solidFill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504" name="TextBox 17"/>
          <p:cNvSpPr txBox="1">
            <a:spLocks noChangeArrowheads="1"/>
          </p:cNvSpPr>
          <p:nvPr/>
        </p:nvSpPr>
        <p:spPr bwMode="auto">
          <a:xfrm>
            <a:off x="-252413" y="5589588"/>
            <a:ext cx="4248151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 b="1">
                <a:latin typeface="Calibri" pitchFamily="34" charset="0"/>
              </a:rPr>
              <a:t>（                ）</a:t>
            </a:r>
          </a:p>
        </p:txBody>
      </p:sp>
      <p:sp>
        <p:nvSpPr>
          <p:cNvPr id="18505" name="TextBox 18"/>
          <p:cNvSpPr txBox="1">
            <a:spLocks noChangeArrowheads="1"/>
          </p:cNvSpPr>
          <p:nvPr/>
        </p:nvSpPr>
        <p:spPr bwMode="auto">
          <a:xfrm>
            <a:off x="2700338" y="5589588"/>
            <a:ext cx="3527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 b="1">
                <a:latin typeface="Calibri" pitchFamily="34" charset="0"/>
              </a:rPr>
              <a:t>（                 ）</a:t>
            </a:r>
          </a:p>
        </p:txBody>
      </p:sp>
      <p:sp>
        <p:nvSpPr>
          <p:cNvPr id="18506" name="TextBox 19"/>
          <p:cNvSpPr txBox="1">
            <a:spLocks noChangeArrowheads="1"/>
          </p:cNvSpPr>
          <p:nvPr/>
        </p:nvSpPr>
        <p:spPr bwMode="auto">
          <a:xfrm>
            <a:off x="5724525" y="5589588"/>
            <a:ext cx="35274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800" b="1">
                <a:latin typeface="Calibri" pitchFamily="34" charset="0"/>
              </a:rPr>
              <a:t>（                 ）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50825" y="5589588"/>
            <a:ext cx="280828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 smtClean="0">
                <a:solidFill>
                  <a:srgbClr val="009900"/>
                </a:solidFill>
                <a:latin typeface="+mn-lt"/>
                <a:ea typeface="楷体" pitchFamily="49" charset="-122"/>
              </a:rPr>
              <a:t>床前明月光</a:t>
            </a:r>
            <a:endParaRPr lang="zh-CN" altLang="en-US" sz="4000" b="1" dirty="0">
              <a:solidFill>
                <a:srgbClr val="009900"/>
              </a:solidFill>
              <a:latin typeface="+mn-lt"/>
              <a:ea typeface="楷体" pitchFamily="49" charset="-122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132138" y="5661025"/>
            <a:ext cx="2808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 dirty="0" smtClean="0">
                <a:solidFill>
                  <a:schemeClr val="bg2">
                    <a:lumMod val="25000"/>
                  </a:schemeClr>
                </a:solidFill>
                <a:latin typeface="Calibri" pitchFamily="34" charset="0"/>
                <a:ea typeface="楷体"/>
                <a:cs typeface="楷体"/>
              </a:rPr>
              <a:t>春眠不觉晓</a:t>
            </a:r>
            <a:endParaRPr lang="zh-CN" altLang="en-US" sz="4000" b="1" dirty="0">
              <a:solidFill>
                <a:schemeClr val="bg2">
                  <a:lumMod val="25000"/>
                </a:schemeClr>
              </a:solidFill>
              <a:latin typeface="Calibri" pitchFamily="34" charset="0"/>
              <a:ea typeface="楷体"/>
              <a:cs typeface="楷体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227763" y="5673725"/>
            <a:ext cx="2808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C00000"/>
                </a:solidFill>
                <a:latin typeface="Calibri" pitchFamily="34" charset="0"/>
                <a:ea typeface="楷体"/>
                <a:cs typeface="楷体"/>
              </a:rPr>
              <a:t>红掌拨清波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Administrator\Desktop\池上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3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WordArt 3"/>
          <p:cNvSpPr>
            <a:spLocks noChangeArrowheads="1" noChangeShapeType="1" noTextEdit="1"/>
          </p:cNvSpPr>
          <p:nvPr/>
        </p:nvSpPr>
        <p:spPr bwMode="auto">
          <a:xfrm>
            <a:off x="900113" y="1916113"/>
            <a:ext cx="6624637" cy="2592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竞赛第二轮：</a:t>
            </a:r>
          </a:p>
          <a:p>
            <a:pPr algn="ctr"/>
            <a:r>
              <a:rPr lang="zh-CN" alt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宋体"/>
                <a:ea typeface="宋体"/>
              </a:rPr>
              <a:t>    学习新古诗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Administrator\Desktop\QQ截图201705021525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" y="188640"/>
            <a:ext cx="8886825" cy="6552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</TotalTime>
  <Words>407</Words>
  <Application>Microsoft Office PowerPoint</Application>
  <PresentationFormat>全屏显示(4:3)</PresentationFormat>
  <Paragraphs>106</Paragraphs>
  <Slides>29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5" baseType="lpstr">
      <vt:lpstr>仿宋</vt:lpstr>
      <vt:lpstr>楷体</vt:lpstr>
      <vt:lpstr>宋体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dreamsummit</dc:creator>
  <cp:lastModifiedBy>tw</cp:lastModifiedBy>
  <cp:revision>111</cp:revision>
  <dcterms:created xsi:type="dcterms:W3CDTF">2017-04-21T06:22:12Z</dcterms:created>
  <dcterms:modified xsi:type="dcterms:W3CDTF">2020-06-23T09:36:45Z</dcterms:modified>
</cp:coreProperties>
</file>